
<file path=[Content_Types].xml><?xml version="1.0" encoding="utf-8"?>
<Types xmlns="http://schemas.openxmlformats.org/package/2006/content-types">
  <Default Extension="png" ContentType="image/png"/>
  <Default Extension="bin" ContentType="application/vnd.openxmlformats-officedocument.oleObject"/>
  <Default Extension="com&amp;app=2002&amp;size=f9999,10000&amp;q=a80&amp;n=0&amp;g=0n&amp;fmt=jpeg" ContentType="image/jpe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58" r:id="rId4"/>
    <p:sldId id="259" r:id="rId5"/>
    <p:sldId id="260" r:id="rId6"/>
    <p:sldId id="261" r:id="rId7"/>
    <p:sldId id="304" r:id="rId8"/>
    <p:sldId id="305" r:id="rId9"/>
    <p:sldId id="306" r:id="rId10"/>
    <p:sldId id="307" r:id="rId11"/>
    <p:sldId id="308" r:id="rId12"/>
    <p:sldId id="310" r:id="rId13"/>
    <p:sldId id="309" r:id="rId14"/>
    <p:sldId id="262" r:id="rId15"/>
    <p:sldId id="263" r:id="rId16"/>
    <p:sldId id="264" r:id="rId17"/>
    <p:sldId id="265" r:id="rId18"/>
    <p:sldId id="270" r:id="rId19"/>
    <p:sldId id="266" r:id="rId20"/>
    <p:sldId id="267" r:id="rId21"/>
    <p:sldId id="362" r:id="rId22"/>
    <p:sldId id="367" r:id="rId23"/>
    <p:sldId id="364" r:id="rId24"/>
    <p:sldId id="363" r:id="rId25"/>
    <p:sldId id="365" r:id="rId26"/>
    <p:sldId id="368" r:id="rId27"/>
    <p:sldId id="369" r:id="rId28"/>
    <p:sldId id="323" r:id="rId29"/>
    <p:sldId id="324" r:id="rId30"/>
    <p:sldId id="325" r:id="rId31"/>
    <p:sldId id="327" r:id="rId32"/>
    <p:sldId id="326" r:id="rId33"/>
    <p:sldId id="271" r:id="rId34"/>
    <p:sldId id="268" r:id="rId35"/>
    <p:sldId id="269" r:id="rId36"/>
    <p:sldId id="272" r:id="rId37"/>
    <p:sldId id="328" r:id="rId38"/>
    <p:sldId id="370" r:id="rId39"/>
    <p:sldId id="371" r:id="rId40"/>
    <p:sldId id="372" r:id="rId41"/>
    <p:sldId id="373" r:id="rId42"/>
    <p:sldId id="399" r:id="rId43"/>
    <p:sldId id="375" r:id="rId44"/>
    <p:sldId id="376" r:id="rId45"/>
    <p:sldId id="377" r:id="rId46"/>
    <p:sldId id="378" r:id="rId47"/>
    <p:sldId id="379" r:id="rId48"/>
    <p:sldId id="380" r:id="rId49"/>
    <p:sldId id="404" r:id="rId50"/>
    <p:sldId id="381" r:id="rId51"/>
    <p:sldId id="382" r:id="rId52"/>
    <p:sldId id="383" r:id="rId53"/>
    <p:sldId id="384" r:id="rId54"/>
    <p:sldId id="400" r:id="rId55"/>
    <p:sldId id="385" r:id="rId56"/>
    <p:sldId id="386" r:id="rId57"/>
    <p:sldId id="387" r:id="rId58"/>
    <p:sldId id="401" r:id="rId59"/>
    <p:sldId id="403" r:id="rId60"/>
    <p:sldId id="388" r:id="rId61"/>
    <p:sldId id="389" r:id="rId62"/>
    <p:sldId id="390" r:id="rId63"/>
    <p:sldId id="391" r:id="rId64"/>
    <p:sldId id="393" r:id="rId65"/>
    <p:sldId id="392" r:id="rId66"/>
    <p:sldId id="394" r:id="rId67"/>
    <p:sldId id="395" r:id="rId68"/>
    <p:sldId id="396" r:id="rId69"/>
    <p:sldId id="397" r:id="rId70"/>
    <p:sldId id="402" r:id="rId71"/>
    <p:sldId id="413" r:id="rId72"/>
    <p:sldId id="412" r:id="rId73"/>
    <p:sldId id="398" r:id="rId74"/>
    <p:sldId id="405" r:id="rId75"/>
    <p:sldId id="406" r:id="rId76"/>
    <p:sldId id="407" r:id="rId77"/>
    <p:sldId id="408" r:id="rId78"/>
    <p:sldId id="409" r:id="rId79"/>
    <p:sldId id="410" r:id="rId80"/>
    <p:sldId id="411" r:id="rId81"/>
    <p:sldId id="329" r:id="rId82"/>
    <p:sldId id="330" r:id="rId83"/>
    <p:sldId id="331" r:id="rId84"/>
    <p:sldId id="332" r:id="rId85"/>
    <p:sldId id="333" r:id="rId86"/>
    <p:sldId id="334" r:id="rId87"/>
    <p:sldId id="335" r:id="rId88"/>
    <p:sldId id="337" r:id="rId89"/>
    <p:sldId id="338" r:id="rId90"/>
    <p:sldId id="336" r:id="rId91"/>
    <p:sldId id="301" r:id="rId92"/>
    <p:sldId id="339" r:id="rId93"/>
    <p:sldId id="340" r:id="rId94"/>
    <p:sldId id="341" r:id="rId95"/>
    <p:sldId id="295" r:id="rId9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0143" autoAdjust="0"/>
  </p:normalViewPr>
  <p:slideViewPr>
    <p:cSldViewPr>
      <p:cViewPr varScale="1">
        <p:scale>
          <a:sx n="107" d="100"/>
          <a:sy n="107" d="100"/>
        </p:scale>
        <p:origin x="-480" y="-9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45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0A2E6-B114-4C48-8DF9-86E3B8CCEECB}" type="datetimeFigureOut">
              <a:rPr lang="zh-CN" altLang="en-US" smtClean="0"/>
              <a:pPr/>
              <a:t>2021/9/14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F5883-8489-4FFC-96B1-DD4D8F97BD21}" type="slidenum">
              <a:rPr lang="zh-CN" altLang="en-US" smtClean="0"/>
              <a:pPr/>
              <a:t>‹#›</a:t>
            </a:fld>
            <a:endParaRPr lang="zh-CN" altLang="en-US"/>
          </a:p>
        </p:txBody>
      </p:sp>
    </p:spTree>
    <p:extLst>
      <p:ext uri="{BB962C8B-B14F-4D97-AF65-F5344CB8AC3E}">
        <p14:creationId xmlns:p14="http://schemas.microsoft.com/office/powerpoint/2010/main" val="3610501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07EDC-E6FA-4107-A5BE-B3E15CDFB021}" type="slidenum">
              <a:rPr lang="en-US" altLang="zh-CN"/>
              <a:pPr/>
              <a:t>1</a:t>
            </a:fld>
            <a:endParaRPr lang="en-US" altLang="zh-CN"/>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r>
              <a:rPr lang="zh-CN" altLang="en-US"/>
              <a:t>现在我们进入新一节的复习：地理环境的整体性</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FA195F9-F740-453F-811C-6F5BCEA3B404}" type="slidenum">
              <a:rPr lang="en-US" altLang="zh-CN" smtClean="0"/>
              <a:pPr/>
              <a:t>88</a:t>
            </a:fld>
            <a:endParaRPr lang="en-US" altLang="zh-CN" smtClean="0"/>
          </a:p>
        </p:txBody>
      </p:sp>
      <p:sp>
        <p:nvSpPr>
          <p:cNvPr id="223235" name="Rectangle 2"/>
          <p:cNvSpPr>
            <a:spLocks noGrp="1" noRot="1" noChangeAspect="1" noChangeArrowheads="1" noTextEdit="1"/>
          </p:cNvSpPr>
          <p:nvPr>
            <p:ph type="sldImg" idx="4294967295"/>
          </p:nvPr>
        </p:nvSpPr>
        <p:spPr>
          <a:ln/>
        </p:spPr>
      </p:sp>
      <p:sp>
        <p:nvSpPr>
          <p:cNvPr id="223236" name="Rectangle 3"/>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p:sp>
      <p:sp>
        <p:nvSpPr>
          <p:cNvPr id="10242" name="文本占位符 2"/>
          <p:cNvSpPr>
            <a:spLocks noGrp="1"/>
          </p:cNvSpPr>
          <p:nvPr>
            <p:ph type="body" idx="1"/>
          </p:nvPr>
        </p:nvSpPr>
        <p:spPr/>
        <p:txBody>
          <a:bodyPr lIns="91440" tIns="45720" rIns="91440" bIns="45720" anchor="t" anchorCtr="0"/>
          <a:lstStyle/>
          <a:p>
            <a:pPr lvl="0"/>
            <a:endParaRPr lang="zh-CN" altLang="en-US"/>
          </a:p>
        </p:txBody>
      </p:sp>
    </p:spTree>
    <p:extLst>
      <p:ext uri="{BB962C8B-B14F-4D97-AF65-F5344CB8AC3E}">
        <p14:creationId xmlns:p14="http://schemas.microsoft.com/office/powerpoint/2010/main" val="15693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1DDFA-E0A9-4B83-9313-18A79E5DD1B9}" type="slidenum">
              <a:rPr lang="en-US" altLang="zh-CN"/>
              <a:pPr/>
              <a:t>18</a:t>
            </a:fld>
            <a:endParaRPr lang="en-US" altLang="zh-CN"/>
          </a:p>
        </p:txBody>
      </p:sp>
      <p:sp>
        <p:nvSpPr>
          <p:cNvPr id="110594" name="Rectangle 2"/>
          <p:cNvSpPr>
            <a:spLocks noGrp="1" noRot="1" noChangeAspect="1" noChangeArrowheads="1" noTextEdit="1"/>
          </p:cNvSpPr>
          <p:nvPr>
            <p:ph type="sldImg"/>
          </p:nvPr>
        </p:nvSpPr>
        <p:spPr>
          <a:xfrm>
            <a:off x="381000" y="685800"/>
            <a:ext cx="6096000" cy="3429000"/>
          </a:xfrm>
          <a:ln/>
        </p:spPr>
      </p:sp>
      <p:sp>
        <p:nvSpPr>
          <p:cNvPr id="110595" name="Rectangle 3"/>
          <p:cNvSpPr>
            <a:spLocks noGrp="1" noChangeArrowheads="1"/>
          </p:cNvSpPr>
          <p:nvPr>
            <p:ph type="body" idx="1"/>
          </p:nvPr>
        </p:nvSpPr>
        <p:spPr/>
        <p:txBody>
          <a:bodyPr/>
          <a:lstStyle/>
          <a:p>
            <a:r>
              <a:rPr lang="en-US" altLang="zh-CN"/>
              <a:t>▲</a:t>
            </a:r>
            <a:r>
              <a:rPr lang="zh-CN" altLang="en-US"/>
              <a:t>师：我也来交一下我的”作业“。点出并讲解。</a:t>
            </a:r>
          </a:p>
          <a:p>
            <a:r>
              <a:rPr lang="zh-CN" altLang="en-US"/>
              <a:t>正所谓“牵一发而动全身”，点出。</a:t>
            </a:r>
          </a:p>
          <a:p>
            <a:r>
              <a:rPr lang="zh-CN" altLang="en-US"/>
              <a:t>▲请大家翻到</a:t>
            </a:r>
            <a:r>
              <a:rPr lang="en-US" altLang="zh-CN"/>
              <a:t>P88</a:t>
            </a:r>
            <a:r>
              <a:rPr lang="zh-CN" altLang="en-US"/>
              <a:t>，画出第一句。</a:t>
            </a:r>
          </a:p>
          <a:p>
            <a:r>
              <a:rPr lang="zh-CN" altLang="en-US"/>
              <a:t>▲牵一发而动全身的现象在地理环境中非常的普遍。这其中生物要素是最容易受人类干扰的，此外，还有一个要素也很容易受人类的干扰，这就“水”，我们学过水循环，大家是否还记得水要素的循环中，人类最易影响的又是哪一个环节？</a:t>
            </a:r>
            <a:r>
              <a:rPr lang="en-US" altLang="zh-CN"/>
              <a:t>——</a:t>
            </a:r>
            <a:r>
              <a:rPr lang="zh-CN" altLang="en-US"/>
              <a:t>（地表径流）</a:t>
            </a:r>
          </a:p>
          <a:p>
            <a:r>
              <a:rPr lang="zh-CN" altLang="en-US"/>
              <a:t>请大家看着一则报道。</a:t>
            </a:r>
          </a:p>
          <a:p>
            <a:r>
              <a:rPr lang="zh-CN" altLang="en-US"/>
              <a:t>▲点出：重庆大旱案例。</a:t>
            </a:r>
          </a:p>
          <a:p>
            <a:r>
              <a:rPr lang="zh-CN" altLang="en-US"/>
              <a:t>阅读后，师：这样的情况出现，说明了自然地理环境又出现了不平衡。怎么会出现这样的不平衡呢？</a:t>
            </a:r>
          </a:p>
          <a:p>
            <a:r>
              <a:rPr lang="zh-CN" altLang="en-US"/>
              <a:t>有人说可能是离重庆很近的三峡水电站的缘故。但是反对的声音也有，到底是不是呢？我们也参与进来来探讨一下：</a:t>
            </a:r>
          </a:p>
          <a:p>
            <a:endParaRPr lang="zh-CN" altLang="en-US"/>
          </a:p>
          <a:p>
            <a:r>
              <a:rPr lang="zh-CN" altLang="en-US"/>
              <a:t>▲点出下列活动。</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53B362-081A-4D6A-B9E4-089E3C8D2448}" type="slidenum">
              <a:rPr lang="en-US" altLang="zh-CN"/>
              <a:pPr/>
              <a:t>33</a:t>
            </a:fld>
            <a:endParaRPr lang="en-US" altLang="zh-CN"/>
          </a:p>
        </p:txBody>
      </p:sp>
      <p:sp>
        <p:nvSpPr>
          <p:cNvPr id="132098" name="Rectangle 2"/>
          <p:cNvSpPr>
            <a:spLocks noGrp="1" noRot="1" noChangeAspect="1" noChangeArrowheads="1" noTextEdit="1"/>
          </p:cNvSpPr>
          <p:nvPr>
            <p:ph type="sldImg"/>
          </p:nvPr>
        </p:nvSpPr>
        <p:spPr>
          <a:xfrm>
            <a:off x="381000" y="685800"/>
            <a:ext cx="6096000" cy="3429000"/>
          </a:xfrm>
          <a:ln/>
        </p:spPr>
      </p:sp>
      <p:sp>
        <p:nvSpPr>
          <p:cNvPr id="132099" name="Rectangle 3"/>
          <p:cNvSpPr>
            <a:spLocks noGrp="1" noChangeArrowheads="1"/>
          </p:cNvSpPr>
          <p:nvPr>
            <p:ph type="body" idx="1"/>
          </p:nvPr>
        </p:nvSpPr>
        <p:spPr/>
        <p:txBody>
          <a:bodyPr/>
          <a:lstStyle/>
          <a:p>
            <a:r>
              <a:rPr lang="en-US" altLang="zh-CN"/>
              <a:t>▲</a:t>
            </a:r>
            <a:r>
              <a:rPr lang="zh-CN" altLang="en-US"/>
              <a:t>三峡关系图。</a:t>
            </a:r>
          </a:p>
          <a:p>
            <a:r>
              <a:rPr lang="zh-CN" altLang="en-US"/>
              <a:t>（地震处，要指出：一般的地震多为构造地震，由于大多水库建之前勘探严密，较少发生水库地震。）</a:t>
            </a:r>
          </a:p>
          <a:p>
            <a:r>
              <a:rPr lang="zh-CN" altLang="en-US"/>
              <a:t>在水库这一案例的分析中，我们再次体会了自然环境整体的“牵一发而动全身”。</a:t>
            </a:r>
          </a:p>
          <a:p>
            <a:r>
              <a:rPr lang="zh-CN" altLang="en-US"/>
              <a:t>▲从这几个案例中，大家是否能体会出，自然地理环境中，在各个要素的相互作用中 ，还形成相互间的一种统一，比如：有相应的气候，就会有相应的植被，植被的长期作用又会形成相应的土壤，而相应的气候条件又会有相应的外力作用，从而形成相应的地貌特征。这说明，自然地理环境是各要素间是统一的，从而发展演化的。</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143000" y="685800"/>
            <a:ext cx="4572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E4BD4CB-04C1-45F8-9A4C-D8B3A91254CA}" type="slidenum">
              <a:rPr lang="en-US" altLang="zh-CN"/>
              <a:pPr/>
              <a:t>56</a:t>
            </a:fld>
            <a:endParaRPr lang="en-US" altLang="zh-CN"/>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solidFill>
                  <a:schemeClr val="accent2"/>
                </a:solidFill>
                <a:latin typeface="Arial" pitchFamily="34" charset="0"/>
              </a:rPr>
              <a:t>什么气候形成有机质较多的土壤？</a:t>
            </a:r>
          </a:p>
          <a:p>
            <a:pPr eaLnBrk="1" hangingPunct="1"/>
            <a:r>
              <a:rPr lang="zh-CN" altLang="en-US" b="1" smtClean="0">
                <a:solidFill>
                  <a:schemeClr val="accent2"/>
                </a:solidFill>
                <a:latin typeface="Arial" pitchFamily="34" charset="0"/>
              </a:rPr>
              <a:t>什么气候形成较厚的土壤？</a:t>
            </a:r>
          </a:p>
          <a:p>
            <a:pPr eaLnBrk="1" hangingPunct="1"/>
            <a:endParaRPr lang="en-US"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p:custDataLst>
              <p:tags r:id="rId1"/>
            </p:custDataLst>
          </p:nvPr>
        </p:nvSpPr>
        <p:spPr>
          <a:xfrm>
            <a:off x="1143000" y="685800"/>
            <a:ext cx="4572000" cy="3429000"/>
          </a:xfrm>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p>
      <p:sp>
        <p:nvSpPr>
          <p:cNvPr id="34819" name="备注占位符 2"/>
          <p:cNvSpPr>
            <a:spLocks noGrp="1" noChangeArrowheads="1"/>
          </p:cNvSpPr>
          <p:nvPr>
            <p:ph type="body" idx="1"/>
            <p:custDataLst>
              <p:tags r:id="rId2"/>
            </p:custDataLst>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a:lnSpc>
                <a:spcPct val="118000"/>
              </a:lnSpc>
              <a:spcBef>
                <a:spcPct val="0"/>
              </a:spcBef>
            </a:pPr>
            <a:r>
              <a:rPr lang="zh-CN" altLang="en-US" sz="2200" smtClean="0">
                <a:ea typeface="Helvetica Neue" charset="-122"/>
                <a:sym typeface="Helvetica Neue" charset="-122"/>
              </a:rPr>
              <a:t>土壤区域地带性它是在土壤纬度带内，由于地形、地质、水文等自然条件不同所形成的土壤类型，有别于地带性土类，而显示出土壤分布规律的区域性特征，称为土壤区域地带性，也称为非地带性分布</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668769D5-BFB0-4CE1-AD3D-84EDEBFB2E6A}" type="slidenum">
              <a:rPr lang="en-US" altLang="zh-CN"/>
              <a:pPr/>
              <a:t>75</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3254437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91026-633E-49C0-B6EA-D42FC9ED7BC0}" type="slidenum">
              <a:rPr lang="en-US" altLang="zh-CN"/>
              <a:pPr/>
              <a:t>76</a:t>
            </a:fld>
            <a:endParaRPr lang="en-US" altLang="zh-CN"/>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840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45465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45465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45465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9142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9142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05979"/>
            <a:ext cx="8229600" cy="8572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200150"/>
            <a:ext cx="4038600" cy="16394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00150"/>
            <a:ext cx="4038600" cy="16394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2953942"/>
            <a:ext cx="4038600" cy="16406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2953942"/>
            <a:ext cx="4038600" cy="16406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AE86412-A6BE-4AF5-B445-90F894E8970E}" type="slidenum">
              <a:rPr lang="en-US" altLang="zh-CN"/>
              <a:pPr>
                <a:defRPr/>
              </a:pPr>
              <a:t>‹#›</a:t>
            </a:fld>
            <a:endParaRPr lang="en-US" altLang="zh-CN"/>
          </a:p>
        </p:txBody>
      </p:sp>
    </p:spTree>
    <p:extLst>
      <p:ext uri="{BB962C8B-B14F-4D97-AF65-F5344CB8AC3E}">
        <p14:creationId xmlns:p14="http://schemas.microsoft.com/office/powerpoint/2010/main" val="751453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889765" y="120951"/>
            <a:ext cx="5437505" cy="485704"/>
          </a:xfrm>
          <a:prstGeom prst="rect">
            <a:avLst/>
          </a:prstGeom>
        </p:spPr>
        <p:txBody>
          <a:bodyPr/>
          <a:lstStyle/>
          <a:p>
            <a:r>
              <a:rPr lang="zh-CN" altLang="en-US" noProof="1"/>
              <a:t>单击此处编辑母版标题样式</a:t>
            </a:r>
          </a:p>
        </p:txBody>
      </p:sp>
      <p:sp>
        <p:nvSpPr>
          <p:cNvPr id="6" name="文本占位符 5"/>
          <p:cNvSpPr>
            <a:spLocks noGrp="1"/>
          </p:cNvSpPr>
          <p:nvPr>
            <p:ph type="body" sz="half" idx="2"/>
          </p:nvPr>
        </p:nvSpPr>
        <p:spPr>
          <a:xfrm>
            <a:off x="434975" y="972047"/>
            <a:ext cx="8206740" cy="3779963"/>
          </a:xfrm>
          <a:prstGeom prst="rect">
            <a:avLst/>
          </a:prstGeo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itchFamily="34" charset="0"/>
              <a:buNone/>
              <a:defRPr kumimoji="0" lang="zh-CN" altLang="en-US" sz="2800" b="0" i="0" u="none" strike="noStrike" kern="1200" cap="none" spc="150" normalizeH="0" baseline="0" noProof="1">
                <a:solidFill>
                  <a:schemeClr val="tx1">
                    <a:lumMod val="75000"/>
                    <a:lumOff val="25000"/>
                  </a:schemeClr>
                </a:solidFill>
                <a:uFillTx/>
                <a:latin typeface="宋体" pitchFamily="2" charset="-122"/>
                <a:ea typeface="宋体" pitchFamily="2" charset="-122"/>
                <a:cs typeface="+mn-cs"/>
                <a:sym typeface="+mn-ea"/>
              </a:defRPr>
            </a:lvl1pPr>
          </a:lstStyle>
          <a:p>
            <a:pPr lvl="0"/>
            <a:r>
              <a:rPr lang="zh-CN" altLang="en-US" noProof="1">
                <a:sym typeface="+mn-ea"/>
              </a:rPr>
              <a:t>单击此处编辑母版文本样式</a:t>
            </a:r>
          </a:p>
          <a:p>
            <a:pPr lvl="0"/>
            <a:endParaRPr lang="zh-CN" altLang="en-US" noProof="1">
              <a:sym typeface="+mn-ea"/>
            </a:endParaRPr>
          </a:p>
        </p:txBody>
      </p:sp>
      <p:sp>
        <p:nvSpPr>
          <p:cNvPr id="4" name="灯片编号占位符 4"/>
          <p:cNvSpPr>
            <a:spLocks noGrp="1" noChangeArrowheads="1"/>
          </p:cNvSpPr>
          <p:nvPr>
            <p:ph type="sldNum" sz="quarter" idx="10"/>
            <p:custDataLst>
              <p:tags r:id="rId1"/>
            </p:custDataLst>
          </p:nvPr>
        </p:nvSpPr>
        <p:spPr bwMode="auto">
          <a:xfrm>
            <a:off x="8610600" y="6372086"/>
            <a:ext cx="2743200" cy="366029"/>
          </a:xfrm>
          <a:prstGeom prst="rect">
            <a:avLst/>
          </a:prstGeom>
        </p:spPr>
        <p:txBody>
          <a:bodyPr vert="horz" wrap="square" lIns="91440" tIns="45720" rIns="91440" bIns="45720" numCol="1" anchor="t" anchorCtr="0" compatLnSpc="1">
            <a:prstTxWarp prst="textNoShape">
              <a:avLst/>
            </a:prstTxWarp>
          </a:bodyPr>
          <a:lstStyle>
            <a:lvl1pPr>
              <a:buSzPct val="100000"/>
              <a:defRPr/>
            </a:lvl1pPr>
          </a:lstStyle>
          <a:p>
            <a:fld id="{4738EE16-10B1-4C11-88A2-DF0F28EB179D}" type="slidenum">
              <a:rPr lang="zh-CN" altLang="en-US"/>
              <a:pPr/>
              <a:t>‹#›</a:t>
            </a:fld>
            <a:endParaRPr lang="zh-CN" altLang="en-US"/>
          </a:p>
        </p:txBody>
      </p:sp>
      <p:sp>
        <p:nvSpPr>
          <p:cNvPr id="5" name="日期占位符 2"/>
          <p:cNvSpPr>
            <a:spLocks noGrp="1" noChangeArrowheads="1"/>
          </p:cNvSpPr>
          <p:nvPr>
            <p:ph type="dt" sz="half" idx="11"/>
            <p:custDataLst>
              <p:tags r:id="rId2"/>
            </p:custDataLst>
          </p:nvPr>
        </p:nvSpPr>
        <p:spPr bwMode="auto">
          <a:xfrm>
            <a:off x="838200" y="6372086"/>
            <a:ext cx="2743200" cy="366029"/>
          </a:xfrm>
          <a:prstGeom prst="rect">
            <a:avLst/>
          </a:prstGeom>
        </p:spPr>
        <p:txBody>
          <a:bodyPr vert="horz" wrap="square" lIns="91440" tIns="45720" rIns="91440" bIns="45720" numCol="1" anchor="t" anchorCtr="0" compatLnSpc="1">
            <a:prstTxWarp prst="textNoShape">
              <a:avLst/>
            </a:prstTxWarp>
          </a:bodyPr>
          <a:lstStyle>
            <a:lvl1pPr eaLnBrk="0" hangingPunct="0">
              <a:buSzPct val="100000"/>
              <a:defRPr smtClean="0"/>
            </a:lvl1pPr>
          </a:lstStyle>
          <a:p>
            <a:pPr>
              <a:defRPr/>
            </a:pPr>
            <a:fld id="{9454B8B1-4B8D-40D2-9E0D-89524730EE3A}" type="datetime1">
              <a:rPr lang="zh-CN" altLang="en-US"/>
              <a:pPr>
                <a:defRPr/>
              </a:pPr>
              <a:t>2021/9/14</a:t>
            </a:fld>
            <a:endParaRPr lang="zh-CN" altLang="en-US"/>
          </a:p>
        </p:txBody>
      </p:sp>
      <p:sp>
        <p:nvSpPr>
          <p:cNvPr id="7" name="页脚占位符 3"/>
          <p:cNvSpPr>
            <a:spLocks noGrp="1" noChangeArrowheads="1"/>
          </p:cNvSpPr>
          <p:nvPr>
            <p:ph type="ftr" sz="quarter" idx="12"/>
            <p:custDataLst>
              <p:tags r:id="rId3"/>
            </p:custDataLst>
          </p:nvPr>
        </p:nvSpPr>
        <p:spPr bwMode="auto">
          <a:xfrm>
            <a:off x="4038600" y="6372086"/>
            <a:ext cx="4114800" cy="366029"/>
          </a:xfrm>
          <a:prstGeom prst="rect">
            <a:avLst/>
          </a:prstGeom>
        </p:spPr>
        <p:txBody>
          <a:bodyPr vert="horz" wrap="square" lIns="91440" tIns="45720" rIns="91440" bIns="45720" numCol="1" anchor="t" anchorCtr="0" compatLnSpc="1">
            <a:prstTxWarp prst="textNoShape">
              <a:avLst/>
            </a:prstTxWarp>
          </a:bodyPr>
          <a:lstStyle>
            <a:lvl1pPr eaLnBrk="0" hangingPunct="0">
              <a:buSzPct val="100000"/>
              <a:defRPr/>
            </a:lvl1pPr>
          </a:lstStyle>
          <a:p>
            <a:pPr>
              <a:defRPr/>
            </a:pPr>
            <a:endParaRPr lang="zh-CN" altLang="en-US"/>
          </a:p>
        </p:txBody>
      </p:sp>
    </p:spTree>
    <p:extLst>
      <p:ext uri="{BB962C8B-B14F-4D97-AF65-F5344CB8AC3E}">
        <p14:creationId xmlns:p14="http://schemas.microsoft.com/office/powerpoint/2010/main" val="8417284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11766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980"/>
            <a:ext cx="8229600" cy="438864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4D5E1989-C2C0-4A63-BF34-38AEB0AD204A}" type="slidenum">
              <a:rPr lang="en-US" altLang="zh-CN"/>
              <a:pPr/>
              <a:t>‹#›</a:t>
            </a:fld>
            <a:endParaRPr lang="en-US" altLang="zh-CN"/>
          </a:p>
        </p:txBody>
      </p:sp>
    </p:spTree>
    <p:extLst>
      <p:ext uri="{BB962C8B-B14F-4D97-AF65-F5344CB8AC3E}">
        <p14:creationId xmlns:p14="http://schemas.microsoft.com/office/powerpoint/2010/main" val="229579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2021/9/14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file:///D:\&#28248;&#25945;&#22320;&#29702;&#65288;&#25171;&#24471;&#22810;&#65289;&#36820;&#20027;&#32534;&#21518;&#37325;&#25913;&#9733;\1-293.TIF"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file:///\\Xy69\&#26412;&#22320;&#30913;&#30424;%20(E)\&#26032;&#24314;&#25991;&#20214;&#22841;\2014&#24180;&#37329;&#29256;&#65288;&#20154;&#25945;&#29256;&#65289;&#22320;&#29702;\1-5-8.TIF"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40.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NUL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49.png"/><Relationship Id="rId5" Type="http://schemas.openxmlformats.org/officeDocument/2006/relationships/oleObject" Target="../embeddings/oleObject2.bin"/><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slide" Target="slide45.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5.jpeg"/><Relationship Id="rId21" Type="http://schemas.openxmlformats.org/officeDocument/2006/relationships/image" Target="../media/image73.jpeg"/><Relationship Id="rId7" Type="http://schemas.openxmlformats.org/officeDocument/2006/relationships/image" Target="../media/image59.jpeg"/><Relationship Id="rId12" Type="http://schemas.openxmlformats.org/officeDocument/2006/relationships/image" Target="../media/image64.jpeg"/><Relationship Id="rId17" Type="http://schemas.openxmlformats.org/officeDocument/2006/relationships/image" Target="../media/image69.jpeg"/><Relationship Id="rId2" Type="http://schemas.openxmlformats.org/officeDocument/2006/relationships/image" Target="../media/image54.jpeg"/><Relationship Id="rId16" Type="http://schemas.openxmlformats.org/officeDocument/2006/relationships/image" Target="../media/image68.jpeg"/><Relationship Id="rId20"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openxmlformats.org/officeDocument/2006/relationships/image" Target="../media/image67.jpeg"/><Relationship Id="rId10" Type="http://schemas.openxmlformats.org/officeDocument/2006/relationships/image" Target="../media/image62.jpeg"/><Relationship Id="rId19" Type="http://schemas.openxmlformats.org/officeDocument/2006/relationships/image" Target="../media/image71.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6.jpe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slide" Target="slide4.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77.jpeg"/><Relationship Id="rId5" Type="http://schemas.openxmlformats.org/officeDocument/2006/relationships/tags" Target="../tags/tag19.xml"/><Relationship Id="rId10" Type="http://schemas.openxmlformats.org/officeDocument/2006/relationships/image" Target="../media/image76.png"/><Relationship Id="rId4" Type="http://schemas.openxmlformats.org/officeDocument/2006/relationships/tags" Target="../tags/tag18.xml"/><Relationship Id="rId9" Type="http://schemas.openxmlformats.org/officeDocument/2006/relationships/notesSlide" Target="../notesSlides/notesSlide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8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82.jpeg"/><Relationship Id="rId5" Type="http://schemas.openxmlformats.org/officeDocument/2006/relationships/tags" Target="../tags/tag28.xml"/><Relationship Id="rId10" Type="http://schemas.openxmlformats.org/officeDocument/2006/relationships/image" Target="../media/image81.png"/><Relationship Id="rId4" Type="http://schemas.openxmlformats.org/officeDocument/2006/relationships/tags" Target="../tags/tag27.xml"/><Relationship Id="rId9" Type="http://schemas.openxmlformats.org/officeDocument/2006/relationships/image" Target="../media/image80.jpe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8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9.xml"/><Relationship Id="rId5" Type="http://schemas.openxmlformats.org/officeDocument/2006/relationships/tags" Target="../tags/tag36.xml"/><Relationship Id="rId4" Type="http://schemas.openxmlformats.org/officeDocument/2006/relationships/tags" Target="../tags/tag35.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NUL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95.com&amp;app=2002&amp;size=f9999,10000&amp;q=a80&amp;n=0&amp;g=0n&amp;fmt=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6.pn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slide" Target="slide41.xml"/><Relationship Id="rId5" Type="http://schemas.openxmlformats.org/officeDocument/2006/relationships/image" Target="../media/image105.png"/><Relationship Id="rId4" Type="http://schemas.openxmlformats.org/officeDocument/2006/relationships/image" Target="../media/image104.jpe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109.jpeg"/><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jpe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115.jpe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Microsoft_Word_97_-_2003___2.doc"/></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8429272_200201603000_2"/>
          <p:cNvPicPr>
            <a:picLocks noChangeAspect="1" noChangeArrowheads="1"/>
          </p:cNvPicPr>
          <p:nvPr/>
        </p:nvPicPr>
        <p:blipFill>
          <a:blip r:embed="rId3"/>
          <a:srcRect/>
          <a:stretch>
            <a:fillRect/>
          </a:stretch>
        </p:blipFill>
        <p:spPr bwMode="auto">
          <a:xfrm>
            <a:off x="-228600" y="0"/>
            <a:ext cx="10210800" cy="5429250"/>
          </a:xfrm>
          <a:prstGeom prst="rect">
            <a:avLst/>
          </a:prstGeom>
          <a:noFill/>
        </p:spPr>
      </p:pic>
      <p:sp>
        <p:nvSpPr>
          <p:cNvPr id="11267" name="WordArt 3"/>
          <p:cNvSpPr>
            <a:spLocks noChangeArrowheads="1" noChangeShapeType="1" noTextEdit="1"/>
          </p:cNvSpPr>
          <p:nvPr/>
        </p:nvSpPr>
        <p:spPr bwMode="auto">
          <a:xfrm>
            <a:off x="685800" y="1600200"/>
            <a:ext cx="8077200" cy="1314450"/>
          </a:xfrm>
          <a:prstGeom prst="rect">
            <a:avLst/>
          </a:prstGeom>
        </p:spPr>
        <p:txBody>
          <a:bodyPr spcFirstLastPara="1" wrap="none" fromWordArt="1">
            <a:prstTxWarp prst="textArchUp">
              <a:avLst>
                <a:gd name="adj" fmla="val 10800000"/>
              </a:avLst>
            </a:prstTxWarp>
          </a:bodyPr>
          <a:lstStyle/>
          <a:p>
            <a:pPr algn="ctr"/>
            <a:r>
              <a:rPr lang="zh-CN" altLang="en-US" sz="3600" kern="10">
                <a:ln w="9525">
                  <a:solidFill>
                    <a:srgbClr val="000000"/>
                  </a:solidFill>
                  <a:round/>
                  <a:headEnd/>
                  <a:tailEnd/>
                </a:ln>
                <a:solidFill>
                  <a:schemeClr val="bg1"/>
                </a:solidFill>
                <a:latin typeface="黑体"/>
                <a:ea typeface="黑体"/>
              </a:rPr>
              <a:t>自然地理环境整体性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文本框 99"/>
          <p:cNvSpPr txBox="1"/>
          <p:nvPr/>
        </p:nvSpPr>
        <p:spPr>
          <a:xfrm>
            <a:off x="4205835" y="69056"/>
            <a:ext cx="3684273" cy="391716"/>
          </a:xfrm>
          <a:prstGeom prst="rect">
            <a:avLst/>
          </a:prstGeom>
          <a:noFill/>
          <a:ln w="9525">
            <a:noFill/>
          </a:ln>
        </p:spPr>
        <p:txBody>
          <a:bodyPr wrap="square" lIns="68580" tIns="34290" rIns="68580" bIns="34290" anchor="t" anchorCtr="0">
            <a:spAutoFit/>
          </a:bodyPr>
          <a:lstStyle/>
          <a:p>
            <a:r>
              <a:rPr lang="zh-CN" altLang="zh-CN" sz="2100">
                <a:solidFill>
                  <a:srgbClr val="00B000"/>
                </a:solidFill>
                <a:latin typeface="Times New Roman" panose="02020603050405020304" pitchFamily="18" charset="0"/>
                <a:ea typeface="宋体" panose="02010600030101010101" pitchFamily="2" charset="-122"/>
              </a:rPr>
              <a:t>一、自然地理环境的整体性</a:t>
            </a:r>
          </a:p>
        </p:txBody>
      </p:sp>
      <p:sp>
        <p:nvSpPr>
          <p:cNvPr id="25602" name="文本框 99"/>
          <p:cNvSpPr txBox="1"/>
          <p:nvPr/>
        </p:nvSpPr>
        <p:spPr>
          <a:xfrm>
            <a:off x="184571" y="876301"/>
            <a:ext cx="5638343" cy="345281"/>
          </a:xfrm>
          <a:prstGeom prst="rect">
            <a:avLst/>
          </a:prstGeom>
          <a:noFill/>
          <a:ln w="9525">
            <a:noFill/>
          </a:ln>
        </p:spPr>
        <p:txBody>
          <a:bodyPr wrap="square" lIns="68580" tIns="34290" rIns="68580" bIns="34290" anchor="t" anchorCtr="0">
            <a:spAutoFit/>
          </a:bodyPr>
          <a:lstStyle/>
          <a:p>
            <a:pPr marL="257175" indent="-257175">
              <a:buFont typeface="Wingdings" panose="05000000000000000000" charset="0"/>
              <a:buChar char="p"/>
            </a:pPr>
            <a:r>
              <a:rPr lang="zh-CN" altLang="zh-CN">
                <a:solidFill>
                  <a:srgbClr val="00B000"/>
                </a:solidFill>
                <a:latin typeface="Times New Roman" panose="02020603050405020304" pitchFamily="18" charset="0"/>
                <a:ea typeface="宋体" panose="02010600030101010101" pitchFamily="2" charset="-122"/>
              </a:rPr>
              <a:t>陆生动物与地理环境的关系</a:t>
            </a:r>
            <a:endParaRPr lang="zh-CN" altLang="en-US">
              <a:latin typeface="Times New Roman" panose="02020603050405020304" pitchFamily="18" charset="0"/>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184572" y="1359694"/>
          <a:ext cx="8762712" cy="3286126"/>
        </p:xfrm>
        <a:graphic>
          <a:graphicData uri="http://schemas.openxmlformats.org/drawingml/2006/table">
            <a:tbl>
              <a:tblPr firstRow="1" bandRow="1">
                <a:tableStyleId>{5940675A-B579-460E-94D1-54222C63F5DA}</a:tableStyleId>
              </a:tblPr>
              <a:tblGrid>
                <a:gridCol w="1185064"/>
                <a:gridCol w="7577648"/>
              </a:tblGrid>
              <a:tr h="274320">
                <a:tc>
                  <a:txBody>
                    <a:bodyPr/>
                    <a:lstStyle/>
                    <a:p>
                      <a:pPr indent="0" algn="ctr">
                        <a:buNone/>
                      </a:pPr>
                      <a:r>
                        <a:rPr lang="en-US" sz="1800" b="1">
                          <a:latin typeface="Times New Roman" panose="02020603050405020304" pitchFamily="18" charset="0"/>
                          <a:cs typeface="Times New Roman" panose="02020603050405020304" pitchFamily="18" charset="0"/>
                        </a:rPr>
                        <a:t> </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Times New Roman" panose="02020603050405020304" pitchFamily="18" charset="0"/>
                          <a:cs typeface="Times New Roman" panose="02020603050405020304" pitchFamily="18" charset="0"/>
                        </a:rPr>
                        <a:t>答题术语</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0103">
                <a:tc>
                  <a:txBody>
                    <a:bodyPr/>
                    <a:lstStyle/>
                    <a:p>
                      <a:pPr indent="0" algn="ctr">
                        <a:buNone/>
                      </a:pPr>
                      <a:r>
                        <a:rPr lang="en-US" sz="1800" b="1">
                          <a:latin typeface="Times New Roman" panose="02020603050405020304" pitchFamily="18" charset="0"/>
                          <a:cs typeface="Times New Roman" panose="02020603050405020304" pitchFamily="18" charset="0"/>
                        </a:rPr>
                        <a:t>生存空间</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面积大</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地形复杂</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气候差异显著</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环境多样</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适生空间大；</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环境空间差别大</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适生空间小；</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长期与大陆分离</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环境封闭</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物种独特</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lstStyle/>
                    <a:p>
                      <a:pPr indent="0" algn="ctr">
                        <a:buNone/>
                      </a:pPr>
                      <a:r>
                        <a:rPr lang="en-US" sz="1800" b="1">
                          <a:latin typeface="Times New Roman" panose="02020603050405020304" pitchFamily="18" charset="0"/>
                          <a:cs typeface="Times New Roman" panose="02020603050405020304" pitchFamily="18" charset="0"/>
                        </a:rPr>
                        <a:t>气候</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纬度(海拔)低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水热充足</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植物繁茂</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食物充足；</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纬度(海拔)高</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植物生长缓慢</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食物供应量少；</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冬季(终年)寒冷漫长</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生存条件恶劣</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0103">
                <a:tc>
                  <a:txBody>
                    <a:bodyPr/>
                    <a:lstStyle/>
                    <a:p>
                      <a:pPr indent="0" algn="ctr">
                        <a:buNone/>
                      </a:pPr>
                      <a:r>
                        <a:rPr lang="en-US" sz="1800" b="1">
                          <a:latin typeface="Times New Roman" panose="02020603050405020304" pitchFamily="18" charset="0"/>
                          <a:cs typeface="Times New Roman" panose="02020603050405020304" pitchFamily="18" charset="0"/>
                        </a:rPr>
                        <a:t>环境</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生态环境发生改变</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食物来源减少</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饮用水短缺</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生存空间减小；</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全球气候变化</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草地退化</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生存环境改变；</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生态良好</a:t>
                      </a:r>
                      <a:r>
                        <a:rPr lang="en-US" sz="1800" b="1">
                          <a:latin typeface="宋体" panose="02010600030101010101" pitchFamily="2" charset="-122"/>
                          <a:ea typeface="宋体" panose="02010600030101010101" pitchFamily="2" charset="-122"/>
                          <a:cs typeface="宋体" panose="02010600030101010101" pitchFamily="2" charset="-122"/>
                        </a:rPr>
                        <a:t>，环境污染少</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lstStyle/>
                    <a:p>
                      <a:pPr indent="0" algn="ctr">
                        <a:buNone/>
                      </a:pPr>
                      <a:r>
                        <a:rPr lang="en-US" sz="1800" b="1">
                          <a:latin typeface="Times New Roman" panose="02020603050405020304" pitchFamily="18" charset="0"/>
                          <a:cs typeface="Times New Roman" panose="02020603050405020304" pitchFamily="18" charset="0"/>
                        </a:rPr>
                        <a:t>天敌</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缺少</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天敌少；</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受到</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天敌威胁</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lstStyle/>
                    <a:p>
                      <a:pPr indent="0" algn="ctr">
                        <a:buNone/>
                      </a:pPr>
                      <a:r>
                        <a:rPr lang="en-US" sz="1800" b="1">
                          <a:latin typeface="Times New Roman" panose="02020603050405020304" pitchFamily="18" charset="0"/>
                          <a:cs typeface="Times New Roman" panose="02020603050405020304" pitchFamily="18" charset="0"/>
                        </a:rPr>
                        <a:t>人类活动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人烟稀少</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人类活动强度小</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干扰少；</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森林、草原减少</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污染加剧</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食物减少</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栖息环境遭破坏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5626" name="文本框 4"/>
          <p:cNvSpPr txBox="1"/>
          <p:nvPr/>
        </p:nvSpPr>
        <p:spPr>
          <a:xfrm>
            <a:off x="2648295" y="485775"/>
            <a:ext cx="4696436" cy="390525"/>
          </a:xfrm>
          <a:prstGeom prst="rect">
            <a:avLst/>
          </a:prstGeom>
          <a:noFill/>
          <a:ln w="9525">
            <a:noFill/>
          </a:ln>
        </p:spPr>
        <p:txBody>
          <a:bodyPr wrap="none" lIns="68580" tIns="34290" rIns="68580" bIns="34290" anchor="t" anchorCtr="0">
            <a:spAutoFit/>
          </a:bodyPr>
          <a:lstStyle/>
          <a:p>
            <a:r>
              <a:rPr lang="zh-CN" altLang="zh-CN" sz="2100">
                <a:solidFill>
                  <a:srgbClr val="00B000"/>
                </a:solidFill>
                <a:latin typeface="Times New Roman" panose="02020603050405020304" pitchFamily="18" charset="0"/>
                <a:ea typeface="宋体" panose="02010600030101010101" pitchFamily="2" charset="-122"/>
              </a:rPr>
              <a:t>生物与地理环境的关系类试题答题思路</a:t>
            </a:r>
            <a:endParaRPr lang="zh-CN" altLang="en-US" sz="2100">
              <a:solidFill>
                <a:srgbClr val="00B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194706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文本框 99"/>
          <p:cNvSpPr txBox="1"/>
          <p:nvPr/>
        </p:nvSpPr>
        <p:spPr>
          <a:xfrm>
            <a:off x="4205835" y="69056"/>
            <a:ext cx="3684273" cy="391716"/>
          </a:xfrm>
          <a:prstGeom prst="rect">
            <a:avLst/>
          </a:prstGeom>
          <a:noFill/>
          <a:ln w="9525">
            <a:noFill/>
          </a:ln>
        </p:spPr>
        <p:txBody>
          <a:bodyPr wrap="square" lIns="68580" tIns="34290" rIns="68580" bIns="34290" anchor="t" anchorCtr="0">
            <a:spAutoFit/>
          </a:bodyPr>
          <a:lstStyle/>
          <a:p>
            <a:r>
              <a:rPr lang="zh-CN" altLang="zh-CN" sz="2100">
                <a:solidFill>
                  <a:srgbClr val="00B000"/>
                </a:solidFill>
                <a:latin typeface="Times New Roman" panose="02020603050405020304" pitchFamily="18" charset="0"/>
                <a:ea typeface="宋体" panose="02010600030101010101" pitchFamily="2" charset="-122"/>
              </a:rPr>
              <a:t>一、自然地理环境的整体性</a:t>
            </a:r>
          </a:p>
        </p:txBody>
      </p:sp>
      <p:sp>
        <p:nvSpPr>
          <p:cNvPr id="26626" name="文本框 99"/>
          <p:cNvSpPr txBox="1"/>
          <p:nvPr/>
        </p:nvSpPr>
        <p:spPr>
          <a:xfrm>
            <a:off x="244110" y="497682"/>
            <a:ext cx="3810496" cy="345281"/>
          </a:xfrm>
          <a:prstGeom prst="rect">
            <a:avLst/>
          </a:prstGeom>
          <a:noFill/>
          <a:ln w="9525">
            <a:noFill/>
          </a:ln>
        </p:spPr>
        <p:txBody>
          <a:bodyPr lIns="68580" tIns="34290" rIns="68580" bIns="34290" anchor="t" anchorCtr="0">
            <a:spAutoFit/>
          </a:bodyPr>
          <a:lstStyle/>
          <a:p>
            <a:pPr marL="257175" indent="-257175">
              <a:buFont typeface="Wingdings" panose="05000000000000000000" charset="0"/>
              <a:buChar char="p"/>
            </a:pPr>
            <a:r>
              <a:rPr lang="zh-CN" altLang="zh-CN">
                <a:solidFill>
                  <a:srgbClr val="00B000"/>
                </a:solidFill>
                <a:latin typeface="Times New Roman" panose="02020603050405020304" pitchFamily="18" charset="0"/>
                <a:ea typeface="宋体" panose="02010600030101010101" pitchFamily="2" charset="-122"/>
              </a:rPr>
              <a:t>水生动物</a:t>
            </a:r>
            <a:r>
              <a:rPr lang="en-US" altLang="zh-CN">
                <a:solidFill>
                  <a:srgbClr val="00B000"/>
                </a:solidFill>
                <a:latin typeface="Times New Roman" panose="02020603050405020304" pitchFamily="18" charset="0"/>
                <a:ea typeface="宋体" panose="02010600030101010101" pitchFamily="2" charset="-122"/>
              </a:rPr>
              <a:t>(</a:t>
            </a:r>
            <a:r>
              <a:rPr lang="zh-CN" altLang="zh-CN">
                <a:solidFill>
                  <a:srgbClr val="00B000"/>
                </a:solidFill>
                <a:latin typeface="Times New Roman" panose="02020603050405020304" pitchFamily="18" charset="0"/>
                <a:ea typeface="宋体" panose="02010600030101010101" pitchFamily="2" charset="-122"/>
              </a:rPr>
              <a:t>鱼类</a:t>
            </a:r>
            <a:r>
              <a:rPr lang="en-US" altLang="zh-CN">
                <a:solidFill>
                  <a:srgbClr val="00B000"/>
                </a:solidFill>
                <a:latin typeface="Times New Roman" panose="02020603050405020304" pitchFamily="18" charset="0"/>
                <a:ea typeface="宋体" panose="02010600030101010101" pitchFamily="2" charset="-122"/>
              </a:rPr>
              <a:t>)</a:t>
            </a:r>
            <a:r>
              <a:rPr lang="zh-CN" altLang="zh-CN">
                <a:solidFill>
                  <a:srgbClr val="00B000"/>
                </a:solidFill>
                <a:latin typeface="Times New Roman" panose="02020603050405020304" pitchFamily="18" charset="0"/>
                <a:ea typeface="宋体" panose="02010600030101010101" pitchFamily="2" charset="-122"/>
              </a:rPr>
              <a:t>与地理环境的关系</a:t>
            </a:r>
            <a:endParaRPr lang="zh-CN" altLang="en-US">
              <a:latin typeface="Times New Roman" panose="02020603050405020304" pitchFamily="18" charset="0"/>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244111" y="896541"/>
          <a:ext cx="8719367" cy="3744468"/>
        </p:xfrm>
        <a:graphic>
          <a:graphicData uri="http://schemas.openxmlformats.org/drawingml/2006/table">
            <a:tbl>
              <a:tblPr firstRow="1" bandRow="1">
                <a:tableStyleId>{5940675A-B579-460E-94D1-54222C63F5DA}</a:tableStyleId>
              </a:tblPr>
              <a:tblGrid>
                <a:gridCol w="1531343"/>
                <a:gridCol w="7188024"/>
              </a:tblGrid>
              <a:tr h="274320">
                <a:tc>
                  <a:txBody>
                    <a:bodyPr/>
                    <a:lstStyle/>
                    <a:p>
                      <a:pPr indent="0" algn="ctr">
                        <a:buNone/>
                      </a:pPr>
                      <a:r>
                        <a:rPr lang="en-US" sz="1800" b="1">
                          <a:latin typeface="Times New Roman" panose="02020603050405020304" pitchFamily="18" charset="0"/>
                          <a:cs typeface="Times New Roman" panose="02020603050405020304" pitchFamily="18" charset="0"/>
                        </a:rPr>
                        <a:t> </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Times New Roman" panose="02020603050405020304" pitchFamily="18" charset="0"/>
                          <a:cs typeface="Times New Roman" panose="02020603050405020304" pitchFamily="18" charset="0"/>
                        </a:rPr>
                        <a:t>答题术语</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0936">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生存空间</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湖面(海域)广阔</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生存空间大；</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跨度大(流程长)</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水域环境多样</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种类繁多；</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河湖(海)相连</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有利于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洄游产卵</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0936">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气候</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纬度低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水温高</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生长速度快；</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水温适宜</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利于产卵、繁殖；</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水域浅(纬度低)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光照充足</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光合作用强</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0936">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水文</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盐度高(低)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适宜咸水(淡水)鱼类生存；</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纬度(海拔)高</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盐度低、水温低</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适宜冷水性鱼类生长；</a:t>
                      </a:r>
                      <a:r>
                        <a:rPr lang="en-US" sz="1800" b="1">
                          <a:latin typeface="宋体" panose="02010600030101010101" pitchFamily="2" charset="-122"/>
                          <a:ea typeface="宋体" panose="02010600030101010101" pitchFamily="2" charset="-122"/>
                          <a:cs typeface="宋体" panose="02010600030101010101" pitchFamily="2" charset="-122"/>
                        </a:rPr>
                        <a:t>③</a:t>
                      </a:r>
                      <a:r>
                        <a:rPr lang="en-US" sz="1800" b="1">
                          <a:latin typeface="Times New Roman" panose="02020603050405020304" pitchFamily="18" charset="0"/>
                          <a:cs typeface="Times New Roman" panose="02020603050405020304" pitchFamily="18" charset="0"/>
                        </a:rPr>
                        <a:t>结冰期长</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存活率低；</a:t>
                      </a:r>
                      <a:r>
                        <a:rPr lang="en-US" sz="1800" b="1">
                          <a:latin typeface="宋体" panose="02010600030101010101" pitchFamily="2" charset="-122"/>
                          <a:ea typeface="宋体" panose="02010600030101010101" pitchFamily="2" charset="-122"/>
                          <a:cs typeface="宋体" panose="02010600030101010101" pitchFamily="2" charset="-122"/>
                        </a:rPr>
                        <a:t>④</a:t>
                      </a:r>
                      <a:r>
                        <a:rPr lang="en-US" sz="1800" b="1">
                          <a:latin typeface="Times New Roman" panose="02020603050405020304" pitchFamily="18" charset="0"/>
                          <a:cs typeface="Times New Roman" panose="02020603050405020304" pitchFamily="18" charset="0"/>
                        </a:rPr>
                        <a:t>水质好</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46404">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食物</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多条河流入海(湖)、寒暖流交汇(上升流、水温变化明显)</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底层海水上泛</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营养盐类丰富</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浮游生物大量繁殖；</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水草丰美、其他鱼类</a:t>
                      </a:r>
                      <a:r>
                        <a:rPr lang="en-US" sz="1800" b="1">
                          <a:latin typeface="宋体" panose="02010600030101010101" pitchFamily="2" charset="-122"/>
                          <a:ea typeface="宋体" panose="02010600030101010101" pitchFamily="2" charset="-122"/>
                          <a:cs typeface="宋体" panose="02010600030101010101" pitchFamily="2" charset="-122"/>
                        </a:rPr>
                        <a:t>为×××提供充足饵料</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5468">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天敌</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Times New Roman" panose="02020603050405020304" pitchFamily="18" charset="0"/>
                          <a:cs typeface="Times New Roman" panose="02020603050405020304" pitchFamily="18" charset="0"/>
                        </a:rPr>
                        <a:t>缺少天敌制约</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繁殖速度快</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种群密度大</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5468">
                <a:tc>
                  <a:txBody>
                    <a:bodyPr/>
                    <a:lstStyle/>
                    <a:p>
                      <a:pPr indent="0" algn="ctr" fontAlgn="auto">
                        <a:lnSpc>
                          <a:spcPct val="115000"/>
                        </a:lnSpc>
                        <a:buNone/>
                      </a:pPr>
                      <a:r>
                        <a:rPr lang="en-US" sz="1800" b="1">
                          <a:latin typeface="Times New Roman" panose="02020603050405020304" pitchFamily="18" charset="0"/>
                          <a:cs typeface="Times New Roman" panose="02020603050405020304" pitchFamily="18" charset="0"/>
                        </a:rPr>
                        <a:t>人类活动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fontAlgn="auto">
                        <a:lnSpc>
                          <a:spcPct val="115000"/>
                        </a:lnSpc>
                        <a:buNone/>
                      </a:pPr>
                      <a:r>
                        <a:rPr lang="en-US" sz="1800" b="1">
                          <a:latin typeface="宋体" panose="02010600030101010101" pitchFamily="2" charset="-122"/>
                          <a:ea typeface="宋体" panose="02010600030101010101" pitchFamily="2" charset="-122"/>
                          <a:cs typeface="宋体" panose="02010600030101010101" pitchFamily="2" charset="-122"/>
                        </a:rPr>
                        <a:t>①</a:t>
                      </a:r>
                      <a:r>
                        <a:rPr lang="en-US" sz="1800" b="1">
                          <a:latin typeface="Times New Roman" panose="02020603050405020304" pitchFamily="18" charset="0"/>
                          <a:cs typeface="Times New Roman" panose="02020603050405020304" pitchFamily="18" charset="0"/>
                        </a:rPr>
                        <a:t>人类活动使水质下降</a:t>
                      </a:r>
                      <a:r>
                        <a:rPr lang="en-US" sz="1800" b="1">
                          <a:latin typeface="宋体" panose="02010600030101010101" pitchFamily="2" charset="-122"/>
                          <a:ea typeface="宋体" panose="02010600030101010101" pitchFamily="2" charset="-122"/>
                          <a:cs typeface="宋体" panose="02010600030101010101" pitchFamily="2" charset="-122"/>
                        </a:rPr>
                        <a:t>，</a:t>
                      </a:r>
                      <a:r>
                        <a:rPr lang="en-US" sz="1800" b="1">
                          <a:latin typeface="Times New Roman" panose="02020603050405020304" pitchFamily="18" charset="0"/>
                          <a:cs typeface="Times New Roman" panose="02020603050405020304" pitchFamily="18" charset="0"/>
                        </a:rPr>
                        <a:t>污染加重；</a:t>
                      </a:r>
                      <a:r>
                        <a:rPr lang="en-US" sz="1800" b="1">
                          <a:latin typeface="宋体" panose="02010600030101010101" pitchFamily="2" charset="-122"/>
                          <a:ea typeface="宋体" panose="02010600030101010101" pitchFamily="2" charset="-122"/>
                          <a:cs typeface="宋体" panose="02010600030101010101" pitchFamily="2" charset="-122"/>
                        </a:rPr>
                        <a:t>②</a:t>
                      </a:r>
                      <a:r>
                        <a:rPr lang="en-US" sz="1800" b="1">
                          <a:latin typeface="Times New Roman" panose="02020603050405020304" pitchFamily="18" charset="0"/>
                          <a:cs typeface="Times New Roman" panose="02020603050405020304" pitchFamily="18" charset="0"/>
                        </a:rPr>
                        <a:t>过度捕捞</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4700345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p:nvPr/>
        </p:nvSpPr>
        <p:spPr>
          <a:xfrm>
            <a:off x="-15875" y="21431"/>
            <a:ext cx="7108825" cy="523541"/>
          </a:xfrm>
          <a:prstGeom prst="rect">
            <a:avLst/>
          </a:prstGeom>
          <a:noFill/>
          <a:ln>
            <a:noFill/>
            <a:miter lim="800000"/>
          </a:ln>
        </p:spPr>
        <p:txBody>
          <a:bodyPr>
            <a:spAutoFit/>
          </a:bodyPr>
          <a:lstStyle/>
          <a:p>
            <a:pPr algn="just" eaLnBrk="0" hangingPunct="0">
              <a:lnSpc>
                <a:spcPct val="115000"/>
              </a:lnSpc>
              <a:spcBef>
                <a:spcPct val="15000"/>
              </a:spcBef>
            </a:pPr>
            <a:r>
              <a:rPr lang="zh-CN" altLang="zh-CN" sz="2600" b="1" dirty="0" smtClean="0">
                <a:ea typeface="微软雅黑" pitchFamily="34" charset="-122"/>
              </a:rPr>
              <a:t>下</a:t>
            </a:r>
            <a:r>
              <a:rPr lang="zh-CN" altLang="zh-CN" sz="2600" b="1" dirty="0">
                <a:ea typeface="微软雅黑" pitchFamily="34" charset="-122"/>
              </a:rPr>
              <a:t>图示意我国植被的地带性分布</a:t>
            </a:r>
          </a:p>
        </p:txBody>
      </p:sp>
      <p:pic>
        <p:nvPicPr>
          <p:cNvPr id="9219" name="Picture 3" descr="E:/14届四元聚焦—小样/通用版地理/未4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2300" y="794147"/>
            <a:ext cx="46355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244" name="Text Box 2"/>
          <p:cNvSpPr/>
          <p:nvPr/>
        </p:nvSpPr>
        <p:spPr>
          <a:xfrm>
            <a:off x="223838" y="885825"/>
            <a:ext cx="4140200" cy="3932743"/>
          </a:xfrm>
          <a:prstGeom prst="rect">
            <a:avLst/>
          </a:prstGeom>
          <a:noFill/>
          <a:ln>
            <a:noFill/>
            <a:miter lim="800000"/>
          </a:ln>
        </p:spPr>
        <p:txBody>
          <a:bodyPr>
            <a:spAutoFit/>
          </a:bodyPr>
          <a:lstStyle/>
          <a:p>
            <a:pPr algn="just" eaLnBrk="0" hangingPunct="0">
              <a:lnSpc>
                <a:spcPct val="115000"/>
              </a:lnSpc>
              <a:spcBef>
                <a:spcPct val="15000"/>
              </a:spcBef>
            </a:pPr>
            <a:r>
              <a:rPr lang="zh-CN" altLang="zh-CN" sz="2000" b="1" dirty="0">
                <a:ea typeface="微软雅黑" pitchFamily="34" charset="-122"/>
              </a:rPr>
              <a:t>(1)图中②为</a:t>
            </a:r>
          </a:p>
          <a:p>
            <a:pPr algn="just" eaLnBrk="0" hangingPunct="0">
              <a:lnSpc>
                <a:spcPct val="115000"/>
              </a:lnSpc>
              <a:spcBef>
                <a:spcPct val="15000"/>
              </a:spcBef>
            </a:pPr>
            <a:r>
              <a:rPr lang="zh-CN" altLang="zh-CN" sz="2000" b="1" dirty="0">
                <a:ea typeface="微软雅黑" pitchFamily="34" charset="-122"/>
              </a:rPr>
              <a:t>A．草原</a:t>
            </a:r>
            <a:r>
              <a:rPr lang="en-US" altLang="zh-CN" sz="2000" b="1" dirty="0">
                <a:ea typeface="微软雅黑" pitchFamily="34" charset="-122"/>
              </a:rPr>
              <a:t>     </a:t>
            </a:r>
          </a:p>
          <a:p>
            <a:pPr algn="just" eaLnBrk="0" hangingPunct="0">
              <a:lnSpc>
                <a:spcPct val="115000"/>
              </a:lnSpc>
              <a:spcBef>
                <a:spcPct val="15000"/>
              </a:spcBef>
            </a:pPr>
            <a:r>
              <a:rPr lang="zh-CN" altLang="zh-CN" sz="2000" b="1" dirty="0">
                <a:ea typeface="微软雅黑" pitchFamily="34" charset="-122"/>
              </a:rPr>
              <a:t>B．荒漠</a:t>
            </a:r>
          </a:p>
          <a:p>
            <a:pPr algn="just" eaLnBrk="0" hangingPunct="0">
              <a:lnSpc>
                <a:spcPct val="115000"/>
              </a:lnSpc>
              <a:spcBef>
                <a:spcPct val="15000"/>
              </a:spcBef>
            </a:pPr>
            <a:r>
              <a:rPr lang="zh-CN" altLang="zh-CN" sz="2000" b="1" dirty="0">
                <a:ea typeface="微软雅黑" pitchFamily="34" charset="-122"/>
              </a:rPr>
              <a:t>C．针叶林 </a:t>
            </a:r>
            <a:r>
              <a:rPr lang="en-US" altLang="zh-CN" sz="2000" b="1" dirty="0">
                <a:ea typeface="微软雅黑" pitchFamily="34" charset="-122"/>
              </a:rPr>
              <a:t>	</a:t>
            </a:r>
          </a:p>
          <a:p>
            <a:pPr algn="just" eaLnBrk="0" hangingPunct="0">
              <a:lnSpc>
                <a:spcPct val="115000"/>
              </a:lnSpc>
              <a:spcBef>
                <a:spcPct val="15000"/>
              </a:spcBef>
            </a:pPr>
            <a:r>
              <a:rPr lang="zh-CN" altLang="zh-CN" sz="2000" b="1" dirty="0">
                <a:ea typeface="微软雅黑" pitchFamily="34" charset="-122"/>
              </a:rPr>
              <a:t>D．针阔混交林</a:t>
            </a:r>
          </a:p>
          <a:p>
            <a:pPr algn="just" eaLnBrk="0" hangingPunct="0">
              <a:lnSpc>
                <a:spcPct val="115000"/>
              </a:lnSpc>
              <a:spcBef>
                <a:spcPct val="15000"/>
              </a:spcBef>
            </a:pPr>
            <a:r>
              <a:rPr lang="zh-CN" altLang="zh-CN" sz="2000" b="1" dirty="0">
                <a:ea typeface="微软雅黑" pitchFamily="34" charset="-122"/>
              </a:rPr>
              <a:t>(2)我国东部森林植被的东西宽度在南北方向上发生变化，其主导因素是</a:t>
            </a:r>
          </a:p>
          <a:p>
            <a:pPr algn="just" eaLnBrk="0" hangingPunct="0">
              <a:lnSpc>
                <a:spcPct val="115000"/>
              </a:lnSpc>
              <a:spcBef>
                <a:spcPct val="15000"/>
              </a:spcBef>
            </a:pPr>
            <a:r>
              <a:rPr lang="zh-CN" altLang="zh-CN" sz="2000" b="1" dirty="0">
                <a:ea typeface="微软雅黑" pitchFamily="34" charset="-122"/>
              </a:rPr>
              <a:t>A．纬度</a:t>
            </a:r>
            <a:r>
              <a:rPr lang="en-US" altLang="zh-CN" sz="2000" b="1" dirty="0">
                <a:ea typeface="微软雅黑" pitchFamily="34" charset="-122"/>
              </a:rPr>
              <a:t>	</a:t>
            </a:r>
            <a:r>
              <a:rPr lang="zh-CN" altLang="zh-CN" sz="2000" b="1" dirty="0">
                <a:ea typeface="微软雅黑" pitchFamily="34" charset="-122"/>
              </a:rPr>
              <a:t>B．洋流</a:t>
            </a:r>
          </a:p>
          <a:p>
            <a:pPr algn="just" eaLnBrk="0" hangingPunct="0">
              <a:lnSpc>
                <a:spcPct val="115000"/>
              </a:lnSpc>
              <a:spcBef>
                <a:spcPct val="15000"/>
              </a:spcBef>
            </a:pPr>
            <a:r>
              <a:rPr lang="zh-CN" altLang="zh-CN" sz="2000" b="1" dirty="0">
                <a:ea typeface="微软雅黑" pitchFamily="34" charset="-122"/>
              </a:rPr>
              <a:t>C．地形 </a:t>
            </a:r>
            <a:r>
              <a:rPr lang="en-US" altLang="zh-CN" sz="2000" b="1" dirty="0">
                <a:ea typeface="微软雅黑" pitchFamily="34" charset="-122"/>
              </a:rPr>
              <a:t>	</a:t>
            </a:r>
            <a:r>
              <a:rPr lang="zh-CN" altLang="zh-CN" sz="2000" b="1" dirty="0">
                <a:ea typeface="微软雅黑" pitchFamily="34" charset="-122"/>
              </a:rPr>
              <a:t>D．季风</a:t>
            </a:r>
          </a:p>
        </p:txBody>
      </p:sp>
      <p:sp>
        <p:nvSpPr>
          <p:cNvPr id="10245" name="文本框 1"/>
          <p:cNvSpPr/>
          <p:nvPr/>
        </p:nvSpPr>
        <p:spPr>
          <a:xfrm>
            <a:off x="3122613" y="1064419"/>
            <a:ext cx="863600" cy="707886"/>
          </a:xfrm>
          <a:prstGeom prst="rect">
            <a:avLst/>
          </a:prstGeom>
          <a:noFill/>
          <a:ln>
            <a:noFill/>
            <a:miter lim="800000"/>
          </a:ln>
        </p:spPr>
        <p:txBody>
          <a:bodyPr>
            <a:spAutoFit/>
          </a:bodyPr>
          <a:lstStyle/>
          <a:p>
            <a:pPr eaLnBrk="0" hangingPunct="0"/>
            <a:r>
              <a:rPr lang="en-US" altLang="zh-CN" sz="4000" b="1">
                <a:solidFill>
                  <a:srgbClr val="FF0000"/>
                </a:solidFill>
                <a:ea typeface="微软雅黑" pitchFamily="34" charset="-122"/>
              </a:rPr>
              <a:t>A</a:t>
            </a:r>
            <a:endParaRPr lang="zh-CN" altLang="en-US" sz="4000" b="1">
              <a:solidFill>
                <a:srgbClr val="FF0000"/>
              </a:solidFill>
              <a:ea typeface="微软雅黑" pitchFamily="34" charset="-122"/>
            </a:endParaRPr>
          </a:p>
        </p:txBody>
      </p:sp>
      <p:sp>
        <p:nvSpPr>
          <p:cNvPr id="10246" name="文本框 2"/>
          <p:cNvSpPr/>
          <p:nvPr/>
        </p:nvSpPr>
        <p:spPr>
          <a:xfrm>
            <a:off x="3590926" y="3650457"/>
            <a:ext cx="576263" cy="707886"/>
          </a:xfrm>
          <a:prstGeom prst="rect">
            <a:avLst/>
          </a:prstGeom>
          <a:noFill/>
          <a:ln>
            <a:noFill/>
            <a:miter lim="800000"/>
          </a:ln>
        </p:spPr>
        <p:txBody>
          <a:bodyPr>
            <a:spAutoFit/>
          </a:bodyPr>
          <a:lstStyle/>
          <a:p>
            <a:pPr eaLnBrk="0" hangingPunct="0"/>
            <a:r>
              <a:rPr lang="en-US" altLang="zh-CN" sz="4000" b="1">
                <a:solidFill>
                  <a:srgbClr val="FF0000"/>
                </a:solidFill>
                <a:ea typeface="微软雅黑" pitchFamily="34" charset="-122"/>
              </a:rPr>
              <a:t>D</a:t>
            </a:r>
            <a:endParaRPr lang="zh-CN" altLang="en-US" sz="4000" b="1">
              <a:solidFill>
                <a:srgbClr val="FF0000"/>
              </a:solidFill>
              <a:ea typeface="微软雅黑" pitchFamily="34" charset="-122"/>
            </a:endParaRPr>
          </a:p>
        </p:txBody>
      </p:sp>
      <p:sp>
        <p:nvSpPr>
          <p:cNvPr id="10247" name="文本框 7"/>
          <p:cNvSpPr/>
          <p:nvPr/>
        </p:nvSpPr>
        <p:spPr>
          <a:xfrm>
            <a:off x="7466014" y="340519"/>
            <a:ext cx="1463675" cy="707886"/>
          </a:xfrm>
          <a:prstGeom prst="rect">
            <a:avLst/>
          </a:prstGeom>
          <a:noFill/>
          <a:ln>
            <a:noFill/>
            <a:miter lim="800000"/>
          </a:ln>
        </p:spPr>
        <p:txBody>
          <a:bodyPr>
            <a:spAutoFit/>
          </a:bodyPr>
          <a:lstStyle/>
          <a:p>
            <a:pPr eaLnBrk="0" hangingPunct="0"/>
            <a:r>
              <a:rPr lang="en-US" altLang="zh-CN" sz="2000" b="1">
                <a:solidFill>
                  <a:srgbClr val="FF0000"/>
                </a:solidFill>
                <a:ea typeface="微软雅黑" pitchFamily="34" charset="-122"/>
              </a:rPr>
              <a:t>400mm</a:t>
            </a:r>
            <a:r>
              <a:rPr lang="zh-CN" altLang="en-US" sz="2000" b="1">
                <a:solidFill>
                  <a:srgbClr val="FF0000"/>
                </a:solidFill>
                <a:ea typeface="微软雅黑" pitchFamily="34" charset="-122"/>
              </a:rPr>
              <a:t>等降水量线</a:t>
            </a:r>
          </a:p>
        </p:txBody>
      </p:sp>
      <p:sp>
        <p:nvSpPr>
          <p:cNvPr id="10248" name="矩形 3"/>
          <p:cNvSpPr/>
          <p:nvPr/>
        </p:nvSpPr>
        <p:spPr>
          <a:xfrm>
            <a:off x="5894388" y="354807"/>
            <a:ext cx="1473200" cy="707886"/>
          </a:xfrm>
          <a:prstGeom prst="rect">
            <a:avLst/>
          </a:prstGeom>
          <a:noFill/>
          <a:ln>
            <a:noFill/>
            <a:miter lim="800000"/>
          </a:ln>
        </p:spPr>
        <p:txBody>
          <a:bodyPr>
            <a:spAutoFit/>
          </a:bodyPr>
          <a:lstStyle/>
          <a:p>
            <a:pPr eaLnBrk="0" hangingPunct="0"/>
            <a:r>
              <a:rPr lang="en-US" altLang="zh-CN" sz="2000" b="1">
                <a:solidFill>
                  <a:srgbClr val="FF0000"/>
                </a:solidFill>
                <a:ea typeface="微软雅黑" pitchFamily="34" charset="-122"/>
              </a:rPr>
              <a:t>200mm</a:t>
            </a:r>
            <a:r>
              <a:rPr lang="zh-CN" altLang="en-US" sz="2000" b="1">
                <a:solidFill>
                  <a:srgbClr val="FF0000"/>
                </a:solidFill>
                <a:ea typeface="微软雅黑" pitchFamily="34" charset="-122"/>
              </a:rPr>
              <a:t>等降水量线</a:t>
            </a:r>
          </a:p>
        </p:txBody>
      </p:sp>
      <p:sp>
        <p:nvSpPr>
          <p:cNvPr id="10249" name="文本框 12"/>
          <p:cNvSpPr/>
          <p:nvPr/>
        </p:nvSpPr>
        <p:spPr>
          <a:xfrm>
            <a:off x="4824414" y="1476375"/>
            <a:ext cx="1584325" cy="492443"/>
          </a:xfrm>
          <a:prstGeom prst="rect">
            <a:avLst/>
          </a:prstGeom>
          <a:noFill/>
          <a:ln>
            <a:noFill/>
            <a:miter lim="800000"/>
          </a:ln>
        </p:spPr>
        <p:txBody>
          <a:bodyPr>
            <a:spAutoFit/>
          </a:bodyPr>
          <a:lstStyle/>
          <a:p>
            <a:pPr eaLnBrk="0" hangingPunct="0"/>
            <a:r>
              <a:rPr lang="zh-CN" altLang="en-US" sz="2600" b="1">
                <a:solidFill>
                  <a:srgbClr val="0000CC"/>
                </a:solidFill>
                <a:latin typeface="华文细黑" pitchFamily="2" charset="-122"/>
                <a:ea typeface="华文细黑" pitchFamily="2" charset="-122"/>
              </a:rPr>
              <a:t>荒漠</a:t>
            </a:r>
          </a:p>
        </p:txBody>
      </p:sp>
      <p:sp>
        <p:nvSpPr>
          <p:cNvPr id="10250" name="矩形 13"/>
          <p:cNvSpPr/>
          <p:nvPr/>
        </p:nvSpPr>
        <p:spPr>
          <a:xfrm>
            <a:off x="8374063" y="1456135"/>
            <a:ext cx="851515" cy="492443"/>
          </a:xfrm>
          <a:prstGeom prst="rect">
            <a:avLst/>
          </a:prstGeom>
          <a:noFill/>
          <a:ln>
            <a:noFill/>
            <a:miter lim="800000"/>
          </a:ln>
        </p:spPr>
        <p:txBody>
          <a:bodyPr wrap="none">
            <a:spAutoFit/>
          </a:bodyPr>
          <a:lstStyle/>
          <a:p>
            <a:pPr eaLnBrk="0" hangingPunct="0"/>
            <a:r>
              <a:rPr lang="zh-CN" altLang="en-US" sz="2600" b="1">
                <a:solidFill>
                  <a:srgbClr val="0000CC"/>
                </a:solidFill>
                <a:latin typeface="华文细黑" pitchFamily="2" charset="-122"/>
                <a:ea typeface="华文细黑" pitchFamily="2" charset="-122"/>
              </a:rPr>
              <a:t>森林</a:t>
            </a:r>
          </a:p>
        </p:txBody>
      </p:sp>
      <p:sp>
        <p:nvSpPr>
          <p:cNvPr id="10251" name="矩形 14"/>
          <p:cNvSpPr/>
          <p:nvPr/>
        </p:nvSpPr>
        <p:spPr>
          <a:xfrm>
            <a:off x="6805613" y="1456135"/>
            <a:ext cx="851515" cy="492443"/>
          </a:xfrm>
          <a:prstGeom prst="rect">
            <a:avLst/>
          </a:prstGeom>
          <a:noFill/>
          <a:ln>
            <a:noFill/>
            <a:miter lim="800000"/>
          </a:ln>
        </p:spPr>
        <p:txBody>
          <a:bodyPr wrap="none">
            <a:spAutoFit/>
          </a:bodyPr>
          <a:lstStyle/>
          <a:p>
            <a:pPr eaLnBrk="0" hangingPunct="0"/>
            <a:r>
              <a:rPr lang="zh-CN" altLang="en-US" sz="2600" b="1">
                <a:solidFill>
                  <a:srgbClr val="0000CC"/>
                </a:solidFill>
                <a:latin typeface="华文细黑" pitchFamily="2" charset="-122"/>
                <a:ea typeface="华文细黑" pitchFamily="2" charset="-122"/>
              </a:rPr>
              <a:t>草原</a:t>
            </a:r>
          </a:p>
        </p:txBody>
      </p:sp>
      <p:cxnSp>
        <p:nvCxnSpPr>
          <p:cNvPr id="9228" name="直接箭头连接符 16"/>
          <p:cNvCxnSpPr>
            <a:cxnSpLocks noChangeShapeType="1"/>
          </p:cNvCxnSpPr>
          <p:nvPr/>
        </p:nvCxnSpPr>
        <p:spPr bwMode="auto">
          <a:xfrm flipH="1">
            <a:off x="7578726" y="1595438"/>
            <a:ext cx="747713" cy="0"/>
          </a:xfrm>
          <a:prstGeom prst="line">
            <a:avLst/>
          </a:prstGeom>
          <a:noFill/>
          <a:ln w="38100" algn="ctr">
            <a:solidFill>
              <a:srgbClr val="0000CC"/>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9229" name="直接箭头连接符 18"/>
          <p:cNvCxnSpPr>
            <a:cxnSpLocks noChangeShapeType="1"/>
          </p:cNvCxnSpPr>
          <p:nvPr/>
        </p:nvCxnSpPr>
        <p:spPr bwMode="auto">
          <a:xfrm flipH="1">
            <a:off x="5616576" y="1595438"/>
            <a:ext cx="1014413" cy="0"/>
          </a:xfrm>
          <a:prstGeom prst="line">
            <a:avLst/>
          </a:prstGeom>
          <a:noFill/>
          <a:ln w="38100" algn="ctr">
            <a:solidFill>
              <a:srgbClr val="0000CC"/>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3632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fade">
                                      <p:cBhvr>
                                        <p:cTn id="7" dur="500"/>
                                        <p:tgtEl>
                                          <p:spTgt spid="10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248"/>
                                        </p:tgtEl>
                                        <p:attrNameLst>
                                          <p:attrName>style.visibility</p:attrName>
                                        </p:attrNameLst>
                                      </p:cBhvr>
                                      <p:to>
                                        <p:strVal val="visible"/>
                                      </p:to>
                                    </p:set>
                                    <p:animEffect transition="in" filter="barn(inVertical)">
                                      <p:cBhvr>
                                        <p:cTn id="12" dur="500"/>
                                        <p:tgtEl>
                                          <p:spTgt spid="102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0250"/>
                                        </p:tgtEl>
                                        <p:attrNameLst>
                                          <p:attrName>style.visibility</p:attrName>
                                        </p:attrNameLst>
                                      </p:cBhvr>
                                      <p:to>
                                        <p:strVal val="visible"/>
                                      </p:to>
                                    </p:set>
                                    <p:animEffect transition="in" filter="wipe(right)">
                                      <p:cBhvr>
                                        <p:cTn id="17" dur="700"/>
                                        <p:tgtEl>
                                          <p:spTgt spid="10250"/>
                                        </p:tgtEl>
                                      </p:cBhvr>
                                    </p:animEffect>
                                  </p:childTnLst>
                                </p:cTn>
                              </p:par>
                              <p:par>
                                <p:cTn id="18" presetID="22" presetClass="entr" presetSubtype="2" fill="hold" nodeType="withEffect">
                                  <p:stCondLst>
                                    <p:cond delay="0"/>
                                  </p:stCondLst>
                                  <p:childTnLst>
                                    <p:set>
                                      <p:cBhvr>
                                        <p:cTn id="19" dur="1" fill="hold">
                                          <p:stCondLst>
                                            <p:cond delay="0"/>
                                          </p:stCondLst>
                                        </p:cTn>
                                        <p:tgtEl>
                                          <p:spTgt spid="9228"/>
                                        </p:tgtEl>
                                        <p:attrNameLst>
                                          <p:attrName>style.visibility</p:attrName>
                                        </p:attrNameLst>
                                      </p:cBhvr>
                                      <p:to>
                                        <p:strVal val="visible"/>
                                      </p:to>
                                    </p:set>
                                    <p:animEffect transition="in" filter="wipe(right)">
                                      <p:cBhvr>
                                        <p:cTn id="20" dur="700"/>
                                        <p:tgtEl>
                                          <p:spTgt spid="922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251"/>
                                        </p:tgtEl>
                                        <p:attrNameLst>
                                          <p:attrName>style.visibility</p:attrName>
                                        </p:attrNameLst>
                                      </p:cBhvr>
                                      <p:to>
                                        <p:strVal val="visible"/>
                                      </p:to>
                                    </p:set>
                                    <p:animEffect transition="in" filter="wipe(right)">
                                      <p:cBhvr>
                                        <p:cTn id="23" dur="700"/>
                                        <p:tgtEl>
                                          <p:spTgt spid="10251"/>
                                        </p:tgtEl>
                                      </p:cBhvr>
                                    </p:animEffect>
                                  </p:childTnLst>
                                </p:cTn>
                              </p:par>
                              <p:par>
                                <p:cTn id="24" presetID="22" presetClass="entr" presetSubtype="2" fill="hold" nodeType="withEffect">
                                  <p:stCondLst>
                                    <p:cond delay="0"/>
                                  </p:stCondLst>
                                  <p:childTnLst>
                                    <p:set>
                                      <p:cBhvr>
                                        <p:cTn id="25" dur="1" fill="hold">
                                          <p:stCondLst>
                                            <p:cond delay="0"/>
                                          </p:stCondLst>
                                        </p:cTn>
                                        <p:tgtEl>
                                          <p:spTgt spid="9229"/>
                                        </p:tgtEl>
                                        <p:attrNameLst>
                                          <p:attrName>style.visibility</p:attrName>
                                        </p:attrNameLst>
                                      </p:cBhvr>
                                      <p:to>
                                        <p:strVal val="visible"/>
                                      </p:to>
                                    </p:set>
                                    <p:animEffect transition="in" filter="wipe(right)">
                                      <p:cBhvr>
                                        <p:cTn id="26" dur="700"/>
                                        <p:tgtEl>
                                          <p:spTgt spid="922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249"/>
                                        </p:tgtEl>
                                        <p:attrNameLst>
                                          <p:attrName>style.visibility</p:attrName>
                                        </p:attrNameLst>
                                      </p:cBhvr>
                                      <p:to>
                                        <p:strVal val="visible"/>
                                      </p:to>
                                    </p:set>
                                    <p:animEffect transition="in" filter="wipe(right)">
                                      <p:cBhvr>
                                        <p:cTn id="29" dur="700"/>
                                        <p:tgtEl>
                                          <p:spTgt spid="1024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245"/>
                                        </p:tgtEl>
                                        <p:attrNameLst>
                                          <p:attrName>style.visibility</p:attrName>
                                        </p:attrNameLst>
                                      </p:cBhvr>
                                      <p:to>
                                        <p:strVal val="visible"/>
                                      </p:to>
                                    </p:set>
                                    <p:animEffect transition="in" filter="fade">
                                      <p:cBhvr>
                                        <p:cTn id="34" dur="500"/>
                                        <p:tgtEl>
                                          <p:spTgt spid="102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246"/>
                                        </p:tgtEl>
                                        <p:attrNameLst>
                                          <p:attrName>style.visibility</p:attrName>
                                        </p:attrNameLst>
                                      </p:cBhvr>
                                      <p:to>
                                        <p:strVal val="visible"/>
                                      </p:to>
                                    </p:set>
                                    <p:animEffect transition="in" filter="fade">
                                      <p:cBhvr>
                                        <p:cTn id="3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246" grpId="0" animBg="1"/>
      <p:bldP spid="10247" grpId="0" animBg="1"/>
      <p:bldP spid="10248" grpId="0" animBg="1"/>
      <p:bldP spid="10249" grpId="0" animBg="1"/>
      <p:bldP spid="10250" grpId="0" animBg="1"/>
      <p:bldP spid="102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C:\Users\Administrator\Desktop\文 综试题.files\文 综试题7.jpg"/>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703263" y="865585"/>
            <a:ext cx="8153400" cy="198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67" name="Rectangle 2"/>
          <p:cNvSpPr>
            <a:spLocks noChangeArrowheads="1"/>
          </p:cNvSpPr>
          <p:nvPr/>
        </p:nvSpPr>
        <p:spPr bwMode="auto">
          <a:xfrm>
            <a:off x="1" y="-92546"/>
            <a:ext cx="9175750"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pPr eaLnBrk="0" hangingPunct="0"/>
            <a:r>
              <a:rPr lang="zh-CN" altLang="zh-CN" sz="2400" b="1" dirty="0">
                <a:latin typeface="楷体" pitchFamily="49" charset="-122"/>
                <a:ea typeface="楷体" pitchFamily="49" charset="-122"/>
              </a:rPr>
              <a:t>材料一</a:t>
            </a:r>
            <a:r>
              <a:rPr lang="zh-CN" altLang="en-US" sz="2400" b="1" dirty="0">
                <a:latin typeface="楷体" pitchFamily="49" charset="-122"/>
                <a:ea typeface="楷体" pitchFamily="49" charset="-122"/>
              </a:rPr>
              <a:t>  花江喀斯特峰丛峡谷位于贵州西南部，该地区石灰岩广布，总面积</a:t>
            </a:r>
            <a:r>
              <a:rPr lang="en-US" altLang="zh-CN" sz="2400" b="1" dirty="0">
                <a:latin typeface="楷体" pitchFamily="49" charset="-122"/>
                <a:ea typeface="楷体" pitchFamily="49" charset="-122"/>
              </a:rPr>
              <a:t>47.63 km</a:t>
            </a:r>
            <a:r>
              <a:rPr lang="en-US" altLang="zh-CN" sz="2400" b="1" baseline="30000" dirty="0">
                <a:latin typeface="楷体" pitchFamily="49" charset="-122"/>
                <a:ea typeface="楷体" pitchFamily="49" charset="-122"/>
              </a:rPr>
              <a:t>2</a:t>
            </a:r>
            <a:r>
              <a:rPr lang="zh-CN" altLang="en-US" sz="2400" b="1" dirty="0">
                <a:latin typeface="楷体" pitchFamily="49" charset="-122"/>
                <a:ea typeface="楷体" pitchFamily="49" charset="-122"/>
              </a:rPr>
              <a:t>，是云贵高原上一个典型的喀斯特峡谷区域。花江峡谷喀斯特分布面积占比达</a:t>
            </a:r>
            <a:r>
              <a:rPr lang="en-US" altLang="zh-CN" sz="2400" b="1" dirty="0">
                <a:latin typeface="楷体" pitchFamily="49" charset="-122"/>
                <a:ea typeface="楷体" pitchFamily="49" charset="-122"/>
              </a:rPr>
              <a:t>88.07%</a:t>
            </a:r>
            <a:r>
              <a:rPr lang="zh-CN" altLang="en-US" sz="2400" b="1" dirty="0">
                <a:latin typeface="楷体" pitchFamily="49" charset="-122"/>
                <a:ea typeface="楷体" pitchFamily="49" charset="-122"/>
              </a:rPr>
              <a:t>，石漠化现象严重。。</a:t>
            </a:r>
          </a:p>
        </p:txBody>
      </p:sp>
      <p:sp>
        <p:nvSpPr>
          <p:cNvPr id="11268" name="Rectangle 3"/>
          <p:cNvSpPr>
            <a:spLocks noChangeArrowheads="1"/>
          </p:cNvSpPr>
          <p:nvPr/>
        </p:nvSpPr>
        <p:spPr bwMode="auto">
          <a:xfrm>
            <a:off x="0" y="2744064"/>
            <a:ext cx="9251950"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pPr eaLnBrk="0" hangingPunct="0"/>
            <a:r>
              <a:rPr lang="zh-CN" altLang="zh-CN" sz="2000" b="1">
                <a:latin typeface="楷体" pitchFamily="49" charset="-122"/>
                <a:ea typeface="楷体" pitchFamily="49" charset="-122"/>
              </a:rPr>
              <a:t>材料二</a:t>
            </a:r>
            <a:r>
              <a:rPr lang="zh-CN" altLang="en-US" sz="2000" b="1">
                <a:latin typeface="楷体" pitchFamily="49" charset="-122"/>
                <a:ea typeface="楷体" pitchFamily="49" charset="-122"/>
              </a:rPr>
              <a:t>  生长在此处的植物表现出石生性、耐旱性、喜钙性。顶坛花椒是广泛栽培于贵州花江喀斯特峡谷地区的地方品种，</a:t>
            </a:r>
          </a:p>
        </p:txBody>
      </p:sp>
      <p:sp>
        <p:nvSpPr>
          <p:cNvPr id="10245" name="矩形 3"/>
          <p:cNvSpPr>
            <a:spLocks noChangeArrowheads="1"/>
          </p:cNvSpPr>
          <p:nvPr/>
        </p:nvSpPr>
        <p:spPr bwMode="auto">
          <a:xfrm>
            <a:off x="-92075" y="3352801"/>
            <a:ext cx="9023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spAutoFit/>
          </a:bodyPr>
          <a:lstStyle/>
          <a:p>
            <a:pPr algn="just" eaLnBrk="0" hangingPunct="0"/>
            <a:r>
              <a:rPr lang="zh-CN" altLang="zh-CN" sz="2000" b="1" dirty="0">
                <a:latin typeface="Times New Roman" pitchFamily="18" charset="0"/>
                <a:ea typeface="微软雅黑" pitchFamily="34" charset="-122"/>
              </a:rPr>
              <a:t>（</a:t>
            </a:r>
            <a:r>
              <a:rPr lang="en-US" altLang="zh-CN" sz="2000" b="1" dirty="0">
                <a:latin typeface="Times New Roman" pitchFamily="18" charset="0"/>
                <a:ea typeface="微软雅黑" pitchFamily="34" charset="-122"/>
              </a:rPr>
              <a:t>1</a:t>
            </a:r>
            <a:r>
              <a:rPr lang="zh-CN" altLang="zh-CN" sz="2000" b="1" dirty="0">
                <a:latin typeface="Times New Roman" pitchFamily="18" charset="0"/>
                <a:ea typeface="微软雅黑" pitchFamily="34" charset="-122"/>
              </a:rPr>
              <a:t>）依据自然地理环境整体性原理，分析花江峡谷的植被表现出耐旱特点的原因。</a:t>
            </a:r>
            <a:endParaRPr lang="zh-CN" altLang="zh-CN" sz="2000" b="1" dirty="0">
              <a:latin typeface="Calibri" pitchFamily="34" charset="0"/>
              <a:ea typeface="微软雅黑" pitchFamily="34" charset="-122"/>
            </a:endParaRPr>
          </a:p>
        </p:txBody>
      </p:sp>
      <p:sp>
        <p:nvSpPr>
          <p:cNvPr id="11270" name="矩形 4"/>
          <p:cNvSpPr/>
          <p:nvPr/>
        </p:nvSpPr>
        <p:spPr>
          <a:xfrm>
            <a:off x="1" y="3940969"/>
            <a:ext cx="8951913" cy="1015663"/>
          </a:xfrm>
          <a:prstGeom prst="rect">
            <a:avLst/>
          </a:prstGeom>
          <a:noFill/>
          <a:ln w="9525" cap="flat" cmpd="sng" algn="ctr">
            <a:noFill/>
            <a:prstDash val="solid"/>
            <a:round/>
            <a:headEnd type="none" w="med" len="med"/>
            <a:tailEnd type="none" w="med" len="med"/>
          </a:ln>
        </p:spPr>
        <p:txBody>
          <a:bodyPr>
            <a:spAutoFit/>
          </a:bodyPr>
          <a:lstStyle/>
          <a:p>
            <a:pPr algn="just" eaLnBrk="0" hangingPunct="0"/>
            <a:r>
              <a:rPr lang="zh-CN" altLang="zh-CN" sz="2000" b="1">
                <a:solidFill>
                  <a:srgbClr val="FF0000"/>
                </a:solidFill>
                <a:latin typeface="Times New Roman" pitchFamily="18" charset="0"/>
                <a:ea typeface="微软雅黑" pitchFamily="34" charset="-122"/>
              </a:rPr>
              <a:t>亚热带季风气候，降水的季节变化和年际变化大；喀斯特地貌广布，地表水易渗漏；地形坡度大，水资源存储条件差；夏季高温，蒸发旺盛，造成本地区地表土壤缺水，易发生干旱，生长在此处的植物具有耐旱的特征。</a:t>
            </a:r>
            <a:endParaRPr lang="zh-CN" altLang="zh-CN" sz="2000" b="1">
              <a:solidFill>
                <a:srgbClr val="FF0000"/>
              </a:solidFill>
              <a:latin typeface="Calibri" pitchFamily="34" charset="0"/>
              <a:ea typeface="微软雅黑" pitchFamily="34" charset="-122"/>
            </a:endParaRPr>
          </a:p>
        </p:txBody>
      </p:sp>
    </p:spTree>
    <p:extLst>
      <p:ext uri="{BB962C8B-B14F-4D97-AF65-F5344CB8AC3E}">
        <p14:creationId xmlns:p14="http://schemas.microsoft.com/office/powerpoint/2010/main" val="332430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down)">
                                      <p:cBhvr>
                                        <p:cTn id="7"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066800" y="857250"/>
            <a:ext cx="6781800" cy="646331"/>
          </a:xfrm>
          <a:prstGeom prst="rect">
            <a:avLst/>
          </a:prstGeom>
          <a:noFill/>
          <a:ln w="9525">
            <a:noFill/>
            <a:miter lim="800000"/>
            <a:headEnd/>
            <a:tailEnd/>
          </a:ln>
          <a:effectLst/>
        </p:spPr>
        <p:txBody>
          <a:bodyPr>
            <a:spAutoFit/>
          </a:bodyPr>
          <a:lstStyle/>
          <a:p>
            <a:r>
              <a:rPr lang="zh-CN" altLang="en-US" sz="3600" b="1">
                <a:solidFill>
                  <a:srgbClr val="6600FF"/>
                </a:solidFill>
                <a:ea typeface="黑体" pitchFamily="49" charset="-122"/>
              </a:rPr>
              <a:t>二、自然地理环境整体性的表现</a:t>
            </a:r>
          </a:p>
        </p:txBody>
      </p:sp>
      <p:sp>
        <p:nvSpPr>
          <p:cNvPr id="21507" name="Text Box 3"/>
          <p:cNvSpPr txBox="1">
            <a:spLocks noChangeArrowheads="1"/>
          </p:cNvSpPr>
          <p:nvPr/>
        </p:nvSpPr>
        <p:spPr bwMode="auto">
          <a:xfrm>
            <a:off x="1066800" y="225952"/>
            <a:ext cx="6934200" cy="523220"/>
          </a:xfrm>
          <a:prstGeom prst="rect">
            <a:avLst/>
          </a:prstGeom>
          <a:noFill/>
          <a:ln w="19050" algn="ctr">
            <a:solidFill>
              <a:schemeClr val="tx1"/>
            </a:solidFill>
            <a:miter lim="800000"/>
            <a:headEnd/>
            <a:tailEnd/>
          </a:ln>
          <a:effectLst/>
        </p:spPr>
        <p:txBody>
          <a:bodyPr anchor="ctr">
            <a:spAutoFit/>
          </a:bodyPr>
          <a:lstStyle/>
          <a:p>
            <a:pPr algn="ctr"/>
            <a:r>
              <a:rPr lang="zh-CN" altLang="en-US" sz="2800" b="1">
                <a:solidFill>
                  <a:srgbClr val="0000FF"/>
                </a:solidFill>
              </a:rPr>
              <a:t>请说出自然地理环境整体性的</a:t>
            </a:r>
            <a:r>
              <a:rPr lang="en-US" altLang="zh-CN" sz="2800" b="1">
                <a:solidFill>
                  <a:srgbClr val="0000FF"/>
                </a:solidFill>
              </a:rPr>
              <a:t>3</a:t>
            </a:r>
            <a:r>
              <a:rPr lang="zh-CN" altLang="en-US" sz="2800" b="1">
                <a:solidFill>
                  <a:srgbClr val="0000FF"/>
                </a:solidFill>
              </a:rPr>
              <a:t>大表现。</a:t>
            </a:r>
          </a:p>
        </p:txBody>
      </p:sp>
      <p:sp>
        <p:nvSpPr>
          <p:cNvPr id="21508" name="Rectangle 4"/>
          <p:cNvSpPr>
            <a:spLocks noChangeArrowheads="1"/>
          </p:cNvSpPr>
          <p:nvPr/>
        </p:nvSpPr>
        <p:spPr bwMode="auto">
          <a:xfrm>
            <a:off x="628651" y="1590675"/>
            <a:ext cx="7496175" cy="954107"/>
          </a:xfrm>
          <a:prstGeom prst="rect">
            <a:avLst/>
          </a:prstGeom>
          <a:noFill/>
          <a:ln w="28575" algn="ctr">
            <a:noFill/>
            <a:miter lim="800000"/>
            <a:headEnd/>
            <a:tailEnd/>
          </a:ln>
          <a:effectLst/>
        </p:spPr>
        <p:txBody>
          <a:bodyPr>
            <a:spAutoFit/>
          </a:bodyPr>
          <a:lstStyle/>
          <a:p>
            <a:pPr>
              <a:buClr>
                <a:srgbClr val="FF6600"/>
              </a:buClr>
              <a:buFont typeface="Wingdings" pitchFamily="2" charset="2"/>
              <a:buNone/>
            </a:pPr>
            <a:r>
              <a:rPr kumimoji="1" lang="zh-CN" altLang="en-US" sz="2800" b="1">
                <a:solidFill>
                  <a:srgbClr val="6600FF"/>
                </a:solidFill>
                <a:latin typeface="黑体" pitchFamily="49" charset="-122"/>
                <a:ea typeface="黑体" pitchFamily="49" charset="-122"/>
              </a:rPr>
              <a:t>表现</a:t>
            </a:r>
            <a:r>
              <a:rPr kumimoji="1" lang="en-US" altLang="zh-CN" sz="2800" b="1">
                <a:solidFill>
                  <a:srgbClr val="6600FF"/>
                </a:solidFill>
                <a:latin typeface="黑体" pitchFamily="49" charset="-122"/>
                <a:ea typeface="黑体" pitchFamily="49" charset="-122"/>
              </a:rPr>
              <a:t>1</a:t>
            </a:r>
            <a:r>
              <a:rPr kumimoji="1" lang="zh-CN" altLang="en-US" sz="2800" b="1">
                <a:solidFill>
                  <a:srgbClr val="6600FF"/>
                </a:solidFill>
                <a:latin typeface="黑体" pitchFamily="49" charset="-122"/>
                <a:ea typeface="黑体" pitchFamily="49" charset="-122"/>
              </a:rPr>
              <a:t>：</a:t>
            </a:r>
            <a:r>
              <a:rPr kumimoji="1" lang="zh-CN" altLang="en-US" sz="2800" b="1">
                <a:latin typeface="黑体" pitchFamily="49" charset="-122"/>
                <a:ea typeface="黑体" pitchFamily="49" charset="-122"/>
              </a:rPr>
              <a:t>每一要素都是作为整体的一部分，与其他要素</a:t>
            </a:r>
            <a:r>
              <a:rPr kumimoji="1" lang="zh-CN" altLang="en-US" sz="2800" b="1">
                <a:solidFill>
                  <a:srgbClr val="FF3300"/>
                </a:solidFill>
                <a:latin typeface="黑体" pitchFamily="49" charset="-122"/>
                <a:ea typeface="黑体" pitchFamily="49" charset="-122"/>
              </a:rPr>
              <a:t>相互联系和相互作用</a:t>
            </a:r>
            <a:r>
              <a:rPr kumimoji="1" lang="zh-CN" altLang="en-US" sz="2800" b="1">
                <a:latin typeface="黑体" pitchFamily="49" charset="-122"/>
                <a:ea typeface="黑体" pitchFamily="49" charset="-122"/>
              </a:rPr>
              <a:t>。</a:t>
            </a:r>
          </a:p>
        </p:txBody>
      </p:sp>
      <p:sp>
        <p:nvSpPr>
          <p:cNvPr id="21509" name="Rectangle 5"/>
          <p:cNvSpPr>
            <a:spLocks noChangeArrowheads="1"/>
          </p:cNvSpPr>
          <p:nvPr/>
        </p:nvSpPr>
        <p:spPr bwMode="auto">
          <a:xfrm>
            <a:off x="600076" y="2543175"/>
            <a:ext cx="7616825" cy="954107"/>
          </a:xfrm>
          <a:prstGeom prst="rect">
            <a:avLst/>
          </a:prstGeom>
          <a:noFill/>
          <a:ln w="28575" algn="ctr">
            <a:noFill/>
            <a:miter lim="800000"/>
            <a:headEnd/>
            <a:tailEnd/>
          </a:ln>
          <a:effectLst/>
        </p:spPr>
        <p:txBody>
          <a:bodyPr>
            <a:spAutoFit/>
          </a:bodyPr>
          <a:lstStyle/>
          <a:p>
            <a:r>
              <a:rPr kumimoji="1" lang="zh-CN" altLang="en-US" sz="2800" b="1">
                <a:solidFill>
                  <a:srgbClr val="6600FF"/>
                </a:solidFill>
                <a:latin typeface="黑体" pitchFamily="49" charset="-122"/>
                <a:ea typeface="黑体" pitchFamily="49" charset="-122"/>
              </a:rPr>
              <a:t>表现</a:t>
            </a:r>
            <a:r>
              <a:rPr kumimoji="1" lang="en-US" altLang="zh-CN" sz="2800" b="1">
                <a:solidFill>
                  <a:srgbClr val="6600FF"/>
                </a:solidFill>
                <a:latin typeface="黑体" pitchFamily="49" charset="-122"/>
                <a:ea typeface="黑体" pitchFamily="49" charset="-122"/>
              </a:rPr>
              <a:t>2</a:t>
            </a:r>
            <a:r>
              <a:rPr kumimoji="1" lang="zh-CN" altLang="en-US" sz="2800" b="1">
                <a:solidFill>
                  <a:srgbClr val="6600FF"/>
                </a:solidFill>
                <a:latin typeface="黑体" pitchFamily="49" charset="-122"/>
                <a:ea typeface="黑体" pitchFamily="49" charset="-122"/>
              </a:rPr>
              <a:t>：</a:t>
            </a:r>
            <a:r>
              <a:rPr kumimoji="1" lang="zh-CN" altLang="en-US" sz="2800" b="1">
                <a:solidFill>
                  <a:srgbClr val="FF0000"/>
                </a:solidFill>
                <a:latin typeface="黑体" pitchFamily="49" charset="-122"/>
                <a:ea typeface="黑体" pitchFamily="49" charset="-122"/>
              </a:rPr>
              <a:t>某一要素</a:t>
            </a:r>
            <a:r>
              <a:rPr kumimoji="1" lang="zh-CN" altLang="en-US" sz="2800" b="1">
                <a:latin typeface="黑体" pitchFamily="49" charset="-122"/>
                <a:ea typeface="黑体" pitchFamily="49" charset="-122"/>
              </a:rPr>
              <a:t>的变化，会导致</a:t>
            </a:r>
            <a:r>
              <a:rPr kumimoji="1" lang="zh-CN" altLang="en-US" sz="2800" b="1">
                <a:solidFill>
                  <a:srgbClr val="FF0000"/>
                </a:solidFill>
                <a:latin typeface="黑体" pitchFamily="49" charset="-122"/>
                <a:ea typeface="黑体" pitchFamily="49" charset="-122"/>
              </a:rPr>
              <a:t>其它要素</a:t>
            </a:r>
            <a:r>
              <a:rPr kumimoji="1" lang="zh-CN" altLang="en-US" sz="2800" b="1">
                <a:latin typeface="黑体" pitchFamily="49" charset="-122"/>
                <a:ea typeface="黑体" pitchFamily="49" charset="-122"/>
              </a:rPr>
              <a:t>甚至</a:t>
            </a:r>
          </a:p>
          <a:p>
            <a:r>
              <a:rPr kumimoji="1" lang="zh-CN" altLang="en-US" sz="2800" b="1">
                <a:latin typeface="黑体" pitchFamily="49" charset="-122"/>
                <a:ea typeface="黑体" pitchFamily="49" charset="-122"/>
              </a:rPr>
              <a:t>       整体的改变。</a:t>
            </a:r>
          </a:p>
        </p:txBody>
      </p:sp>
      <p:sp>
        <p:nvSpPr>
          <p:cNvPr id="21510" name="Rectangle 6"/>
          <p:cNvSpPr>
            <a:spLocks noChangeArrowheads="1"/>
          </p:cNvSpPr>
          <p:nvPr/>
        </p:nvSpPr>
        <p:spPr bwMode="auto">
          <a:xfrm>
            <a:off x="609600" y="3600450"/>
            <a:ext cx="7640638" cy="954107"/>
          </a:xfrm>
          <a:prstGeom prst="rect">
            <a:avLst/>
          </a:prstGeom>
          <a:noFill/>
          <a:ln w="28575" algn="ctr">
            <a:noFill/>
            <a:miter lim="800000"/>
            <a:headEnd/>
            <a:tailEnd/>
          </a:ln>
          <a:effectLst/>
        </p:spPr>
        <p:txBody>
          <a:bodyPr>
            <a:spAutoFit/>
          </a:bodyPr>
          <a:lstStyle/>
          <a:p>
            <a:r>
              <a:rPr kumimoji="1" lang="zh-CN" altLang="en-US" sz="2800" b="1">
                <a:solidFill>
                  <a:srgbClr val="6600FF"/>
                </a:solidFill>
                <a:latin typeface="黑体" pitchFamily="49" charset="-122"/>
                <a:ea typeface="黑体" pitchFamily="49" charset="-122"/>
              </a:rPr>
              <a:t>表现</a:t>
            </a:r>
            <a:r>
              <a:rPr kumimoji="1" lang="en-US" altLang="zh-CN" sz="2800" b="1">
                <a:solidFill>
                  <a:srgbClr val="6600FF"/>
                </a:solidFill>
                <a:latin typeface="黑体" pitchFamily="49" charset="-122"/>
                <a:ea typeface="黑体" pitchFamily="49" charset="-122"/>
              </a:rPr>
              <a:t>3</a:t>
            </a:r>
            <a:r>
              <a:rPr kumimoji="1" lang="zh-CN" altLang="en-US" sz="2800" b="1">
                <a:solidFill>
                  <a:srgbClr val="6600FF"/>
                </a:solidFill>
                <a:latin typeface="黑体" pitchFamily="49" charset="-122"/>
                <a:ea typeface="黑体" pitchFamily="49" charset="-122"/>
              </a:rPr>
              <a:t>：</a:t>
            </a:r>
            <a:r>
              <a:rPr kumimoji="1" lang="zh-CN" altLang="en-US" sz="2800" b="1">
                <a:solidFill>
                  <a:srgbClr val="FF0000"/>
                </a:solidFill>
                <a:latin typeface="黑体" pitchFamily="49" charset="-122"/>
                <a:ea typeface="黑体" pitchFamily="49" charset="-122"/>
              </a:rPr>
              <a:t>某一要素</a:t>
            </a:r>
            <a:r>
              <a:rPr kumimoji="1" lang="zh-CN" altLang="en-US" sz="2800" b="1">
                <a:latin typeface="黑体" pitchFamily="49" charset="-122"/>
                <a:ea typeface="黑体" pitchFamily="49" charset="-122"/>
              </a:rPr>
              <a:t>的变化，还会影响</a:t>
            </a:r>
            <a:r>
              <a:rPr kumimoji="1" lang="zh-CN" altLang="en-US" sz="2800" b="1">
                <a:solidFill>
                  <a:srgbClr val="FF0000"/>
                </a:solidFill>
                <a:latin typeface="黑体" pitchFamily="49" charset="-122"/>
                <a:ea typeface="黑体" pitchFamily="49" charset="-122"/>
              </a:rPr>
              <a:t>其它地区</a:t>
            </a:r>
            <a:r>
              <a:rPr kumimoji="1" lang="zh-CN" altLang="en-US" sz="2800" b="1">
                <a:latin typeface="黑体" pitchFamily="49" charset="-122"/>
                <a:ea typeface="黑体" pitchFamily="49" charset="-122"/>
              </a:rPr>
              <a:t>的</a:t>
            </a:r>
          </a:p>
          <a:p>
            <a:r>
              <a:rPr kumimoji="1" lang="zh-CN" altLang="en-US" sz="2800" b="1">
                <a:latin typeface="黑体" pitchFamily="49" charset="-122"/>
                <a:ea typeface="黑体" pitchFamily="49" charset="-122"/>
              </a:rPr>
              <a:t>       地理环境。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1507"/>
                                        </p:tgtEl>
                                      </p:cBhvr>
                                    </p:animEffect>
                                    <p:set>
                                      <p:cBhvr>
                                        <p:cTn id="7" dur="1" fill="hold">
                                          <p:stCondLst>
                                            <p:cond delay="499"/>
                                          </p:stCondLst>
                                        </p:cTn>
                                        <p:tgtEl>
                                          <p:spTgt spid="21507"/>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blinds(horizontal)">
                                      <p:cBhvr>
                                        <p:cTn id="10" dur="500"/>
                                        <p:tgtEl>
                                          <p:spTgt spid="2150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blinds(horizontal)">
                                      <p:cBhvr>
                                        <p:cTn id="15" dur="500"/>
                                        <p:tgtEl>
                                          <p:spTgt spid="2150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509"/>
                                        </p:tgtEl>
                                        <p:attrNameLst>
                                          <p:attrName>style.visibility</p:attrName>
                                        </p:attrNameLst>
                                      </p:cBhvr>
                                      <p:to>
                                        <p:strVal val="visible"/>
                                      </p:to>
                                    </p:set>
                                    <p:animEffect transition="in" filter="blinds(horizontal)">
                                      <p:cBhvr>
                                        <p:cTn id="20" dur="500"/>
                                        <p:tgtEl>
                                          <p:spTgt spid="2150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510"/>
                                        </p:tgtEl>
                                        <p:attrNameLst>
                                          <p:attrName>style.visibility</p:attrName>
                                        </p:attrNameLst>
                                      </p:cBhvr>
                                      <p:to>
                                        <p:strVal val="visible"/>
                                      </p:to>
                                    </p:set>
                                    <p:animEffect transition="in" filter="blinds(horizontal)">
                                      <p:cBhvr>
                                        <p:cTn id="25"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animBg="1"/>
      <p:bldP spid="21508" grpId="0"/>
      <p:bldP spid="21509" grpId="0"/>
      <p:bldP spid="215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79388" y="122635"/>
            <a:ext cx="8767762" cy="1477328"/>
          </a:xfrm>
          <a:prstGeom prst="rect">
            <a:avLst/>
          </a:prstGeom>
          <a:noFill/>
          <a:ln w="9525">
            <a:noFill/>
            <a:miter lim="800000"/>
            <a:headEnd/>
            <a:tailEnd/>
          </a:ln>
          <a:effectLst/>
        </p:spPr>
        <p:txBody>
          <a:bodyPr>
            <a:spAutoFit/>
          </a:bodyPr>
          <a:lstStyle/>
          <a:p>
            <a:r>
              <a:rPr lang="zh-CN" altLang="en-US" b="1" dirty="0">
                <a:solidFill>
                  <a:srgbClr val="FF0000"/>
                </a:solidFill>
                <a:latin typeface="楷体_GB2312" pitchFamily="49" charset="-122"/>
                <a:ea typeface="楷体_GB2312" pitchFamily="49" charset="-122"/>
              </a:rPr>
              <a:t>材料一：</a:t>
            </a:r>
            <a:r>
              <a:rPr lang="zh-CN" altLang="en-US" b="1" dirty="0">
                <a:latin typeface="楷体_GB2312" pitchFamily="49" charset="-122"/>
                <a:ea typeface="楷体_GB2312" pitchFamily="49" charset="-122"/>
              </a:rPr>
              <a:t>据考证</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在秦汉以前</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黄土高原是森林茂密、山青水秀、环境优美的地方。 但由于历史上几次农牧业经营方式的改易，营造宫殿、樵采、毁林开荒，以及这里经常是农耕民族与游牧民族厮杀的战场等原因，林草植被被大量破坏。</a:t>
            </a:r>
          </a:p>
          <a:p>
            <a:r>
              <a:rPr lang="zh-CN" altLang="en-US" b="1" dirty="0">
                <a:solidFill>
                  <a:srgbClr val="FF0000"/>
                </a:solidFill>
                <a:latin typeface="楷体_GB2312" pitchFamily="49" charset="-122"/>
                <a:ea typeface="楷体_GB2312" pitchFamily="49" charset="-122"/>
              </a:rPr>
              <a:t>材料二：</a:t>
            </a:r>
            <a:r>
              <a:rPr lang="zh-CN" altLang="en-US" b="1" dirty="0">
                <a:latin typeface="楷体_GB2312" pitchFamily="49" charset="-122"/>
                <a:ea typeface="楷体_GB2312" pitchFamily="49" charset="-122"/>
              </a:rPr>
              <a:t>山丹丹花是陕北黄土高原特有的生长普遍的野生花，但在过去的一段时期，黄土高原由于过度放牧，水土流失，连年干旱，使林草几近灭绝。</a:t>
            </a:r>
          </a:p>
        </p:txBody>
      </p:sp>
      <p:grpSp>
        <p:nvGrpSpPr>
          <p:cNvPr id="2" name="Group 3"/>
          <p:cNvGrpSpPr>
            <a:grpSpLocks/>
          </p:cNvGrpSpPr>
          <p:nvPr/>
        </p:nvGrpSpPr>
        <p:grpSpPr bwMode="auto">
          <a:xfrm>
            <a:off x="5797550" y="1840706"/>
            <a:ext cx="3346450" cy="3302794"/>
            <a:chOff x="0" y="2069"/>
            <a:chExt cx="1724" cy="2251"/>
          </a:xfrm>
        </p:grpSpPr>
        <p:pic>
          <p:nvPicPr>
            <p:cNvPr id="22532" name="Picture 4" descr="2006091416514247276"/>
            <p:cNvPicPr>
              <a:picLocks noChangeAspect="1" noChangeArrowheads="1"/>
            </p:cNvPicPr>
            <p:nvPr/>
          </p:nvPicPr>
          <p:blipFill>
            <a:blip r:embed="rId2"/>
            <a:srcRect/>
            <a:stretch>
              <a:fillRect/>
            </a:stretch>
          </p:blipFill>
          <p:spPr bwMode="auto">
            <a:xfrm>
              <a:off x="0" y="2069"/>
              <a:ext cx="1724" cy="2251"/>
            </a:xfrm>
            <a:prstGeom prst="rect">
              <a:avLst/>
            </a:prstGeom>
            <a:noFill/>
          </p:spPr>
        </p:pic>
        <p:sp>
          <p:nvSpPr>
            <p:cNvPr id="22533" name="Rectangle 5"/>
            <p:cNvSpPr>
              <a:spLocks noChangeArrowheads="1"/>
            </p:cNvSpPr>
            <p:nvPr/>
          </p:nvSpPr>
          <p:spPr bwMode="auto">
            <a:xfrm>
              <a:off x="158" y="2115"/>
              <a:ext cx="1451" cy="273"/>
            </a:xfrm>
            <a:prstGeom prst="rect">
              <a:avLst/>
            </a:prstGeom>
            <a:noFill/>
            <a:ln w="9525">
              <a:noFill/>
              <a:miter lim="800000"/>
              <a:headEnd/>
              <a:tailEnd/>
            </a:ln>
            <a:effectLst/>
          </p:spPr>
          <p:txBody>
            <a:bodyPr>
              <a:spAutoFit/>
            </a:bodyPr>
            <a:lstStyle/>
            <a:p>
              <a:r>
                <a:rPr lang="zh-CN" altLang="en-US" sz="2000" b="1" dirty="0">
                  <a:solidFill>
                    <a:srgbClr val="FF0000"/>
                  </a:solidFill>
                </a:rPr>
                <a:t>黄河中游</a:t>
              </a:r>
              <a:r>
                <a:rPr lang="en-US" altLang="zh-CN" sz="2000" b="1" dirty="0">
                  <a:solidFill>
                    <a:srgbClr val="FF0000"/>
                  </a:solidFill>
                </a:rPr>
                <a:t>,</a:t>
              </a:r>
              <a:r>
                <a:rPr lang="zh-CN" altLang="en-US" sz="2000" b="1" dirty="0">
                  <a:solidFill>
                    <a:srgbClr val="FF0000"/>
                  </a:solidFill>
                </a:rPr>
                <a:t>含沙量大</a:t>
              </a:r>
            </a:p>
          </p:txBody>
        </p:sp>
      </p:grpSp>
      <p:sp>
        <p:nvSpPr>
          <p:cNvPr id="22534" name="Text Box 6"/>
          <p:cNvSpPr txBox="1">
            <a:spLocks noChangeArrowheads="1"/>
          </p:cNvSpPr>
          <p:nvPr/>
        </p:nvSpPr>
        <p:spPr bwMode="auto">
          <a:xfrm>
            <a:off x="179388" y="1840706"/>
            <a:ext cx="5495925" cy="1200329"/>
          </a:xfrm>
          <a:prstGeom prst="rect">
            <a:avLst/>
          </a:prstGeom>
          <a:noFill/>
          <a:ln w="28575">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1</a:t>
            </a:r>
            <a:r>
              <a:rPr lang="zh-CN" altLang="en-US" sz="2400" b="1">
                <a:solidFill>
                  <a:srgbClr val="0000FF"/>
                </a:solidFill>
                <a:latin typeface="黑体" pitchFamily="49" charset="-122"/>
                <a:ea typeface="黑体" pitchFamily="49" charset="-122"/>
              </a:rPr>
              <a:t>、两则材料显示黄土高原地区的哪一自然要素发生变化？引起变化的原因是什么？</a:t>
            </a:r>
          </a:p>
        </p:txBody>
      </p:sp>
      <p:pic>
        <p:nvPicPr>
          <p:cNvPr id="22538" name="Picture 10"/>
          <p:cNvPicPr>
            <a:picLocks noChangeAspect="1" noChangeArrowheads="1"/>
          </p:cNvPicPr>
          <p:nvPr/>
        </p:nvPicPr>
        <p:blipFill>
          <a:blip r:embed="rId3"/>
          <a:srcRect t="62466"/>
          <a:stretch>
            <a:fillRect/>
          </a:stretch>
        </p:blipFill>
        <p:spPr bwMode="auto">
          <a:xfrm>
            <a:off x="3276600" y="3657600"/>
            <a:ext cx="1716088" cy="829866"/>
          </a:xfrm>
          <a:prstGeom prst="rect">
            <a:avLst/>
          </a:prstGeom>
          <a:noFill/>
          <a:ln w="28575" algn="ctr">
            <a:noFill/>
            <a:miter lim="800000"/>
            <a:headEnd/>
            <a:tailEnd/>
          </a:ln>
          <a:effectLst/>
        </p:spPr>
      </p:pic>
      <p:sp>
        <p:nvSpPr>
          <p:cNvPr id="22539" name="Text Box 11"/>
          <p:cNvSpPr txBox="1">
            <a:spLocks noChangeArrowheads="1"/>
          </p:cNvSpPr>
          <p:nvPr/>
        </p:nvSpPr>
        <p:spPr bwMode="auto">
          <a:xfrm>
            <a:off x="533400" y="3314700"/>
            <a:ext cx="2286000" cy="40011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过度开垦</a:t>
            </a:r>
          </a:p>
        </p:txBody>
      </p:sp>
      <p:sp>
        <p:nvSpPr>
          <p:cNvPr id="22540" name="Text Box 12"/>
          <p:cNvSpPr txBox="1">
            <a:spLocks noChangeArrowheads="1"/>
          </p:cNvSpPr>
          <p:nvPr/>
        </p:nvSpPr>
        <p:spPr bwMode="auto">
          <a:xfrm>
            <a:off x="609601" y="4514850"/>
            <a:ext cx="2189163" cy="40011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过度樵采</a:t>
            </a:r>
          </a:p>
        </p:txBody>
      </p:sp>
      <p:sp>
        <p:nvSpPr>
          <p:cNvPr id="22541" name="Line 13"/>
          <p:cNvSpPr>
            <a:spLocks noChangeShapeType="1"/>
          </p:cNvSpPr>
          <p:nvPr/>
        </p:nvSpPr>
        <p:spPr bwMode="auto">
          <a:xfrm>
            <a:off x="2895600" y="3486150"/>
            <a:ext cx="685800" cy="2857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2542" name="Line 14"/>
          <p:cNvSpPr>
            <a:spLocks noChangeShapeType="1"/>
          </p:cNvSpPr>
          <p:nvPr/>
        </p:nvSpPr>
        <p:spPr bwMode="auto">
          <a:xfrm flipV="1">
            <a:off x="2971800" y="4400550"/>
            <a:ext cx="533400" cy="3048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2543" name="Text Box 15"/>
          <p:cNvSpPr txBox="1">
            <a:spLocks noChangeArrowheads="1"/>
          </p:cNvSpPr>
          <p:nvPr/>
        </p:nvSpPr>
        <p:spPr bwMode="auto">
          <a:xfrm>
            <a:off x="554038" y="3886200"/>
            <a:ext cx="2265362" cy="40011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过度放牧</a:t>
            </a:r>
          </a:p>
        </p:txBody>
      </p:sp>
      <p:sp>
        <p:nvSpPr>
          <p:cNvPr id="22544" name="Line 16"/>
          <p:cNvSpPr>
            <a:spLocks noChangeShapeType="1"/>
          </p:cNvSpPr>
          <p:nvPr/>
        </p:nvSpPr>
        <p:spPr bwMode="auto">
          <a:xfrm>
            <a:off x="2895600" y="4057650"/>
            <a:ext cx="609600" cy="0"/>
          </a:xfrm>
          <a:prstGeom prst="line">
            <a:avLst/>
          </a:prstGeom>
          <a:noFill/>
          <a:ln w="28575">
            <a:solidFill>
              <a:schemeClr val="tx1"/>
            </a:solidFill>
            <a:round/>
            <a:headEnd/>
            <a:tailEnd type="triangle" w="med" len="med"/>
          </a:ln>
          <a:effectLst/>
        </p:spPr>
        <p:txBody>
          <a:bodyP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8"/>
                                        </p:tgtEl>
                                        <p:attrNameLst>
                                          <p:attrName>style.visibility</p:attrName>
                                        </p:attrNameLst>
                                      </p:cBhvr>
                                      <p:to>
                                        <p:strVal val="visible"/>
                                      </p:to>
                                    </p:set>
                                    <p:animEffect transition="in" filter="blinds(horizontal)">
                                      <p:cBhvr>
                                        <p:cTn id="7" dur="500"/>
                                        <p:tgtEl>
                                          <p:spTgt spid="225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22539"/>
                                        </p:tgtEl>
                                        <p:attrNameLst>
                                          <p:attrName>style.visibility</p:attrName>
                                        </p:attrNameLst>
                                      </p:cBhvr>
                                      <p:to>
                                        <p:strVal val="visible"/>
                                      </p:to>
                                    </p:set>
                                    <p:anim calcmode="lin" valueType="num">
                                      <p:cBhvr>
                                        <p:cTn id="12" dur="500" fill="hold"/>
                                        <p:tgtEl>
                                          <p:spTgt spid="22539"/>
                                        </p:tgtEl>
                                        <p:attrNameLst>
                                          <p:attrName>ppt_w</p:attrName>
                                        </p:attrNameLst>
                                      </p:cBhvr>
                                      <p:tavLst>
                                        <p:tav tm="0">
                                          <p:val>
                                            <p:fltVal val="0"/>
                                          </p:val>
                                        </p:tav>
                                        <p:tav tm="100000">
                                          <p:val>
                                            <p:strVal val="#ppt_w"/>
                                          </p:val>
                                        </p:tav>
                                      </p:tavLst>
                                    </p:anim>
                                    <p:anim calcmode="lin" valueType="num">
                                      <p:cBhvr>
                                        <p:cTn id="13" dur="500" fill="hold"/>
                                        <p:tgtEl>
                                          <p:spTgt spid="22539"/>
                                        </p:tgtEl>
                                        <p:attrNameLst>
                                          <p:attrName>ppt_h</p:attrName>
                                        </p:attrNameLst>
                                      </p:cBhvr>
                                      <p:tavLst>
                                        <p:tav tm="0">
                                          <p:val>
                                            <p:fltVal val="0"/>
                                          </p:val>
                                        </p:tav>
                                        <p:tav tm="100000">
                                          <p:val>
                                            <p:strVal val="#ppt_h"/>
                                          </p:val>
                                        </p:tav>
                                      </p:tavLst>
                                    </p:anim>
                                    <p:animEffect transition="in" filter="fade">
                                      <p:cBhvr>
                                        <p:cTn id="14" dur="500"/>
                                        <p:tgtEl>
                                          <p:spTgt spid="22539"/>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anim calcmode="lin" valueType="num">
                                      <p:cBhvr>
                                        <p:cTn id="17" dur="500" fill="hold"/>
                                        <p:tgtEl>
                                          <p:spTgt spid="22543"/>
                                        </p:tgtEl>
                                        <p:attrNameLst>
                                          <p:attrName>ppt_w</p:attrName>
                                        </p:attrNameLst>
                                      </p:cBhvr>
                                      <p:tavLst>
                                        <p:tav tm="0">
                                          <p:val>
                                            <p:fltVal val="0"/>
                                          </p:val>
                                        </p:tav>
                                        <p:tav tm="100000">
                                          <p:val>
                                            <p:strVal val="#ppt_w"/>
                                          </p:val>
                                        </p:tav>
                                      </p:tavLst>
                                    </p:anim>
                                    <p:anim calcmode="lin" valueType="num">
                                      <p:cBhvr>
                                        <p:cTn id="18" dur="500" fill="hold"/>
                                        <p:tgtEl>
                                          <p:spTgt spid="22543"/>
                                        </p:tgtEl>
                                        <p:attrNameLst>
                                          <p:attrName>ppt_h</p:attrName>
                                        </p:attrNameLst>
                                      </p:cBhvr>
                                      <p:tavLst>
                                        <p:tav tm="0">
                                          <p:val>
                                            <p:fltVal val="0"/>
                                          </p:val>
                                        </p:tav>
                                        <p:tav tm="100000">
                                          <p:val>
                                            <p:strVal val="#ppt_h"/>
                                          </p:val>
                                        </p:tav>
                                      </p:tavLst>
                                    </p:anim>
                                    <p:animEffect transition="in" filter="fade">
                                      <p:cBhvr>
                                        <p:cTn id="19" dur="500"/>
                                        <p:tgtEl>
                                          <p:spTgt spid="22543"/>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22540"/>
                                        </p:tgtEl>
                                        <p:attrNameLst>
                                          <p:attrName>style.visibility</p:attrName>
                                        </p:attrNameLst>
                                      </p:cBhvr>
                                      <p:to>
                                        <p:strVal val="visible"/>
                                      </p:to>
                                    </p:set>
                                    <p:anim calcmode="lin" valueType="num">
                                      <p:cBhvr>
                                        <p:cTn id="22" dur="500" fill="hold"/>
                                        <p:tgtEl>
                                          <p:spTgt spid="22540"/>
                                        </p:tgtEl>
                                        <p:attrNameLst>
                                          <p:attrName>ppt_w</p:attrName>
                                        </p:attrNameLst>
                                      </p:cBhvr>
                                      <p:tavLst>
                                        <p:tav tm="0">
                                          <p:val>
                                            <p:fltVal val="0"/>
                                          </p:val>
                                        </p:tav>
                                        <p:tav tm="100000">
                                          <p:val>
                                            <p:strVal val="#ppt_w"/>
                                          </p:val>
                                        </p:tav>
                                      </p:tavLst>
                                    </p:anim>
                                    <p:anim calcmode="lin" valueType="num">
                                      <p:cBhvr>
                                        <p:cTn id="23" dur="500" fill="hold"/>
                                        <p:tgtEl>
                                          <p:spTgt spid="22540"/>
                                        </p:tgtEl>
                                        <p:attrNameLst>
                                          <p:attrName>ppt_h</p:attrName>
                                        </p:attrNameLst>
                                      </p:cBhvr>
                                      <p:tavLst>
                                        <p:tav tm="0">
                                          <p:val>
                                            <p:fltVal val="0"/>
                                          </p:val>
                                        </p:tav>
                                        <p:tav tm="100000">
                                          <p:val>
                                            <p:strVal val="#ppt_h"/>
                                          </p:val>
                                        </p:tav>
                                      </p:tavLst>
                                    </p:anim>
                                    <p:animEffect transition="in" filter="fade">
                                      <p:cBhvr>
                                        <p:cTn id="24" dur="500"/>
                                        <p:tgtEl>
                                          <p:spTgt spid="22540"/>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22542"/>
                                        </p:tgtEl>
                                        <p:attrNameLst>
                                          <p:attrName>style.visibility</p:attrName>
                                        </p:attrNameLst>
                                      </p:cBhvr>
                                      <p:to>
                                        <p:strVal val="visible"/>
                                      </p:to>
                                    </p:set>
                                    <p:anim calcmode="lin" valueType="num">
                                      <p:cBhvr>
                                        <p:cTn id="27" dur="500" fill="hold"/>
                                        <p:tgtEl>
                                          <p:spTgt spid="22542"/>
                                        </p:tgtEl>
                                        <p:attrNameLst>
                                          <p:attrName>ppt_w</p:attrName>
                                        </p:attrNameLst>
                                      </p:cBhvr>
                                      <p:tavLst>
                                        <p:tav tm="0">
                                          <p:val>
                                            <p:fltVal val="0"/>
                                          </p:val>
                                        </p:tav>
                                        <p:tav tm="100000">
                                          <p:val>
                                            <p:strVal val="#ppt_w"/>
                                          </p:val>
                                        </p:tav>
                                      </p:tavLst>
                                    </p:anim>
                                    <p:anim calcmode="lin" valueType="num">
                                      <p:cBhvr>
                                        <p:cTn id="28" dur="500" fill="hold"/>
                                        <p:tgtEl>
                                          <p:spTgt spid="22542"/>
                                        </p:tgtEl>
                                        <p:attrNameLst>
                                          <p:attrName>ppt_h</p:attrName>
                                        </p:attrNameLst>
                                      </p:cBhvr>
                                      <p:tavLst>
                                        <p:tav tm="0">
                                          <p:val>
                                            <p:fltVal val="0"/>
                                          </p:val>
                                        </p:tav>
                                        <p:tav tm="100000">
                                          <p:val>
                                            <p:strVal val="#ppt_h"/>
                                          </p:val>
                                        </p:tav>
                                      </p:tavLst>
                                    </p:anim>
                                    <p:animEffect transition="in" filter="fade">
                                      <p:cBhvr>
                                        <p:cTn id="29" dur="500"/>
                                        <p:tgtEl>
                                          <p:spTgt spid="22542"/>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2544"/>
                                        </p:tgtEl>
                                        <p:attrNameLst>
                                          <p:attrName>style.visibility</p:attrName>
                                        </p:attrNameLst>
                                      </p:cBhvr>
                                      <p:to>
                                        <p:strVal val="visible"/>
                                      </p:to>
                                    </p:set>
                                    <p:anim calcmode="lin" valueType="num">
                                      <p:cBhvr>
                                        <p:cTn id="32" dur="500" fill="hold"/>
                                        <p:tgtEl>
                                          <p:spTgt spid="22544"/>
                                        </p:tgtEl>
                                        <p:attrNameLst>
                                          <p:attrName>ppt_w</p:attrName>
                                        </p:attrNameLst>
                                      </p:cBhvr>
                                      <p:tavLst>
                                        <p:tav tm="0">
                                          <p:val>
                                            <p:fltVal val="0"/>
                                          </p:val>
                                        </p:tav>
                                        <p:tav tm="100000">
                                          <p:val>
                                            <p:strVal val="#ppt_w"/>
                                          </p:val>
                                        </p:tav>
                                      </p:tavLst>
                                    </p:anim>
                                    <p:anim calcmode="lin" valueType="num">
                                      <p:cBhvr>
                                        <p:cTn id="33" dur="500" fill="hold"/>
                                        <p:tgtEl>
                                          <p:spTgt spid="22544"/>
                                        </p:tgtEl>
                                        <p:attrNameLst>
                                          <p:attrName>ppt_h</p:attrName>
                                        </p:attrNameLst>
                                      </p:cBhvr>
                                      <p:tavLst>
                                        <p:tav tm="0">
                                          <p:val>
                                            <p:fltVal val="0"/>
                                          </p:val>
                                        </p:tav>
                                        <p:tav tm="100000">
                                          <p:val>
                                            <p:strVal val="#ppt_h"/>
                                          </p:val>
                                        </p:tav>
                                      </p:tavLst>
                                    </p:anim>
                                    <p:animEffect transition="in" filter="fade">
                                      <p:cBhvr>
                                        <p:cTn id="34" dur="500"/>
                                        <p:tgtEl>
                                          <p:spTgt spid="22544"/>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22541"/>
                                        </p:tgtEl>
                                        <p:attrNameLst>
                                          <p:attrName>style.visibility</p:attrName>
                                        </p:attrNameLst>
                                      </p:cBhvr>
                                      <p:to>
                                        <p:strVal val="visible"/>
                                      </p:to>
                                    </p:set>
                                    <p:anim calcmode="lin" valueType="num">
                                      <p:cBhvr>
                                        <p:cTn id="37" dur="500" fill="hold"/>
                                        <p:tgtEl>
                                          <p:spTgt spid="22541"/>
                                        </p:tgtEl>
                                        <p:attrNameLst>
                                          <p:attrName>ppt_w</p:attrName>
                                        </p:attrNameLst>
                                      </p:cBhvr>
                                      <p:tavLst>
                                        <p:tav tm="0">
                                          <p:val>
                                            <p:fltVal val="0"/>
                                          </p:val>
                                        </p:tav>
                                        <p:tav tm="100000">
                                          <p:val>
                                            <p:strVal val="#ppt_w"/>
                                          </p:val>
                                        </p:tav>
                                      </p:tavLst>
                                    </p:anim>
                                    <p:anim calcmode="lin" valueType="num">
                                      <p:cBhvr>
                                        <p:cTn id="38" dur="500" fill="hold"/>
                                        <p:tgtEl>
                                          <p:spTgt spid="22541"/>
                                        </p:tgtEl>
                                        <p:attrNameLst>
                                          <p:attrName>ppt_h</p:attrName>
                                        </p:attrNameLst>
                                      </p:cBhvr>
                                      <p:tavLst>
                                        <p:tav tm="0">
                                          <p:val>
                                            <p:fltVal val="0"/>
                                          </p:val>
                                        </p:tav>
                                        <p:tav tm="100000">
                                          <p:val>
                                            <p:strVal val="#ppt_h"/>
                                          </p:val>
                                        </p:tav>
                                      </p:tavLst>
                                    </p:anim>
                                    <p:animEffect transition="in" filter="fade">
                                      <p:cBhvr>
                                        <p:cTn id="39" dur="500"/>
                                        <p:tgtEl>
                                          <p:spTgt spid="22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animBg="1"/>
      <p:bldP spid="22540" grpId="0" animBg="1"/>
      <p:bldP spid="22541" grpId="0" animBg="1"/>
      <p:bldP spid="22542" grpId="0" animBg="1"/>
      <p:bldP spid="22543" grpId="0" animBg="1"/>
      <p:bldP spid="225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79388" y="122635"/>
            <a:ext cx="8767762" cy="1477328"/>
          </a:xfrm>
          <a:prstGeom prst="rect">
            <a:avLst/>
          </a:prstGeom>
          <a:noFill/>
          <a:ln w="9525">
            <a:noFill/>
            <a:miter lim="800000"/>
            <a:headEnd/>
            <a:tailEnd/>
          </a:ln>
          <a:effectLst/>
        </p:spPr>
        <p:txBody>
          <a:bodyPr>
            <a:spAutoFit/>
          </a:bodyPr>
          <a:lstStyle/>
          <a:p>
            <a:r>
              <a:rPr lang="zh-CN" altLang="en-US" b="1" dirty="0">
                <a:solidFill>
                  <a:srgbClr val="FF0000"/>
                </a:solidFill>
                <a:latin typeface="楷体_GB2312" pitchFamily="49" charset="-122"/>
                <a:ea typeface="楷体_GB2312" pitchFamily="49" charset="-122"/>
              </a:rPr>
              <a:t>材料一：</a:t>
            </a:r>
            <a:r>
              <a:rPr lang="zh-CN" altLang="en-US" b="1" dirty="0">
                <a:latin typeface="楷体_GB2312" pitchFamily="49" charset="-122"/>
                <a:ea typeface="楷体_GB2312" pitchFamily="49" charset="-122"/>
              </a:rPr>
              <a:t>据考证</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在秦汉以前</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黄土高原是森林茂密、山青水秀、环境优美的地方。 但由于历史上几次农牧业经营方式的改易，营造宫殿、樵采、毁林开荒，以及这里经常是农耕民族与游牧民族厮杀的战场等原因，林草植被被大量破坏。</a:t>
            </a:r>
          </a:p>
          <a:p>
            <a:r>
              <a:rPr lang="zh-CN" altLang="en-US" b="1" dirty="0">
                <a:solidFill>
                  <a:srgbClr val="FF0000"/>
                </a:solidFill>
                <a:latin typeface="楷体_GB2312" pitchFamily="49" charset="-122"/>
                <a:ea typeface="楷体_GB2312" pitchFamily="49" charset="-122"/>
              </a:rPr>
              <a:t>材料二：</a:t>
            </a:r>
            <a:r>
              <a:rPr lang="zh-CN" altLang="en-US" b="1" dirty="0">
                <a:latin typeface="楷体_GB2312" pitchFamily="49" charset="-122"/>
                <a:ea typeface="楷体_GB2312" pitchFamily="49" charset="-122"/>
              </a:rPr>
              <a:t>山丹丹花是陕北黄土高原特有的生长普遍的野生花，但在过去的一段时期，黄土高原由于过度放牧，水土流失，连年干旱，使林草几近灭绝。</a:t>
            </a:r>
          </a:p>
        </p:txBody>
      </p:sp>
      <p:grpSp>
        <p:nvGrpSpPr>
          <p:cNvPr id="2" name="Group 3"/>
          <p:cNvGrpSpPr>
            <a:grpSpLocks/>
          </p:cNvGrpSpPr>
          <p:nvPr/>
        </p:nvGrpSpPr>
        <p:grpSpPr bwMode="auto">
          <a:xfrm>
            <a:off x="5797550" y="1840706"/>
            <a:ext cx="3346450" cy="3302794"/>
            <a:chOff x="0" y="2069"/>
            <a:chExt cx="1724" cy="2251"/>
          </a:xfrm>
        </p:grpSpPr>
        <p:pic>
          <p:nvPicPr>
            <p:cNvPr id="23556" name="Picture 4" descr="2006091416514247276"/>
            <p:cNvPicPr>
              <a:picLocks noChangeAspect="1" noChangeArrowheads="1"/>
            </p:cNvPicPr>
            <p:nvPr/>
          </p:nvPicPr>
          <p:blipFill>
            <a:blip r:embed="rId2"/>
            <a:srcRect/>
            <a:stretch>
              <a:fillRect/>
            </a:stretch>
          </p:blipFill>
          <p:spPr bwMode="auto">
            <a:xfrm>
              <a:off x="0" y="2069"/>
              <a:ext cx="1724" cy="2251"/>
            </a:xfrm>
            <a:prstGeom prst="rect">
              <a:avLst/>
            </a:prstGeom>
            <a:noFill/>
          </p:spPr>
        </p:pic>
        <p:sp>
          <p:nvSpPr>
            <p:cNvPr id="23557" name="Rectangle 5"/>
            <p:cNvSpPr>
              <a:spLocks noChangeArrowheads="1"/>
            </p:cNvSpPr>
            <p:nvPr/>
          </p:nvSpPr>
          <p:spPr bwMode="auto">
            <a:xfrm>
              <a:off x="158" y="2115"/>
              <a:ext cx="1451" cy="273"/>
            </a:xfrm>
            <a:prstGeom prst="rect">
              <a:avLst/>
            </a:prstGeom>
            <a:noFill/>
            <a:ln w="9525">
              <a:noFill/>
              <a:miter lim="800000"/>
              <a:headEnd/>
              <a:tailEnd/>
            </a:ln>
            <a:effectLst/>
          </p:spPr>
          <p:txBody>
            <a:bodyPr>
              <a:spAutoFit/>
            </a:bodyPr>
            <a:lstStyle/>
            <a:p>
              <a:r>
                <a:rPr lang="zh-CN" altLang="en-US" sz="2000" b="1">
                  <a:solidFill>
                    <a:srgbClr val="FF0000"/>
                  </a:solidFill>
                </a:rPr>
                <a:t>黄河中游</a:t>
              </a:r>
              <a:r>
                <a:rPr lang="en-US" altLang="zh-CN" sz="2000" b="1">
                  <a:solidFill>
                    <a:srgbClr val="FF0000"/>
                  </a:solidFill>
                </a:rPr>
                <a:t>,</a:t>
              </a:r>
              <a:r>
                <a:rPr lang="zh-CN" altLang="en-US" sz="2000" b="1">
                  <a:solidFill>
                    <a:srgbClr val="FF0000"/>
                  </a:solidFill>
                </a:rPr>
                <a:t>含沙量大</a:t>
              </a:r>
            </a:p>
          </p:txBody>
        </p:sp>
      </p:grpSp>
      <p:sp>
        <p:nvSpPr>
          <p:cNvPr id="23558" name="Text Box 6"/>
          <p:cNvSpPr txBox="1">
            <a:spLocks noChangeArrowheads="1"/>
          </p:cNvSpPr>
          <p:nvPr/>
        </p:nvSpPr>
        <p:spPr bwMode="auto">
          <a:xfrm>
            <a:off x="66676" y="1840706"/>
            <a:ext cx="5495925" cy="1200329"/>
          </a:xfrm>
          <a:prstGeom prst="rect">
            <a:avLst/>
          </a:prstGeom>
          <a:noFill/>
          <a:ln w="28575">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1</a:t>
            </a:r>
            <a:r>
              <a:rPr lang="zh-CN" altLang="en-US" sz="2400" b="1">
                <a:solidFill>
                  <a:srgbClr val="0000FF"/>
                </a:solidFill>
                <a:latin typeface="黑体" pitchFamily="49" charset="-122"/>
                <a:ea typeface="黑体" pitchFamily="49" charset="-122"/>
              </a:rPr>
              <a:t>、两则材料显示黄土高原地区的哪一自然要素发生变化？引起变化的原因是什么？</a:t>
            </a:r>
          </a:p>
        </p:txBody>
      </p:sp>
      <p:sp>
        <p:nvSpPr>
          <p:cNvPr id="23559" name="Rectangle 7"/>
          <p:cNvSpPr>
            <a:spLocks noChangeArrowheads="1"/>
          </p:cNvSpPr>
          <p:nvPr/>
        </p:nvSpPr>
        <p:spPr bwMode="auto">
          <a:xfrm>
            <a:off x="66675" y="3291830"/>
            <a:ext cx="5486400" cy="830997"/>
          </a:xfrm>
          <a:prstGeom prst="rect">
            <a:avLst/>
          </a:prstGeom>
          <a:noFill/>
          <a:ln w="28575">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2</a:t>
            </a:r>
            <a:r>
              <a:rPr lang="zh-CN" altLang="en-US" sz="2400" b="1">
                <a:solidFill>
                  <a:srgbClr val="0000FF"/>
                </a:solidFill>
                <a:latin typeface="黑体" pitchFamily="49" charset="-122"/>
                <a:ea typeface="黑体" pitchFamily="49" charset="-122"/>
              </a:rPr>
              <a:t>、这一要素的变化会对黄土高原地区带来什么影响？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 calcmode="lin" valueType="num">
                                      <p:cBhvr additive="base">
                                        <p:cTn id="7" dur="500" fill="hold"/>
                                        <p:tgtEl>
                                          <p:spTgt spid="23559"/>
                                        </p:tgtEl>
                                        <p:attrNameLst>
                                          <p:attrName>ppt_x</p:attrName>
                                        </p:attrNameLst>
                                      </p:cBhvr>
                                      <p:tavLst>
                                        <p:tav tm="0">
                                          <p:val>
                                            <p:strVal val="#ppt_x"/>
                                          </p:val>
                                        </p:tav>
                                        <p:tav tm="100000">
                                          <p:val>
                                            <p:strVal val="#ppt_x"/>
                                          </p:val>
                                        </p:tav>
                                      </p:tavLst>
                                    </p:anim>
                                    <p:anim calcmode="lin" valueType="num">
                                      <p:cBhvr additive="base">
                                        <p:cTn id="8"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t="62466"/>
          <a:stretch>
            <a:fillRect/>
          </a:stretch>
        </p:blipFill>
        <p:spPr bwMode="auto">
          <a:xfrm>
            <a:off x="762000" y="2228850"/>
            <a:ext cx="1716088" cy="829866"/>
          </a:xfrm>
          <a:prstGeom prst="rect">
            <a:avLst/>
          </a:prstGeom>
          <a:noFill/>
          <a:ln w="28575" algn="ctr">
            <a:noFill/>
            <a:miter lim="800000"/>
            <a:headEnd/>
            <a:tailEnd/>
          </a:ln>
          <a:effectLst/>
        </p:spPr>
      </p:pic>
      <p:sp>
        <p:nvSpPr>
          <p:cNvPr id="24579" name="Line 3"/>
          <p:cNvSpPr>
            <a:spLocks noChangeShapeType="1"/>
          </p:cNvSpPr>
          <p:nvPr/>
        </p:nvSpPr>
        <p:spPr bwMode="auto">
          <a:xfrm>
            <a:off x="2209800" y="2628900"/>
            <a:ext cx="3048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0" name="Text Box 4"/>
          <p:cNvSpPr txBox="1">
            <a:spLocks noChangeArrowheads="1"/>
          </p:cNvSpPr>
          <p:nvPr/>
        </p:nvSpPr>
        <p:spPr bwMode="auto">
          <a:xfrm>
            <a:off x="2586435" y="1514475"/>
            <a:ext cx="615553" cy="2286000"/>
          </a:xfrm>
          <a:prstGeom prst="rect">
            <a:avLst/>
          </a:prstGeom>
          <a:solidFill>
            <a:schemeClr val="tx2">
              <a:lumMod val="20000"/>
              <a:lumOff val="80000"/>
            </a:schemeClr>
          </a:solidFill>
          <a:ln w="28575" algn="ctr">
            <a:noFill/>
            <a:miter lim="800000"/>
            <a:headEnd/>
            <a:tailEnd/>
          </a:ln>
          <a:effectLst/>
        </p:spPr>
        <p:txBody>
          <a:bodyPr vert="eaVert">
            <a:spAutoFit/>
          </a:bodyPr>
          <a:lstStyle/>
          <a:p>
            <a:pPr algn="ctr">
              <a:spcBef>
                <a:spcPct val="50000"/>
              </a:spcBef>
            </a:pPr>
            <a:r>
              <a:rPr lang="zh-CN" altLang="en-US" sz="2800" b="1">
                <a:latin typeface="黑体" pitchFamily="49" charset="-122"/>
                <a:ea typeface="黑体" pitchFamily="49" charset="-122"/>
              </a:rPr>
              <a:t>水土流失加剧</a:t>
            </a:r>
          </a:p>
        </p:txBody>
      </p:sp>
      <p:sp>
        <p:nvSpPr>
          <p:cNvPr id="24581" name="Line 5"/>
          <p:cNvSpPr>
            <a:spLocks noChangeShapeType="1"/>
          </p:cNvSpPr>
          <p:nvPr/>
        </p:nvSpPr>
        <p:spPr bwMode="auto">
          <a:xfrm>
            <a:off x="3203575" y="1610916"/>
            <a:ext cx="5461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2" name="Line 6"/>
          <p:cNvSpPr>
            <a:spLocks noChangeShapeType="1"/>
          </p:cNvSpPr>
          <p:nvPr/>
        </p:nvSpPr>
        <p:spPr bwMode="auto">
          <a:xfrm flipV="1">
            <a:off x="3230563" y="2126456"/>
            <a:ext cx="495300" cy="9525"/>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3" name="Line 7"/>
          <p:cNvSpPr>
            <a:spLocks noChangeShapeType="1"/>
          </p:cNvSpPr>
          <p:nvPr/>
        </p:nvSpPr>
        <p:spPr bwMode="auto">
          <a:xfrm flipV="1">
            <a:off x="3219450" y="2670572"/>
            <a:ext cx="546100" cy="9525"/>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4" name="Line 8"/>
          <p:cNvSpPr>
            <a:spLocks noChangeShapeType="1"/>
          </p:cNvSpPr>
          <p:nvPr/>
        </p:nvSpPr>
        <p:spPr bwMode="auto">
          <a:xfrm flipV="1">
            <a:off x="3233738" y="3214688"/>
            <a:ext cx="5080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5" name="Rectangle 9"/>
          <p:cNvSpPr>
            <a:spLocks noChangeArrowheads="1"/>
          </p:cNvSpPr>
          <p:nvPr/>
        </p:nvSpPr>
        <p:spPr bwMode="auto">
          <a:xfrm>
            <a:off x="3829051" y="1444199"/>
            <a:ext cx="1470025"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水文变化</a:t>
            </a:r>
          </a:p>
        </p:txBody>
      </p:sp>
      <p:sp>
        <p:nvSpPr>
          <p:cNvPr id="24586" name="Line 10"/>
          <p:cNvSpPr>
            <a:spLocks noChangeShapeType="1"/>
          </p:cNvSpPr>
          <p:nvPr/>
        </p:nvSpPr>
        <p:spPr bwMode="auto">
          <a:xfrm flipV="1">
            <a:off x="5322888" y="1666875"/>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87" name="Rectangle 11"/>
          <p:cNvSpPr>
            <a:spLocks noChangeArrowheads="1"/>
          </p:cNvSpPr>
          <p:nvPr/>
        </p:nvSpPr>
        <p:spPr bwMode="auto">
          <a:xfrm>
            <a:off x="5729288" y="1481108"/>
            <a:ext cx="2768600"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含沙量大，季节变化大</a:t>
            </a:r>
          </a:p>
        </p:txBody>
      </p:sp>
      <p:sp>
        <p:nvSpPr>
          <p:cNvPr id="24588" name="Rectangle 12"/>
          <p:cNvSpPr>
            <a:spLocks noChangeArrowheads="1"/>
          </p:cNvSpPr>
          <p:nvPr/>
        </p:nvSpPr>
        <p:spPr bwMode="auto">
          <a:xfrm>
            <a:off x="3810001" y="1952595"/>
            <a:ext cx="1444625"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地貌变化</a:t>
            </a:r>
          </a:p>
        </p:txBody>
      </p:sp>
      <p:sp>
        <p:nvSpPr>
          <p:cNvPr id="24589" name="Line 13"/>
          <p:cNvSpPr>
            <a:spLocks noChangeShapeType="1"/>
          </p:cNvSpPr>
          <p:nvPr/>
        </p:nvSpPr>
        <p:spPr bwMode="auto">
          <a:xfrm>
            <a:off x="5337175" y="2125266"/>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0" name="Rectangle 14"/>
          <p:cNvSpPr>
            <a:spLocks noChangeArrowheads="1"/>
          </p:cNvSpPr>
          <p:nvPr/>
        </p:nvSpPr>
        <p:spPr bwMode="auto">
          <a:xfrm>
            <a:off x="5765800" y="1943070"/>
            <a:ext cx="2732088"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千沟万壑，支离破碎</a:t>
            </a:r>
          </a:p>
        </p:txBody>
      </p:sp>
      <p:sp>
        <p:nvSpPr>
          <p:cNvPr id="24591" name="Rectangle 15"/>
          <p:cNvSpPr>
            <a:spLocks noChangeArrowheads="1"/>
          </p:cNvSpPr>
          <p:nvPr/>
        </p:nvSpPr>
        <p:spPr bwMode="auto">
          <a:xfrm>
            <a:off x="3825875" y="2538383"/>
            <a:ext cx="1447800"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土壤侵蚀</a:t>
            </a:r>
          </a:p>
        </p:txBody>
      </p:sp>
      <p:sp>
        <p:nvSpPr>
          <p:cNvPr id="24592" name="Line 16"/>
          <p:cNvSpPr>
            <a:spLocks noChangeShapeType="1"/>
          </p:cNvSpPr>
          <p:nvPr/>
        </p:nvSpPr>
        <p:spPr bwMode="auto">
          <a:xfrm flipV="1">
            <a:off x="5349875" y="2715816"/>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3" name="Line 17"/>
          <p:cNvSpPr>
            <a:spLocks noChangeShapeType="1"/>
          </p:cNvSpPr>
          <p:nvPr/>
        </p:nvSpPr>
        <p:spPr bwMode="auto">
          <a:xfrm>
            <a:off x="5338763" y="3221831"/>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4" name="Rectangle 18"/>
          <p:cNvSpPr>
            <a:spLocks noChangeArrowheads="1"/>
          </p:cNvSpPr>
          <p:nvPr/>
        </p:nvSpPr>
        <p:spPr bwMode="auto">
          <a:xfrm>
            <a:off x="5775326" y="2524095"/>
            <a:ext cx="2722563"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表土流失，肥力下降</a:t>
            </a:r>
          </a:p>
        </p:txBody>
      </p:sp>
      <p:sp>
        <p:nvSpPr>
          <p:cNvPr id="24595" name="Rectangle 19"/>
          <p:cNvSpPr>
            <a:spLocks noChangeArrowheads="1"/>
          </p:cNvSpPr>
          <p:nvPr/>
        </p:nvSpPr>
        <p:spPr bwMode="auto">
          <a:xfrm>
            <a:off x="3810001" y="3038445"/>
            <a:ext cx="1438275"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植被退化</a:t>
            </a:r>
          </a:p>
        </p:txBody>
      </p:sp>
      <p:sp>
        <p:nvSpPr>
          <p:cNvPr id="24596" name="Rectangle 20"/>
          <p:cNvSpPr>
            <a:spLocks noChangeArrowheads="1"/>
          </p:cNvSpPr>
          <p:nvPr/>
        </p:nvSpPr>
        <p:spPr bwMode="auto">
          <a:xfrm>
            <a:off x="5729288" y="3042017"/>
            <a:ext cx="3414712"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覆盖率下降</a:t>
            </a:r>
            <a:r>
              <a:rPr lang="en-US" altLang="zh-CN" sz="2000" b="1">
                <a:latin typeface="黑体" pitchFamily="49" charset="-122"/>
                <a:ea typeface="黑体" pitchFamily="49" charset="-122"/>
              </a:rPr>
              <a:t>,</a:t>
            </a:r>
            <a:r>
              <a:rPr lang="zh-CN" altLang="en-US" sz="2000" b="1">
                <a:latin typeface="黑体" pitchFamily="49" charset="-122"/>
                <a:ea typeface="黑体" pitchFamily="49" charset="-122"/>
              </a:rPr>
              <a:t>生物多样性减少</a:t>
            </a:r>
          </a:p>
        </p:txBody>
      </p:sp>
      <p:sp>
        <p:nvSpPr>
          <p:cNvPr id="24597" name="Line 21"/>
          <p:cNvSpPr>
            <a:spLocks noChangeShapeType="1"/>
          </p:cNvSpPr>
          <p:nvPr/>
        </p:nvSpPr>
        <p:spPr bwMode="auto">
          <a:xfrm flipV="1">
            <a:off x="3235325" y="3730229"/>
            <a:ext cx="5080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98" name="Rectangle 22"/>
          <p:cNvSpPr>
            <a:spLocks noChangeArrowheads="1"/>
          </p:cNvSpPr>
          <p:nvPr/>
        </p:nvSpPr>
        <p:spPr bwMode="auto">
          <a:xfrm>
            <a:off x="3810001" y="3581370"/>
            <a:ext cx="1463675"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气候变化</a:t>
            </a:r>
          </a:p>
        </p:txBody>
      </p:sp>
      <p:sp>
        <p:nvSpPr>
          <p:cNvPr id="24599" name="Line 23"/>
          <p:cNvSpPr>
            <a:spLocks noChangeShapeType="1"/>
          </p:cNvSpPr>
          <p:nvPr/>
        </p:nvSpPr>
        <p:spPr bwMode="auto">
          <a:xfrm>
            <a:off x="5391150" y="3784997"/>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600" name="Rectangle 24"/>
          <p:cNvSpPr>
            <a:spLocks noChangeArrowheads="1"/>
          </p:cNvSpPr>
          <p:nvPr/>
        </p:nvSpPr>
        <p:spPr bwMode="auto">
          <a:xfrm>
            <a:off x="5749926" y="3586133"/>
            <a:ext cx="2747963" cy="400110"/>
          </a:xfrm>
          <a:prstGeom prst="rect">
            <a:avLst/>
          </a:prstGeom>
          <a:solidFill>
            <a:schemeClr val="tx2">
              <a:lumMod val="20000"/>
              <a:lumOff val="80000"/>
            </a:schemeClr>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蒸发加剧，气候变干</a:t>
            </a:r>
          </a:p>
        </p:txBody>
      </p:sp>
      <p:sp>
        <p:nvSpPr>
          <p:cNvPr id="24601" name="Line 25"/>
          <p:cNvSpPr>
            <a:spLocks noChangeShapeType="1"/>
          </p:cNvSpPr>
          <p:nvPr/>
        </p:nvSpPr>
        <p:spPr bwMode="auto">
          <a:xfrm flipV="1">
            <a:off x="4573588" y="2343150"/>
            <a:ext cx="0" cy="1714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2" name="Line 26"/>
          <p:cNvSpPr>
            <a:spLocks noChangeShapeType="1"/>
          </p:cNvSpPr>
          <p:nvPr/>
        </p:nvSpPr>
        <p:spPr bwMode="auto">
          <a:xfrm flipV="1">
            <a:off x="4598988" y="1838325"/>
            <a:ext cx="0" cy="1333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3" name="Line 27"/>
          <p:cNvSpPr>
            <a:spLocks noChangeShapeType="1"/>
          </p:cNvSpPr>
          <p:nvPr/>
        </p:nvSpPr>
        <p:spPr bwMode="auto">
          <a:xfrm>
            <a:off x="4611688" y="2933700"/>
            <a:ext cx="0" cy="1333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4" name="Line 28"/>
          <p:cNvSpPr>
            <a:spLocks noChangeShapeType="1"/>
          </p:cNvSpPr>
          <p:nvPr/>
        </p:nvSpPr>
        <p:spPr bwMode="auto">
          <a:xfrm>
            <a:off x="4611688" y="3429000"/>
            <a:ext cx="0" cy="1333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5" name="Line 29"/>
          <p:cNvSpPr>
            <a:spLocks noChangeShapeType="1"/>
          </p:cNvSpPr>
          <p:nvPr/>
        </p:nvSpPr>
        <p:spPr bwMode="auto">
          <a:xfrm flipV="1">
            <a:off x="6338888" y="2352675"/>
            <a:ext cx="0" cy="17145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6" name="Line 30"/>
          <p:cNvSpPr>
            <a:spLocks noChangeShapeType="1"/>
          </p:cNvSpPr>
          <p:nvPr/>
        </p:nvSpPr>
        <p:spPr bwMode="auto">
          <a:xfrm flipV="1">
            <a:off x="6275388" y="1847850"/>
            <a:ext cx="0" cy="104775"/>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7" name="Line 31"/>
          <p:cNvSpPr>
            <a:spLocks noChangeShapeType="1"/>
          </p:cNvSpPr>
          <p:nvPr/>
        </p:nvSpPr>
        <p:spPr bwMode="auto">
          <a:xfrm>
            <a:off x="6351588" y="2895600"/>
            <a:ext cx="0" cy="142875"/>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8" name="Line 32"/>
          <p:cNvSpPr>
            <a:spLocks noChangeShapeType="1"/>
          </p:cNvSpPr>
          <p:nvPr/>
        </p:nvSpPr>
        <p:spPr bwMode="auto">
          <a:xfrm>
            <a:off x="6364288" y="3429000"/>
            <a:ext cx="12700" cy="1905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9" name="Text Box 33"/>
          <p:cNvSpPr txBox="1">
            <a:spLocks noChangeArrowheads="1"/>
          </p:cNvSpPr>
          <p:nvPr/>
        </p:nvSpPr>
        <p:spPr bwMode="auto">
          <a:xfrm>
            <a:off x="55563" y="1257300"/>
            <a:ext cx="914400" cy="707886"/>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过度开垦</a:t>
            </a:r>
          </a:p>
        </p:txBody>
      </p:sp>
      <p:sp>
        <p:nvSpPr>
          <p:cNvPr id="24610" name="Text Box 34"/>
          <p:cNvSpPr txBox="1">
            <a:spLocks noChangeArrowheads="1"/>
          </p:cNvSpPr>
          <p:nvPr/>
        </p:nvSpPr>
        <p:spPr bwMode="auto">
          <a:xfrm>
            <a:off x="55563" y="3600450"/>
            <a:ext cx="838200" cy="707886"/>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过度樵采</a:t>
            </a:r>
          </a:p>
        </p:txBody>
      </p:sp>
      <p:sp>
        <p:nvSpPr>
          <p:cNvPr id="24611" name="Line 35"/>
          <p:cNvSpPr>
            <a:spLocks noChangeShapeType="1"/>
          </p:cNvSpPr>
          <p:nvPr/>
        </p:nvSpPr>
        <p:spPr bwMode="auto">
          <a:xfrm>
            <a:off x="685800" y="1828800"/>
            <a:ext cx="304800" cy="257175"/>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2" name="Line 36"/>
          <p:cNvSpPr>
            <a:spLocks noChangeShapeType="1"/>
          </p:cNvSpPr>
          <p:nvPr/>
        </p:nvSpPr>
        <p:spPr bwMode="auto">
          <a:xfrm flipV="1">
            <a:off x="609600" y="3200400"/>
            <a:ext cx="381000" cy="3048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3" name="Text Box 37"/>
          <p:cNvSpPr txBox="1">
            <a:spLocks noChangeArrowheads="1"/>
          </p:cNvSpPr>
          <p:nvPr/>
        </p:nvSpPr>
        <p:spPr bwMode="auto">
          <a:xfrm>
            <a:off x="1672584" y="4420792"/>
            <a:ext cx="5844870" cy="707886"/>
          </a:xfrm>
          <a:prstGeom prst="rect">
            <a:avLst/>
          </a:prstGeom>
          <a:noFill/>
          <a:ln w="28575" algn="ctr">
            <a:noFill/>
            <a:miter lim="800000"/>
            <a:headEnd/>
            <a:tailEnd/>
          </a:ln>
          <a:effectLst/>
        </p:spPr>
        <p:txBody>
          <a:bodyPr wrap="none">
            <a:spAutoFit/>
          </a:bodyPr>
          <a:lstStyle/>
          <a:p>
            <a:pPr algn="ctr"/>
            <a:r>
              <a:rPr lang="zh-CN" altLang="en-US" sz="4000" b="1">
                <a:solidFill>
                  <a:srgbClr val="FF0066"/>
                </a:solidFill>
                <a:latin typeface="黑体" pitchFamily="49" charset="-122"/>
                <a:ea typeface="黑体" pitchFamily="49" charset="-122"/>
              </a:rPr>
              <a:t>（</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牵一发而动全身</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a:t>
            </a:r>
          </a:p>
        </p:txBody>
      </p:sp>
      <p:sp>
        <p:nvSpPr>
          <p:cNvPr id="24614" name="Text Box 38"/>
          <p:cNvSpPr txBox="1">
            <a:spLocks noChangeArrowheads="1"/>
          </p:cNvSpPr>
          <p:nvPr/>
        </p:nvSpPr>
        <p:spPr bwMode="auto">
          <a:xfrm>
            <a:off x="55563" y="2457450"/>
            <a:ext cx="838200" cy="707886"/>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过度放牧</a:t>
            </a:r>
          </a:p>
        </p:txBody>
      </p:sp>
      <p:sp>
        <p:nvSpPr>
          <p:cNvPr id="24615" name="Line 39"/>
          <p:cNvSpPr>
            <a:spLocks noChangeShapeType="1"/>
          </p:cNvSpPr>
          <p:nvPr/>
        </p:nvSpPr>
        <p:spPr bwMode="auto">
          <a:xfrm>
            <a:off x="914400" y="2686050"/>
            <a:ext cx="152400" cy="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6" name="Rectangle 40"/>
          <p:cNvSpPr>
            <a:spLocks noChangeArrowheads="1"/>
          </p:cNvSpPr>
          <p:nvPr/>
        </p:nvSpPr>
        <p:spPr bwMode="auto">
          <a:xfrm>
            <a:off x="457200" y="400050"/>
            <a:ext cx="7848600" cy="461665"/>
          </a:xfrm>
          <a:prstGeom prst="rect">
            <a:avLst/>
          </a:prstGeom>
          <a:noFill/>
          <a:ln w="19050">
            <a:solidFill>
              <a:schemeClr val="tx1"/>
            </a:solidFill>
            <a:miter lim="800000"/>
            <a:headEnd/>
            <a:tailEnd/>
          </a:ln>
          <a:effectLst/>
        </p:spPr>
        <p:txBody>
          <a:bodyPr>
            <a:spAutoFit/>
          </a:bodyPr>
          <a:lstStyle/>
          <a:p>
            <a:pPr algn="ctr"/>
            <a:r>
              <a:rPr lang="en-US" altLang="zh-CN" sz="2400" b="1">
                <a:solidFill>
                  <a:srgbClr val="0000FF"/>
                </a:solidFill>
                <a:latin typeface="黑体" pitchFamily="49" charset="-122"/>
                <a:ea typeface="黑体" pitchFamily="49" charset="-122"/>
              </a:rPr>
              <a:t>2</a:t>
            </a:r>
            <a:r>
              <a:rPr lang="zh-CN" altLang="en-US" sz="2400" b="1">
                <a:solidFill>
                  <a:srgbClr val="0000FF"/>
                </a:solidFill>
                <a:latin typeface="黑体" pitchFamily="49" charset="-122"/>
                <a:ea typeface="黑体" pitchFamily="49" charset="-122"/>
              </a:rPr>
              <a:t>、这一要素的变化会对黄土高原地区带来什么影响？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579"/>
                                        </p:tgtEl>
                                        <p:attrNameLst>
                                          <p:attrName>style.visibility</p:attrName>
                                        </p:attrNameLst>
                                      </p:cBhvr>
                                      <p:to>
                                        <p:strVal val="visible"/>
                                      </p:to>
                                    </p:set>
                                    <p:animEffect transition="in" filter="wipe(left)">
                                      <p:cBhvr>
                                        <p:cTn id="10" dur="500"/>
                                        <p:tgtEl>
                                          <p:spTgt spid="2457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581"/>
                                        </p:tgtEl>
                                        <p:attrNameLst>
                                          <p:attrName>style.visibility</p:attrName>
                                        </p:attrNameLst>
                                      </p:cBhvr>
                                      <p:to>
                                        <p:strVal val="visible"/>
                                      </p:to>
                                    </p:set>
                                    <p:animEffect transition="in" filter="blinds(horizontal)">
                                      <p:cBhvr>
                                        <p:cTn id="15" dur="500"/>
                                        <p:tgtEl>
                                          <p:spTgt spid="24581"/>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24585"/>
                                        </p:tgtEl>
                                        <p:attrNameLst>
                                          <p:attrName>style.visibility</p:attrName>
                                        </p:attrNameLst>
                                      </p:cBhvr>
                                      <p:to>
                                        <p:strVal val="visible"/>
                                      </p:to>
                                    </p:set>
                                    <p:animEffect transition="in" filter="blinds(horizontal)">
                                      <p:cBhvr>
                                        <p:cTn id="19" dur="500"/>
                                        <p:tgtEl>
                                          <p:spTgt spid="2458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582"/>
                                        </p:tgtEl>
                                        <p:attrNameLst>
                                          <p:attrName>style.visibility</p:attrName>
                                        </p:attrNameLst>
                                      </p:cBhvr>
                                      <p:to>
                                        <p:strVal val="visible"/>
                                      </p:to>
                                    </p:set>
                                    <p:animEffect transition="in" filter="wipe(left)">
                                      <p:cBhvr>
                                        <p:cTn id="24" dur="500"/>
                                        <p:tgtEl>
                                          <p:spTgt spid="24582"/>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24588"/>
                                        </p:tgtEl>
                                        <p:attrNameLst>
                                          <p:attrName>style.visibility</p:attrName>
                                        </p:attrNameLst>
                                      </p:cBhvr>
                                      <p:to>
                                        <p:strVal val="visible"/>
                                      </p:to>
                                    </p:set>
                                    <p:animEffect transition="in" filter="blinds(horizontal)">
                                      <p:cBhvr>
                                        <p:cTn id="28" dur="500"/>
                                        <p:tgtEl>
                                          <p:spTgt spid="245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583"/>
                                        </p:tgtEl>
                                        <p:attrNameLst>
                                          <p:attrName>style.visibility</p:attrName>
                                        </p:attrNameLst>
                                      </p:cBhvr>
                                      <p:to>
                                        <p:strVal val="visible"/>
                                      </p:to>
                                    </p:set>
                                    <p:animEffect transition="in" filter="wipe(left)">
                                      <p:cBhvr>
                                        <p:cTn id="33" dur="500"/>
                                        <p:tgtEl>
                                          <p:spTgt spid="24583"/>
                                        </p:tgtEl>
                                      </p:cBhvr>
                                    </p:animEffec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24591"/>
                                        </p:tgtEl>
                                        <p:attrNameLst>
                                          <p:attrName>style.visibility</p:attrName>
                                        </p:attrNameLst>
                                      </p:cBhvr>
                                      <p:to>
                                        <p:strVal val="visible"/>
                                      </p:to>
                                    </p:set>
                                    <p:animEffect transition="in" filter="blinds(horizontal)">
                                      <p:cBhvr>
                                        <p:cTn id="37" dur="500"/>
                                        <p:tgtEl>
                                          <p:spTgt spid="2459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584"/>
                                        </p:tgtEl>
                                        <p:attrNameLst>
                                          <p:attrName>style.visibility</p:attrName>
                                        </p:attrNameLst>
                                      </p:cBhvr>
                                      <p:to>
                                        <p:strVal val="visible"/>
                                      </p:to>
                                    </p:set>
                                    <p:animEffect transition="in" filter="wipe(left)">
                                      <p:cBhvr>
                                        <p:cTn id="42" dur="500"/>
                                        <p:tgtEl>
                                          <p:spTgt spid="24584"/>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4595"/>
                                        </p:tgtEl>
                                        <p:attrNameLst>
                                          <p:attrName>style.visibility</p:attrName>
                                        </p:attrNameLst>
                                      </p:cBhvr>
                                      <p:to>
                                        <p:strVal val="visible"/>
                                      </p:to>
                                    </p:set>
                                    <p:animEffect transition="in" filter="blinds(horizontal)">
                                      <p:cBhvr>
                                        <p:cTn id="46" dur="500"/>
                                        <p:tgtEl>
                                          <p:spTgt spid="2459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597"/>
                                        </p:tgtEl>
                                        <p:attrNameLst>
                                          <p:attrName>style.visibility</p:attrName>
                                        </p:attrNameLst>
                                      </p:cBhvr>
                                      <p:to>
                                        <p:strVal val="visible"/>
                                      </p:to>
                                    </p:set>
                                    <p:animEffect transition="in" filter="blinds(horizontal)">
                                      <p:cBhvr>
                                        <p:cTn id="51" dur="500"/>
                                        <p:tgtEl>
                                          <p:spTgt spid="24597"/>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24598"/>
                                        </p:tgtEl>
                                        <p:attrNameLst>
                                          <p:attrName>style.visibility</p:attrName>
                                        </p:attrNameLst>
                                      </p:cBhvr>
                                      <p:to>
                                        <p:strVal val="visible"/>
                                      </p:to>
                                    </p:set>
                                    <p:animEffect transition="in" filter="blinds(horizontal)">
                                      <p:cBhvr>
                                        <p:cTn id="55" dur="500"/>
                                        <p:tgtEl>
                                          <p:spTgt spid="2459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4586"/>
                                        </p:tgtEl>
                                        <p:attrNameLst>
                                          <p:attrName>style.visibility</p:attrName>
                                        </p:attrNameLst>
                                      </p:cBhvr>
                                      <p:to>
                                        <p:strVal val="visible"/>
                                      </p:to>
                                    </p:set>
                                    <p:animEffect transition="in" filter="blinds(horizontal)">
                                      <p:cBhvr>
                                        <p:cTn id="60" dur="500"/>
                                        <p:tgtEl>
                                          <p:spTgt spid="24586"/>
                                        </p:tgtEl>
                                      </p:cBhvr>
                                    </p:animEffect>
                                  </p:childTnLst>
                                </p:cTn>
                              </p:par>
                            </p:childTnLst>
                          </p:cTn>
                        </p:par>
                        <p:par>
                          <p:cTn id="61" fill="hold">
                            <p:stCondLst>
                              <p:cond delay="1000"/>
                            </p:stCondLst>
                            <p:childTnLst>
                              <p:par>
                                <p:cTn id="62" presetID="3" presetClass="entr" presetSubtype="10" fill="hold" grpId="0" nodeType="afterEffect">
                                  <p:stCondLst>
                                    <p:cond delay="0"/>
                                  </p:stCondLst>
                                  <p:childTnLst>
                                    <p:set>
                                      <p:cBhvr>
                                        <p:cTn id="63" dur="1" fill="hold">
                                          <p:stCondLst>
                                            <p:cond delay="0"/>
                                          </p:stCondLst>
                                        </p:cTn>
                                        <p:tgtEl>
                                          <p:spTgt spid="24587"/>
                                        </p:tgtEl>
                                        <p:attrNameLst>
                                          <p:attrName>style.visibility</p:attrName>
                                        </p:attrNameLst>
                                      </p:cBhvr>
                                      <p:to>
                                        <p:strVal val="visible"/>
                                      </p:to>
                                    </p:set>
                                    <p:animEffect transition="in" filter="blinds(horizontal)">
                                      <p:cBhvr>
                                        <p:cTn id="64" dur="500"/>
                                        <p:tgtEl>
                                          <p:spTgt spid="24587"/>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4589"/>
                                        </p:tgtEl>
                                        <p:attrNameLst>
                                          <p:attrName>style.visibility</p:attrName>
                                        </p:attrNameLst>
                                      </p:cBhvr>
                                      <p:to>
                                        <p:strVal val="visible"/>
                                      </p:to>
                                    </p:set>
                                    <p:animEffect transition="in" filter="blinds(horizontal)">
                                      <p:cBhvr>
                                        <p:cTn id="69" dur="500"/>
                                        <p:tgtEl>
                                          <p:spTgt spid="24589"/>
                                        </p:tgtEl>
                                      </p:cBhvr>
                                    </p:animEffect>
                                  </p:childTnLst>
                                </p:cTn>
                              </p:par>
                            </p:childTnLst>
                          </p:cTn>
                        </p:par>
                        <p:par>
                          <p:cTn id="70" fill="hold">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24590"/>
                                        </p:tgtEl>
                                        <p:attrNameLst>
                                          <p:attrName>style.visibility</p:attrName>
                                        </p:attrNameLst>
                                      </p:cBhvr>
                                      <p:to>
                                        <p:strVal val="visible"/>
                                      </p:to>
                                    </p:set>
                                    <p:animEffect transition="in" filter="blinds(horizontal)">
                                      <p:cBhvr>
                                        <p:cTn id="73" dur="500"/>
                                        <p:tgtEl>
                                          <p:spTgt spid="2459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4592"/>
                                        </p:tgtEl>
                                        <p:attrNameLst>
                                          <p:attrName>style.visibility</p:attrName>
                                        </p:attrNameLst>
                                      </p:cBhvr>
                                      <p:to>
                                        <p:strVal val="visible"/>
                                      </p:to>
                                    </p:set>
                                    <p:animEffect transition="in" filter="blinds(horizontal)">
                                      <p:cBhvr>
                                        <p:cTn id="78" dur="500"/>
                                        <p:tgtEl>
                                          <p:spTgt spid="24592"/>
                                        </p:tgtEl>
                                      </p:cBhvr>
                                    </p:animEffect>
                                  </p:childTnLst>
                                </p:cTn>
                              </p:par>
                            </p:childTnLst>
                          </p:cTn>
                        </p:par>
                        <p:par>
                          <p:cTn id="79" fill="hold">
                            <p:stCondLst>
                              <p:cond delay="500"/>
                            </p:stCondLst>
                            <p:childTnLst>
                              <p:par>
                                <p:cTn id="80" presetID="3" presetClass="entr" presetSubtype="10" fill="hold" grpId="0" nodeType="afterEffect">
                                  <p:stCondLst>
                                    <p:cond delay="0"/>
                                  </p:stCondLst>
                                  <p:childTnLst>
                                    <p:set>
                                      <p:cBhvr>
                                        <p:cTn id="81" dur="1" fill="hold">
                                          <p:stCondLst>
                                            <p:cond delay="0"/>
                                          </p:stCondLst>
                                        </p:cTn>
                                        <p:tgtEl>
                                          <p:spTgt spid="24594"/>
                                        </p:tgtEl>
                                        <p:attrNameLst>
                                          <p:attrName>style.visibility</p:attrName>
                                        </p:attrNameLst>
                                      </p:cBhvr>
                                      <p:to>
                                        <p:strVal val="visible"/>
                                      </p:to>
                                    </p:set>
                                    <p:animEffect transition="in" filter="blinds(horizontal)">
                                      <p:cBhvr>
                                        <p:cTn id="82" dur="500"/>
                                        <p:tgtEl>
                                          <p:spTgt spid="2459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593"/>
                                        </p:tgtEl>
                                        <p:attrNameLst>
                                          <p:attrName>style.visibility</p:attrName>
                                        </p:attrNameLst>
                                      </p:cBhvr>
                                      <p:to>
                                        <p:strVal val="visible"/>
                                      </p:to>
                                    </p:set>
                                    <p:animEffect transition="in" filter="blinds(horizontal)">
                                      <p:cBhvr>
                                        <p:cTn id="87" dur="500"/>
                                        <p:tgtEl>
                                          <p:spTgt spid="24593"/>
                                        </p:tgtEl>
                                      </p:cBhvr>
                                    </p:animEffect>
                                  </p:childTnLst>
                                </p:cTn>
                              </p:par>
                            </p:childTnLst>
                          </p:cTn>
                        </p:par>
                        <p:par>
                          <p:cTn id="88" fill="hold">
                            <p:stCondLst>
                              <p:cond delay="500"/>
                            </p:stCondLst>
                            <p:childTnLst>
                              <p:par>
                                <p:cTn id="89" presetID="3" presetClass="entr" presetSubtype="10" fill="hold" grpId="0" nodeType="afterEffect">
                                  <p:stCondLst>
                                    <p:cond delay="0"/>
                                  </p:stCondLst>
                                  <p:childTnLst>
                                    <p:set>
                                      <p:cBhvr>
                                        <p:cTn id="90" dur="1" fill="hold">
                                          <p:stCondLst>
                                            <p:cond delay="0"/>
                                          </p:stCondLst>
                                        </p:cTn>
                                        <p:tgtEl>
                                          <p:spTgt spid="24596"/>
                                        </p:tgtEl>
                                        <p:attrNameLst>
                                          <p:attrName>style.visibility</p:attrName>
                                        </p:attrNameLst>
                                      </p:cBhvr>
                                      <p:to>
                                        <p:strVal val="visible"/>
                                      </p:to>
                                    </p:set>
                                    <p:animEffect transition="in" filter="blinds(horizontal)">
                                      <p:cBhvr>
                                        <p:cTn id="91" dur="500"/>
                                        <p:tgtEl>
                                          <p:spTgt spid="24596"/>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4599"/>
                                        </p:tgtEl>
                                        <p:attrNameLst>
                                          <p:attrName>style.visibility</p:attrName>
                                        </p:attrNameLst>
                                      </p:cBhvr>
                                      <p:to>
                                        <p:strVal val="visible"/>
                                      </p:to>
                                    </p:set>
                                    <p:animEffect transition="in" filter="blinds(horizontal)">
                                      <p:cBhvr>
                                        <p:cTn id="96" dur="500"/>
                                        <p:tgtEl>
                                          <p:spTgt spid="24599"/>
                                        </p:tgtEl>
                                      </p:cBhvr>
                                    </p:animEffect>
                                  </p:childTnLst>
                                </p:cTn>
                              </p:par>
                            </p:childTnLst>
                          </p:cTn>
                        </p:par>
                        <p:par>
                          <p:cTn id="97" fill="hold">
                            <p:stCondLst>
                              <p:cond delay="500"/>
                            </p:stCondLst>
                            <p:childTnLst>
                              <p:par>
                                <p:cTn id="98" presetID="3" presetClass="entr" presetSubtype="10" fill="hold" grpId="0" nodeType="afterEffect">
                                  <p:stCondLst>
                                    <p:cond delay="0"/>
                                  </p:stCondLst>
                                  <p:childTnLst>
                                    <p:set>
                                      <p:cBhvr>
                                        <p:cTn id="99" dur="1" fill="hold">
                                          <p:stCondLst>
                                            <p:cond delay="0"/>
                                          </p:stCondLst>
                                        </p:cTn>
                                        <p:tgtEl>
                                          <p:spTgt spid="24600"/>
                                        </p:tgtEl>
                                        <p:attrNameLst>
                                          <p:attrName>style.visibility</p:attrName>
                                        </p:attrNameLst>
                                      </p:cBhvr>
                                      <p:to>
                                        <p:strVal val="visible"/>
                                      </p:to>
                                    </p:set>
                                    <p:animEffect transition="in" filter="blinds(horizontal)">
                                      <p:cBhvr>
                                        <p:cTn id="100" dur="500"/>
                                        <p:tgtEl>
                                          <p:spTgt spid="24600"/>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4601"/>
                                        </p:tgtEl>
                                        <p:attrNameLst>
                                          <p:attrName>style.visibility</p:attrName>
                                        </p:attrNameLst>
                                      </p:cBhvr>
                                      <p:to>
                                        <p:strVal val="visible"/>
                                      </p:to>
                                    </p:set>
                                    <p:animEffect transition="in" filter="blinds(horizontal)">
                                      <p:cBhvr>
                                        <p:cTn id="105" dur="500"/>
                                        <p:tgtEl>
                                          <p:spTgt spid="24601"/>
                                        </p:tgtEl>
                                      </p:cBhvr>
                                    </p:animEffect>
                                  </p:childTnLst>
                                </p:cTn>
                              </p:par>
                            </p:childTnLst>
                          </p:cTn>
                        </p:par>
                        <p:par>
                          <p:cTn id="106" fill="hold">
                            <p:stCondLst>
                              <p:cond delay="500"/>
                            </p:stCondLst>
                            <p:childTnLst>
                              <p:par>
                                <p:cTn id="107" presetID="3" presetClass="entr" presetSubtype="10" fill="hold" grpId="0" nodeType="afterEffect">
                                  <p:stCondLst>
                                    <p:cond delay="0"/>
                                  </p:stCondLst>
                                  <p:childTnLst>
                                    <p:set>
                                      <p:cBhvr>
                                        <p:cTn id="108" dur="1" fill="hold">
                                          <p:stCondLst>
                                            <p:cond delay="0"/>
                                          </p:stCondLst>
                                        </p:cTn>
                                        <p:tgtEl>
                                          <p:spTgt spid="24603"/>
                                        </p:tgtEl>
                                        <p:attrNameLst>
                                          <p:attrName>style.visibility</p:attrName>
                                        </p:attrNameLst>
                                      </p:cBhvr>
                                      <p:to>
                                        <p:strVal val="visible"/>
                                      </p:to>
                                    </p:set>
                                    <p:animEffect transition="in" filter="blinds(horizontal)">
                                      <p:cBhvr>
                                        <p:cTn id="109" dur="500"/>
                                        <p:tgtEl>
                                          <p:spTgt spid="24603"/>
                                        </p:tgtEl>
                                      </p:cBhvr>
                                    </p:animEffect>
                                  </p:childTnLst>
                                </p:cTn>
                              </p:par>
                            </p:childTnLst>
                          </p:cTn>
                        </p:par>
                        <p:par>
                          <p:cTn id="110" fill="hold">
                            <p:stCondLst>
                              <p:cond delay="1000"/>
                            </p:stCondLst>
                            <p:childTnLst>
                              <p:par>
                                <p:cTn id="111" presetID="3" presetClass="entr" presetSubtype="10" fill="hold" grpId="0" nodeType="afterEffect">
                                  <p:stCondLst>
                                    <p:cond delay="0"/>
                                  </p:stCondLst>
                                  <p:childTnLst>
                                    <p:set>
                                      <p:cBhvr>
                                        <p:cTn id="112" dur="1" fill="hold">
                                          <p:stCondLst>
                                            <p:cond delay="0"/>
                                          </p:stCondLst>
                                        </p:cTn>
                                        <p:tgtEl>
                                          <p:spTgt spid="24602"/>
                                        </p:tgtEl>
                                        <p:attrNameLst>
                                          <p:attrName>style.visibility</p:attrName>
                                        </p:attrNameLst>
                                      </p:cBhvr>
                                      <p:to>
                                        <p:strVal val="visible"/>
                                      </p:to>
                                    </p:set>
                                    <p:animEffect transition="in" filter="blinds(horizontal)">
                                      <p:cBhvr>
                                        <p:cTn id="113" dur="500"/>
                                        <p:tgtEl>
                                          <p:spTgt spid="24602"/>
                                        </p:tgtEl>
                                      </p:cBhvr>
                                    </p:animEffect>
                                  </p:childTnLst>
                                </p:cTn>
                              </p:par>
                            </p:childTnLst>
                          </p:cTn>
                        </p:par>
                        <p:par>
                          <p:cTn id="114" fill="hold">
                            <p:stCondLst>
                              <p:cond delay="1500"/>
                            </p:stCondLst>
                            <p:childTnLst>
                              <p:par>
                                <p:cTn id="115" presetID="3" presetClass="entr" presetSubtype="10" fill="hold" grpId="0" nodeType="afterEffect">
                                  <p:stCondLst>
                                    <p:cond delay="0"/>
                                  </p:stCondLst>
                                  <p:childTnLst>
                                    <p:set>
                                      <p:cBhvr>
                                        <p:cTn id="116" dur="1" fill="hold">
                                          <p:stCondLst>
                                            <p:cond delay="0"/>
                                          </p:stCondLst>
                                        </p:cTn>
                                        <p:tgtEl>
                                          <p:spTgt spid="24604"/>
                                        </p:tgtEl>
                                        <p:attrNameLst>
                                          <p:attrName>style.visibility</p:attrName>
                                        </p:attrNameLst>
                                      </p:cBhvr>
                                      <p:to>
                                        <p:strVal val="visible"/>
                                      </p:to>
                                    </p:set>
                                    <p:animEffect transition="in" filter="blinds(horizontal)">
                                      <p:cBhvr>
                                        <p:cTn id="117" dur="500"/>
                                        <p:tgtEl>
                                          <p:spTgt spid="24604"/>
                                        </p:tgtEl>
                                      </p:cBhvr>
                                    </p:animEffect>
                                  </p:childTnLst>
                                </p:cTn>
                              </p:par>
                            </p:childTnLst>
                          </p:cTn>
                        </p:par>
                        <p:par>
                          <p:cTn id="118" fill="hold">
                            <p:stCondLst>
                              <p:cond delay="2000"/>
                            </p:stCondLst>
                            <p:childTnLst>
                              <p:par>
                                <p:cTn id="119" presetID="3" presetClass="entr" presetSubtype="10" fill="hold" grpId="0" nodeType="afterEffect">
                                  <p:stCondLst>
                                    <p:cond delay="0"/>
                                  </p:stCondLst>
                                  <p:childTnLst>
                                    <p:set>
                                      <p:cBhvr>
                                        <p:cTn id="120" dur="1" fill="hold">
                                          <p:stCondLst>
                                            <p:cond delay="0"/>
                                          </p:stCondLst>
                                        </p:cTn>
                                        <p:tgtEl>
                                          <p:spTgt spid="24605"/>
                                        </p:tgtEl>
                                        <p:attrNameLst>
                                          <p:attrName>style.visibility</p:attrName>
                                        </p:attrNameLst>
                                      </p:cBhvr>
                                      <p:to>
                                        <p:strVal val="visible"/>
                                      </p:to>
                                    </p:set>
                                    <p:animEffect transition="in" filter="blinds(horizontal)">
                                      <p:cBhvr>
                                        <p:cTn id="121" dur="500"/>
                                        <p:tgtEl>
                                          <p:spTgt spid="24605"/>
                                        </p:tgtEl>
                                      </p:cBhvr>
                                    </p:animEffect>
                                  </p:childTnLst>
                                </p:cTn>
                              </p:par>
                            </p:childTnLst>
                          </p:cTn>
                        </p:par>
                        <p:par>
                          <p:cTn id="122" fill="hold">
                            <p:stCondLst>
                              <p:cond delay="2500"/>
                            </p:stCondLst>
                            <p:childTnLst>
                              <p:par>
                                <p:cTn id="123" presetID="3" presetClass="entr" presetSubtype="10" fill="hold" grpId="0" nodeType="afterEffect">
                                  <p:stCondLst>
                                    <p:cond delay="0"/>
                                  </p:stCondLst>
                                  <p:childTnLst>
                                    <p:set>
                                      <p:cBhvr>
                                        <p:cTn id="124" dur="1" fill="hold">
                                          <p:stCondLst>
                                            <p:cond delay="0"/>
                                          </p:stCondLst>
                                        </p:cTn>
                                        <p:tgtEl>
                                          <p:spTgt spid="24606"/>
                                        </p:tgtEl>
                                        <p:attrNameLst>
                                          <p:attrName>style.visibility</p:attrName>
                                        </p:attrNameLst>
                                      </p:cBhvr>
                                      <p:to>
                                        <p:strVal val="visible"/>
                                      </p:to>
                                    </p:set>
                                    <p:animEffect transition="in" filter="blinds(horizontal)">
                                      <p:cBhvr>
                                        <p:cTn id="125" dur="500"/>
                                        <p:tgtEl>
                                          <p:spTgt spid="24606"/>
                                        </p:tgtEl>
                                      </p:cBhvr>
                                    </p:animEffect>
                                  </p:childTnLst>
                                </p:cTn>
                              </p:par>
                            </p:childTnLst>
                          </p:cTn>
                        </p:par>
                        <p:par>
                          <p:cTn id="126" fill="hold">
                            <p:stCondLst>
                              <p:cond delay="3000"/>
                            </p:stCondLst>
                            <p:childTnLst>
                              <p:par>
                                <p:cTn id="127" presetID="3" presetClass="entr" presetSubtype="10" fill="hold" grpId="0" nodeType="afterEffect">
                                  <p:stCondLst>
                                    <p:cond delay="0"/>
                                  </p:stCondLst>
                                  <p:childTnLst>
                                    <p:set>
                                      <p:cBhvr>
                                        <p:cTn id="128" dur="1" fill="hold">
                                          <p:stCondLst>
                                            <p:cond delay="0"/>
                                          </p:stCondLst>
                                        </p:cTn>
                                        <p:tgtEl>
                                          <p:spTgt spid="24607"/>
                                        </p:tgtEl>
                                        <p:attrNameLst>
                                          <p:attrName>style.visibility</p:attrName>
                                        </p:attrNameLst>
                                      </p:cBhvr>
                                      <p:to>
                                        <p:strVal val="visible"/>
                                      </p:to>
                                    </p:set>
                                    <p:animEffect transition="in" filter="blinds(horizontal)">
                                      <p:cBhvr>
                                        <p:cTn id="129" dur="500"/>
                                        <p:tgtEl>
                                          <p:spTgt spid="24607"/>
                                        </p:tgtEl>
                                      </p:cBhvr>
                                    </p:animEffect>
                                  </p:childTnLst>
                                </p:cTn>
                              </p:par>
                            </p:childTnLst>
                          </p:cTn>
                        </p:par>
                        <p:par>
                          <p:cTn id="130" fill="hold">
                            <p:stCondLst>
                              <p:cond delay="3500"/>
                            </p:stCondLst>
                            <p:childTnLst>
                              <p:par>
                                <p:cTn id="131" presetID="3" presetClass="entr" presetSubtype="10" fill="hold" grpId="0" nodeType="afterEffect">
                                  <p:stCondLst>
                                    <p:cond delay="0"/>
                                  </p:stCondLst>
                                  <p:childTnLst>
                                    <p:set>
                                      <p:cBhvr>
                                        <p:cTn id="132" dur="1" fill="hold">
                                          <p:stCondLst>
                                            <p:cond delay="0"/>
                                          </p:stCondLst>
                                        </p:cTn>
                                        <p:tgtEl>
                                          <p:spTgt spid="24608"/>
                                        </p:tgtEl>
                                        <p:attrNameLst>
                                          <p:attrName>style.visibility</p:attrName>
                                        </p:attrNameLst>
                                      </p:cBhvr>
                                      <p:to>
                                        <p:strVal val="visible"/>
                                      </p:to>
                                    </p:set>
                                    <p:animEffect transition="in" filter="blinds(horizontal)">
                                      <p:cBhvr>
                                        <p:cTn id="133" dur="500"/>
                                        <p:tgtEl>
                                          <p:spTgt spid="24608"/>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0" fill="hold" grpId="0" nodeType="clickEffect">
                                  <p:stCondLst>
                                    <p:cond delay="0"/>
                                  </p:stCondLst>
                                  <p:childTnLst>
                                    <p:set>
                                      <p:cBhvr>
                                        <p:cTn id="137" dur="1" fill="hold">
                                          <p:stCondLst>
                                            <p:cond delay="0"/>
                                          </p:stCondLst>
                                        </p:cTn>
                                        <p:tgtEl>
                                          <p:spTgt spid="24613"/>
                                        </p:tgtEl>
                                        <p:attrNameLst>
                                          <p:attrName>style.visibility</p:attrName>
                                        </p:attrNameLst>
                                      </p:cBhvr>
                                      <p:to>
                                        <p:strVal val="visible"/>
                                      </p:to>
                                    </p:set>
                                    <p:anim calcmode="lin" valueType="num">
                                      <p:cBhvr>
                                        <p:cTn id="138" dur="500" fill="hold"/>
                                        <p:tgtEl>
                                          <p:spTgt spid="24613"/>
                                        </p:tgtEl>
                                        <p:attrNameLst>
                                          <p:attrName>ppt_w</p:attrName>
                                        </p:attrNameLst>
                                      </p:cBhvr>
                                      <p:tavLst>
                                        <p:tav tm="0">
                                          <p:val>
                                            <p:fltVal val="0"/>
                                          </p:val>
                                        </p:tav>
                                        <p:tav tm="100000">
                                          <p:val>
                                            <p:strVal val="#ppt_w"/>
                                          </p:val>
                                        </p:tav>
                                      </p:tavLst>
                                    </p:anim>
                                    <p:anim calcmode="lin" valueType="num">
                                      <p:cBhvr>
                                        <p:cTn id="139" dur="500" fill="hold"/>
                                        <p:tgtEl>
                                          <p:spTgt spid="24613"/>
                                        </p:tgtEl>
                                        <p:attrNameLst>
                                          <p:attrName>ppt_h</p:attrName>
                                        </p:attrNameLst>
                                      </p:cBhvr>
                                      <p:tavLst>
                                        <p:tav tm="0">
                                          <p:val>
                                            <p:fltVal val="0"/>
                                          </p:val>
                                        </p:tav>
                                        <p:tav tm="100000">
                                          <p:val>
                                            <p:strVal val="#ppt_h"/>
                                          </p:val>
                                        </p:tav>
                                      </p:tavLst>
                                    </p:anim>
                                    <p:animEffect transition="in" filter="fade">
                                      <p:cBhvr>
                                        <p:cTn id="140" dur="500"/>
                                        <p:tgtEl>
                                          <p:spTgt spid="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P spid="24580" grpId="0" animBg="1"/>
      <p:bldP spid="24581" grpId="0" animBg="1"/>
      <p:bldP spid="24582" grpId="0" animBg="1"/>
      <p:bldP spid="24583" grpId="0" animBg="1"/>
      <p:bldP spid="24584" grpId="0" animBg="1"/>
      <p:bldP spid="24585" grpId="0" animBg="1"/>
      <p:bldP spid="24586" grpId="0" animBg="1"/>
      <p:bldP spid="24587" grpId="0" animBg="1"/>
      <p:bldP spid="24588" grpId="0" animBg="1"/>
      <p:bldP spid="24589" grpId="0" animBg="1"/>
      <p:bldP spid="24590" grpId="0" animBg="1"/>
      <p:bldP spid="24591" grpId="0" animBg="1"/>
      <p:bldP spid="24592" grpId="0" animBg="1"/>
      <p:bldP spid="24593" grpId="0" animBg="1"/>
      <p:bldP spid="24594" grpId="0" animBg="1"/>
      <p:bldP spid="24595" grpId="0" animBg="1"/>
      <p:bldP spid="24596" grpId="0" animBg="1"/>
      <p:bldP spid="24597" grpId="0" animBg="1"/>
      <p:bldP spid="24598" grpId="0" animBg="1"/>
      <p:bldP spid="24599" grpId="0" animBg="1"/>
      <p:bldP spid="24600" grpId="0" animBg="1"/>
      <p:bldP spid="24601" grpId="0" animBg="1"/>
      <p:bldP spid="24602" grpId="0" animBg="1"/>
      <p:bldP spid="24603" grpId="0" animBg="1"/>
      <p:bldP spid="24604" grpId="0" animBg="1"/>
      <p:bldP spid="24605" grpId="0" animBg="1"/>
      <p:bldP spid="24606" grpId="0" animBg="1"/>
      <p:bldP spid="24607" grpId="0" animBg="1"/>
      <p:bldP spid="24608" grpId="0" animBg="1"/>
      <p:bldP spid="2461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76200" y="773907"/>
            <a:ext cx="2209800" cy="387798"/>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外来生物引入</a:t>
            </a:r>
          </a:p>
        </p:txBody>
      </p:sp>
      <p:sp>
        <p:nvSpPr>
          <p:cNvPr id="109571" name="Oval 3"/>
          <p:cNvSpPr>
            <a:spLocks noChangeArrowheads="1"/>
          </p:cNvSpPr>
          <p:nvPr/>
        </p:nvSpPr>
        <p:spPr bwMode="auto">
          <a:xfrm rot="5400000">
            <a:off x="971550" y="564356"/>
            <a:ext cx="342900" cy="762000"/>
          </a:xfrm>
          <a:prstGeom prst="ellipse">
            <a:avLst/>
          </a:prstGeom>
          <a:noFill/>
          <a:ln w="57150">
            <a:solidFill>
              <a:srgbClr val="FF0000"/>
            </a:solidFill>
            <a:round/>
            <a:headEnd/>
            <a:tailEnd/>
          </a:ln>
          <a:effectLst/>
        </p:spPr>
        <p:txBody>
          <a:bodyPr wrap="none" anchor="ctr"/>
          <a:lstStyle/>
          <a:p>
            <a:endParaRPr lang="zh-CN" altLang="en-US"/>
          </a:p>
        </p:txBody>
      </p:sp>
      <p:sp>
        <p:nvSpPr>
          <p:cNvPr id="109572" name="Oval 4"/>
          <p:cNvSpPr>
            <a:spLocks noChangeArrowheads="1"/>
          </p:cNvSpPr>
          <p:nvPr/>
        </p:nvSpPr>
        <p:spPr bwMode="auto">
          <a:xfrm rot="5400000">
            <a:off x="4867275" y="3495675"/>
            <a:ext cx="400050" cy="838200"/>
          </a:xfrm>
          <a:prstGeom prst="ellipse">
            <a:avLst/>
          </a:prstGeom>
          <a:noFill/>
          <a:ln w="57150">
            <a:solidFill>
              <a:srgbClr val="FF0000"/>
            </a:solidFill>
            <a:round/>
            <a:headEnd/>
            <a:tailEnd/>
          </a:ln>
          <a:effectLst/>
        </p:spPr>
        <p:txBody>
          <a:bodyPr wrap="none" anchor="ctr"/>
          <a:lstStyle/>
          <a:p>
            <a:endParaRPr lang="zh-CN" altLang="en-US"/>
          </a:p>
        </p:txBody>
      </p:sp>
      <p:sp>
        <p:nvSpPr>
          <p:cNvPr id="109573" name="Oval 5"/>
          <p:cNvSpPr>
            <a:spLocks noChangeArrowheads="1"/>
          </p:cNvSpPr>
          <p:nvPr/>
        </p:nvSpPr>
        <p:spPr bwMode="auto">
          <a:xfrm rot="5400000">
            <a:off x="4371975" y="6257925"/>
            <a:ext cx="400050" cy="914400"/>
          </a:xfrm>
          <a:prstGeom prst="ellipse">
            <a:avLst/>
          </a:prstGeom>
          <a:noFill/>
          <a:ln w="57150">
            <a:solidFill>
              <a:srgbClr val="FFFF00"/>
            </a:solidFill>
            <a:round/>
            <a:headEnd/>
            <a:tailEnd/>
          </a:ln>
          <a:effectLst/>
        </p:spPr>
        <p:txBody>
          <a:bodyPr wrap="none" anchor="ctr"/>
          <a:lstStyle/>
          <a:p>
            <a:endParaRPr lang="zh-CN" altLang="en-US"/>
          </a:p>
        </p:txBody>
      </p:sp>
      <p:sp>
        <p:nvSpPr>
          <p:cNvPr id="109574" name="Text Box 6"/>
          <p:cNvSpPr txBox="1">
            <a:spLocks noChangeArrowheads="1"/>
          </p:cNvSpPr>
          <p:nvPr/>
        </p:nvSpPr>
        <p:spPr bwMode="auto">
          <a:xfrm>
            <a:off x="3200400" y="1457325"/>
            <a:ext cx="5376793" cy="830997"/>
          </a:xfrm>
          <a:prstGeom prst="rect">
            <a:avLst/>
          </a:prstGeom>
          <a:solidFill>
            <a:srgbClr val="0000CC">
              <a:alpha val="64999"/>
            </a:srgbClr>
          </a:solidFill>
          <a:ln w="38100">
            <a:solidFill>
              <a:srgbClr val="FF9900"/>
            </a:solidFill>
            <a:miter lim="800000"/>
            <a:headEnd/>
            <a:tailEnd/>
          </a:ln>
          <a:effectLst/>
        </p:spPr>
        <p:txBody>
          <a:bodyPr wrap="none">
            <a:spAutoFit/>
          </a:bodyPr>
          <a:lstStyle/>
          <a:p>
            <a:r>
              <a:rPr lang="en-US" altLang="zh-CN" sz="4800" b="1" dirty="0">
                <a:solidFill>
                  <a:srgbClr val="FFFF00"/>
                </a:solidFill>
                <a:ea typeface="华文彩云" pitchFamily="2" charset="-122"/>
              </a:rPr>
              <a:t>“</a:t>
            </a:r>
            <a:r>
              <a:rPr lang="zh-CN" altLang="en-US" sz="4800" b="1" dirty="0">
                <a:solidFill>
                  <a:srgbClr val="FFFF00"/>
                </a:solidFill>
                <a:ea typeface="华文彩云" pitchFamily="2" charset="-122"/>
              </a:rPr>
              <a:t>牵一发而动全身”</a:t>
            </a:r>
          </a:p>
        </p:txBody>
      </p:sp>
      <p:sp>
        <p:nvSpPr>
          <p:cNvPr id="109575" name="Oval 7"/>
          <p:cNvSpPr>
            <a:spLocks noChangeArrowheads="1"/>
          </p:cNvSpPr>
          <p:nvPr/>
        </p:nvSpPr>
        <p:spPr bwMode="auto">
          <a:xfrm rot="5400000">
            <a:off x="5095875" y="5381625"/>
            <a:ext cx="400050" cy="838200"/>
          </a:xfrm>
          <a:prstGeom prst="ellipse">
            <a:avLst/>
          </a:prstGeom>
          <a:noFill/>
          <a:ln w="12700">
            <a:solidFill>
              <a:srgbClr val="FFFF00"/>
            </a:solidFill>
            <a:round/>
            <a:headEnd/>
            <a:tailEnd/>
          </a:ln>
          <a:effectLst/>
        </p:spPr>
        <p:txBody>
          <a:bodyPr wrap="none" anchor="ctr"/>
          <a:lstStyle/>
          <a:p>
            <a:endParaRPr lang="zh-CN" altLang="en-US"/>
          </a:p>
        </p:txBody>
      </p:sp>
      <p:sp>
        <p:nvSpPr>
          <p:cNvPr id="109576" name="Oval 8"/>
          <p:cNvSpPr>
            <a:spLocks noChangeArrowheads="1"/>
          </p:cNvSpPr>
          <p:nvPr/>
        </p:nvSpPr>
        <p:spPr bwMode="auto">
          <a:xfrm rot="5400000">
            <a:off x="4371975" y="6257925"/>
            <a:ext cx="400050" cy="914400"/>
          </a:xfrm>
          <a:prstGeom prst="ellipse">
            <a:avLst/>
          </a:prstGeom>
          <a:noFill/>
          <a:ln w="12700">
            <a:solidFill>
              <a:srgbClr val="FFFF00"/>
            </a:solidFill>
            <a:round/>
            <a:headEnd/>
            <a:tailEnd/>
          </a:ln>
          <a:effectLst/>
        </p:spPr>
        <p:txBody>
          <a:bodyPr wrap="none" anchor="ctr"/>
          <a:lstStyle/>
          <a:p>
            <a:endParaRPr lang="zh-CN" altLang="en-US"/>
          </a:p>
        </p:txBody>
      </p:sp>
      <p:sp>
        <p:nvSpPr>
          <p:cNvPr id="109577" name="Text Box 9"/>
          <p:cNvSpPr txBox="1">
            <a:spLocks noChangeArrowheads="1"/>
          </p:cNvSpPr>
          <p:nvPr/>
        </p:nvSpPr>
        <p:spPr bwMode="auto">
          <a:xfrm>
            <a:off x="0" y="0"/>
            <a:ext cx="3877985" cy="646331"/>
          </a:xfrm>
          <a:prstGeom prst="rect">
            <a:avLst/>
          </a:prstGeom>
          <a:solidFill>
            <a:srgbClr val="000000"/>
          </a:solidFill>
          <a:ln w="38100">
            <a:solidFill>
              <a:srgbClr val="009900"/>
            </a:solidFill>
            <a:miter lim="800000"/>
            <a:headEnd/>
            <a:tailEnd/>
          </a:ln>
          <a:effectLst/>
        </p:spPr>
        <p:txBody>
          <a:bodyPr wrap="none">
            <a:spAutoFit/>
          </a:bodyPr>
          <a:lstStyle/>
          <a:p>
            <a:r>
              <a:rPr lang="zh-CN" altLang="en-US" sz="3600">
                <a:solidFill>
                  <a:srgbClr val="FFFF00"/>
                </a:solidFill>
                <a:ea typeface="黑体" pitchFamily="49" charset="-122"/>
              </a:rPr>
              <a:t>澳大利亚案例分析</a:t>
            </a:r>
          </a:p>
        </p:txBody>
      </p:sp>
      <p:sp>
        <p:nvSpPr>
          <p:cNvPr id="109578" name="Text Box 10"/>
          <p:cNvSpPr txBox="1">
            <a:spLocks noChangeArrowheads="1"/>
          </p:cNvSpPr>
          <p:nvPr/>
        </p:nvSpPr>
        <p:spPr bwMode="auto">
          <a:xfrm>
            <a:off x="2514600" y="742950"/>
            <a:ext cx="2209800" cy="424732"/>
          </a:xfrm>
          <a:prstGeom prst="rect">
            <a:avLst/>
          </a:prstGeom>
          <a:noFill/>
          <a:ln w="38100">
            <a:solidFill>
              <a:schemeClr val="tx1"/>
            </a:solidFill>
            <a:miter lim="800000"/>
            <a:headEnd/>
            <a:tailEnd/>
          </a:ln>
          <a:effectLst/>
        </p:spPr>
        <p:txBody>
          <a:bodyPr>
            <a:spAutoFit/>
          </a:bodyPr>
          <a:lstStyle/>
          <a:p>
            <a:pPr algn="ctr">
              <a:lnSpc>
                <a:spcPct val="90000"/>
              </a:lnSpc>
              <a:spcBef>
                <a:spcPct val="50000"/>
              </a:spcBef>
            </a:pPr>
            <a:r>
              <a:rPr lang="zh-CN" altLang="en-US" sz="2400" b="1">
                <a:latin typeface="Tahoma" pitchFamily="34" charset="0"/>
              </a:rPr>
              <a:t>当地缺乏天敌</a:t>
            </a:r>
          </a:p>
        </p:txBody>
      </p:sp>
      <p:grpSp>
        <p:nvGrpSpPr>
          <p:cNvPr id="2" name="Group 11"/>
          <p:cNvGrpSpPr>
            <a:grpSpLocks/>
          </p:cNvGrpSpPr>
          <p:nvPr/>
        </p:nvGrpSpPr>
        <p:grpSpPr bwMode="auto">
          <a:xfrm>
            <a:off x="533400" y="2259807"/>
            <a:ext cx="1447800" cy="1157288"/>
            <a:chOff x="110" y="1920"/>
            <a:chExt cx="912" cy="972"/>
          </a:xfrm>
        </p:grpSpPr>
        <p:sp>
          <p:nvSpPr>
            <p:cNvPr id="109580" name="Text Box 12"/>
            <p:cNvSpPr txBox="1">
              <a:spLocks noChangeArrowheads="1"/>
            </p:cNvSpPr>
            <p:nvPr/>
          </p:nvSpPr>
          <p:spPr bwMode="auto">
            <a:xfrm>
              <a:off x="110" y="2194"/>
              <a:ext cx="912" cy="698"/>
            </a:xfrm>
            <a:prstGeom prst="rect">
              <a:avLst/>
            </a:prstGeom>
            <a:noFill/>
            <a:ln w="38100">
              <a:solidFill>
                <a:schemeClr val="tx1"/>
              </a:solidFill>
              <a:miter lim="800000"/>
              <a:headEnd/>
              <a:tailEnd/>
            </a:ln>
            <a:effectLst/>
          </p:spPr>
          <p:txBody>
            <a:bodyPr>
              <a:spAutoFit/>
            </a:bodyPr>
            <a:lstStyle/>
            <a:p>
              <a:pPr>
                <a:spcBef>
                  <a:spcPct val="50000"/>
                </a:spcBef>
              </a:pPr>
              <a:r>
                <a:rPr lang="zh-CN" altLang="en-US" sz="2400" b="1">
                  <a:latin typeface="Tahoma" pitchFamily="34" charset="0"/>
                </a:rPr>
                <a:t>牧草锐减草场破坏</a:t>
              </a:r>
            </a:p>
          </p:txBody>
        </p:sp>
        <p:sp>
          <p:nvSpPr>
            <p:cNvPr id="109581" name="Line 13"/>
            <p:cNvSpPr>
              <a:spLocks noChangeShapeType="1"/>
            </p:cNvSpPr>
            <p:nvPr/>
          </p:nvSpPr>
          <p:spPr bwMode="auto">
            <a:xfrm>
              <a:off x="528" y="1920"/>
              <a:ext cx="0" cy="264"/>
            </a:xfrm>
            <a:prstGeom prst="line">
              <a:avLst/>
            </a:prstGeom>
            <a:noFill/>
            <a:ln w="57150">
              <a:solidFill>
                <a:schemeClr val="tx1"/>
              </a:solidFill>
              <a:round/>
              <a:headEnd/>
              <a:tailEnd type="triangle" w="med" len="med"/>
            </a:ln>
            <a:effectLst/>
          </p:spPr>
          <p:txBody>
            <a:bodyPr/>
            <a:lstStyle/>
            <a:p>
              <a:endParaRPr lang="zh-CN" altLang="en-US"/>
            </a:p>
          </p:txBody>
        </p:sp>
      </p:grpSp>
      <p:grpSp>
        <p:nvGrpSpPr>
          <p:cNvPr id="3" name="Group 14"/>
          <p:cNvGrpSpPr>
            <a:grpSpLocks/>
          </p:cNvGrpSpPr>
          <p:nvPr/>
        </p:nvGrpSpPr>
        <p:grpSpPr bwMode="auto">
          <a:xfrm>
            <a:off x="4213226" y="2945608"/>
            <a:ext cx="1958975" cy="757238"/>
            <a:chOff x="2654" y="2530"/>
            <a:chExt cx="1234" cy="636"/>
          </a:xfrm>
        </p:grpSpPr>
        <p:sp>
          <p:nvSpPr>
            <p:cNvPr id="109583" name="Line 15"/>
            <p:cNvSpPr>
              <a:spLocks noChangeShapeType="1"/>
            </p:cNvSpPr>
            <p:nvPr/>
          </p:nvSpPr>
          <p:spPr bwMode="auto">
            <a:xfrm flipV="1">
              <a:off x="2654" y="2880"/>
              <a:ext cx="274" cy="10"/>
            </a:xfrm>
            <a:prstGeom prst="line">
              <a:avLst/>
            </a:prstGeom>
            <a:noFill/>
            <a:ln w="57150">
              <a:solidFill>
                <a:schemeClr val="tx1"/>
              </a:solidFill>
              <a:round/>
              <a:headEnd/>
              <a:tailEnd type="triangle" w="med" len="med"/>
            </a:ln>
            <a:effectLst/>
          </p:spPr>
          <p:txBody>
            <a:bodyPr/>
            <a:lstStyle/>
            <a:p>
              <a:endParaRPr lang="zh-CN" altLang="en-US"/>
            </a:p>
          </p:txBody>
        </p:sp>
        <p:sp>
          <p:nvSpPr>
            <p:cNvPr id="109584" name="Text Box 16"/>
            <p:cNvSpPr txBox="1">
              <a:spLocks noChangeArrowheads="1"/>
            </p:cNvSpPr>
            <p:nvPr/>
          </p:nvSpPr>
          <p:spPr bwMode="auto">
            <a:xfrm>
              <a:off x="2922" y="2530"/>
              <a:ext cx="966" cy="636"/>
            </a:xfrm>
            <a:prstGeom prst="rect">
              <a:avLst/>
            </a:prstGeom>
            <a:noFill/>
            <a:ln w="38100">
              <a:solidFill>
                <a:schemeClr val="tx1"/>
              </a:solidFill>
              <a:miter lim="800000"/>
              <a:headEnd/>
              <a:tailEnd/>
            </a:ln>
            <a:effectLst/>
          </p:spPr>
          <p:txBody>
            <a:bodyPr>
              <a:spAutoFit/>
            </a:bodyPr>
            <a:lstStyle/>
            <a:p>
              <a:pPr>
                <a:lnSpc>
                  <a:spcPct val="90000"/>
                </a:lnSpc>
              </a:pPr>
              <a:r>
                <a:rPr lang="zh-CN" altLang="en-US" sz="2400" b="1">
                  <a:latin typeface="Tahoma" pitchFamily="34" charset="0"/>
                </a:rPr>
                <a:t>水土流失严重</a:t>
              </a:r>
            </a:p>
          </p:txBody>
        </p:sp>
      </p:grpSp>
      <p:grpSp>
        <p:nvGrpSpPr>
          <p:cNvPr id="4" name="Group 17"/>
          <p:cNvGrpSpPr>
            <a:grpSpLocks/>
          </p:cNvGrpSpPr>
          <p:nvPr/>
        </p:nvGrpSpPr>
        <p:grpSpPr bwMode="auto">
          <a:xfrm>
            <a:off x="6172200" y="3086103"/>
            <a:ext cx="2743200" cy="425054"/>
            <a:chOff x="3888" y="2592"/>
            <a:chExt cx="1728" cy="357"/>
          </a:xfrm>
        </p:grpSpPr>
        <p:sp>
          <p:nvSpPr>
            <p:cNvPr id="109586" name="Line 18"/>
            <p:cNvSpPr>
              <a:spLocks noChangeShapeType="1"/>
            </p:cNvSpPr>
            <p:nvPr/>
          </p:nvSpPr>
          <p:spPr bwMode="auto">
            <a:xfrm flipV="1">
              <a:off x="3888" y="2785"/>
              <a:ext cx="346" cy="0"/>
            </a:xfrm>
            <a:prstGeom prst="line">
              <a:avLst/>
            </a:prstGeom>
            <a:noFill/>
            <a:ln w="57150">
              <a:solidFill>
                <a:schemeClr val="tx1"/>
              </a:solidFill>
              <a:round/>
              <a:headEnd/>
              <a:tailEnd type="triangle" w="med" len="med"/>
            </a:ln>
            <a:effectLst/>
          </p:spPr>
          <p:txBody>
            <a:bodyPr/>
            <a:lstStyle/>
            <a:p>
              <a:endParaRPr lang="zh-CN" altLang="en-US"/>
            </a:p>
          </p:txBody>
        </p:sp>
        <p:sp>
          <p:nvSpPr>
            <p:cNvPr id="109587" name="Text Box 19"/>
            <p:cNvSpPr txBox="1">
              <a:spLocks noChangeArrowheads="1"/>
            </p:cNvSpPr>
            <p:nvPr/>
          </p:nvSpPr>
          <p:spPr bwMode="auto">
            <a:xfrm>
              <a:off x="4225" y="2592"/>
              <a:ext cx="1391" cy="357"/>
            </a:xfrm>
            <a:prstGeom prst="rect">
              <a:avLst/>
            </a:prstGeom>
            <a:noFill/>
            <a:ln w="38100">
              <a:solidFill>
                <a:schemeClr val="tx1"/>
              </a:solidFill>
              <a:miter lim="800000"/>
              <a:headEnd/>
              <a:tailEnd/>
            </a:ln>
            <a:effectLst/>
          </p:spPr>
          <p:txBody>
            <a:bodyPr>
              <a:spAutoFit/>
            </a:bodyPr>
            <a:lstStyle/>
            <a:p>
              <a:pPr>
                <a:lnSpc>
                  <a:spcPct val="90000"/>
                </a:lnSpc>
              </a:pPr>
              <a:r>
                <a:rPr lang="zh-CN" altLang="en-US" sz="2400" b="1">
                  <a:latin typeface="Tahoma" pitchFamily="34" charset="0"/>
                </a:rPr>
                <a:t>土壤 肥力下降</a:t>
              </a:r>
            </a:p>
          </p:txBody>
        </p:sp>
      </p:grpSp>
      <p:sp>
        <p:nvSpPr>
          <p:cNvPr id="109588" name="Rectangle 20"/>
          <p:cNvSpPr>
            <a:spLocks noChangeArrowheads="1"/>
          </p:cNvSpPr>
          <p:nvPr/>
        </p:nvSpPr>
        <p:spPr bwMode="auto">
          <a:xfrm>
            <a:off x="76200" y="2374106"/>
            <a:ext cx="9067800" cy="2571750"/>
          </a:xfrm>
          <a:prstGeom prst="rect">
            <a:avLst/>
          </a:prstGeom>
          <a:noFill/>
          <a:ln w="57150">
            <a:solidFill>
              <a:srgbClr val="0000FF"/>
            </a:solidFill>
            <a:prstDash val="dash"/>
            <a:miter lim="800000"/>
            <a:headEnd/>
            <a:tailEnd/>
          </a:ln>
          <a:effectLst/>
        </p:spPr>
        <p:txBody>
          <a:bodyPr wrap="none" anchor="ctr"/>
          <a:lstStyle/>
          <a:p>
            <a:endParaRPr lang="zh-CN" altLang="en-US"/>
          </a:p>
        </p:txBody>
      </p:sp>
      <p:grpSp>
        <p:nvGrpSpPr>
          <p:cNvPr id="5" name="Group 21"/>
          <p:cNvGrpSpPr>
            <a:grpSpLocks/>
          </p:cNvGrpSpPr>
          <p:nvPr/>
        </p:nvGrpSpPr>
        <p:grpSpPr bwMode="auto">
          <a:xfrm>
            <a:off x="4191000" y="3714754"/>
            <a:ext cx="1905000" cy="461963"/>
            <a:chOff x="2640" y="3168"/>
            <a:chExt cx="1200" cy="388"/>
          </a:xfrm>
        </p:grpSpPr>
        <p:sp>
          <p:nvSpPr>
            <p:cNvPr id="109590" name="Line 22"/>
            <p:cNvSpPr>
              <a:spLocks noChangeShapeType="1"/>
            </p:cNvSpPr>
            <p:nvPr/>
          </p:nvSpPr>
          <p:spPr bwMode="auto">
            <a:xfrm>
              <a:off x="2640" y="3312"/>
              <a:ext cx="288" cy="0"/>
            </a:xfrm>
            <a:prstGeom prst="line">
              <a:avLst/>
            </a:prstGeom>
            <a:noFill/>
            <a:ln w="57150">
              <a:solidFill>
                <a:schemeClr val="tx1"/>
              </a:solidFill>
              <a:round/>
              <a:headEnd/>
              <a:tailEnd type="triangle" w="med" len="med"/>
            </a:ln>
            <a:effectLst/>
          </p:spPr>
          <p:txBody>
            <a:bodyPr/>
            <a:lstStyle/>
            <a:p>
              <a:endParaRPr lang="zh-CN" altLang="en-US"/>
            </a:p>
          </p:txBody>
        </p:sp>
        <p:sp>
          <p:nvSpPr>
            <p:cNvPr id="109591" name="Text Box 23"/>
            <p:cNvSpPr txBox="1">
              <a:spLocks noChangeArrowheads="1"/>
            </p:cNvSpPr>
            <p:nvPr/>
          </p:nvSpPr>
          <p:spPr bwMode="auto">
            <a:xfrm>
              <a:off x="2928" y="3168"/>
              <a:ext cx="912" cy="388"/>
            </a:xfrm>
            <a:prstGeom prst="rect">
              <a:avLst/>
            </a:prstGeom>
            <a:noFill/>
            <a:ln w="38100">
              <a:solidFill>
                <a:schemeClr val="tx1"/>
              </a:solidFill>
              <a:miter lim="800000"/>
              <a:headEnd/>
              <a:tailEnd/>
            </a:ln>
            <a:effectLst/>
          </p:spPr>
          <p:txBody>
            <a:bodyPr>
              <a:spAutoFit/>
            </a:bodyPr>
            <a:lstStyle/>
            <a:p>
              <a:r>
                <a:rPr lang="zh-CN" altLang="en-US" sz="2400" b="1">
                  <a:latin typeface="Tahoma" pitchFamily="34" charset="0"/>
                </a:rPr>
                <a:t>地貌改变</a:t>
              </a:r>
            </a:p>
          </p:txBody>
        </p:sp>
      </p:grpSp>
      <p:sp>
        <p:nvSpPr>
          <p:cNvPr id="109592" name="Oval 24"/>
          <p:cNvSpPr>
            <a:spLocks noChangeArrowheads="1"/>
          </p:cNvSpPr>
          <p:nvPr/>
        </p:nvSpPr>
        <p:spPr bwMode="auto">
          <a:xfrm rot="5400000">
            <a:off x="7058025" y="2914650"/>
            <a:ext cx="285750" cy="685800"/>
          </a:xfrm>
          <a:prstGeom prst="ellipse">
            <a:avLst/>
          </a:prstGeom>
          <a:noFill/>
          <a:ln w="57150">
            <a:solidFill>
              <a:srgbClr val="FF0000"/>
            </a:solidFill>
            <a:round/>
            <a:headEnd/>
            <a:tailEnd/>
          </a:ln>
          <a:effectLst/>
        </p:spPr>
        <p:txBody>
          <a:bodyPr wrap="none" anchor="ctr"/>
          <a:lstStyle/>
          <a:p>
            <a:endParaRPr lang="zh-CN" altLang="en-US"/>
          </a:p>
        </p:txBody>
      </p:sp>
      <p:sp>
        <p:nvSpPr>
          <p:cNvPr id="109593" name="Oval 25"/>
          <p:cNvSpPr>
            <a:spLocks noChangeArrowheads="1"/>
          </p:cNvSpPr>
          <p:nvPr/>
        </p:nvSpPr>
        <p:spPr bwMode="auto">
          <a:xfrm rot="5400000">
            <a:off x="4787503" y="2863454"/>
            <a:ext cx="254794" cy="533400"/>
          </a:xfrm>
          <a:prstGeom prst="ellipse">
            <a:avLst/>
          </a:prstGeom>
          <a:noFill/>
          <a:ln w="57150">
            <a:solidFill>
              <a:srgbClr val="FF0000"/>
            </a:solidFill>
            <a:round/>
            <a:headEnd/>
            <a:tailEnd/>
          </a:ln>
          <a:effectLst/>
        </p:spPr>
        <p:txBody>
          <a:bodyPr wrap="none" anchor="ctr"/>
          <a:lstStyle/>
          <a:p>
            <a:endParaRPr lang="zh-CN" altLang="en-US"/>
          </a:p>
        </p:txBody>
      </p:sp>
      <p:grpSp>
        <p:nvGrpSpPr>
          <p:cNvPr id="6" name="Group 26"/>
          <p:cNvGrpSpPr>
            <a:grpSpLocks/>
          </p:cNvGrpSpPr>
          <p:nvPr/>
        </p:nvGrpSpPr>
        <p:grpSpPr bwMode="auto">
          <a:xfrm>
            <a:off x="6854826" y="3458768"/>
            <a:ext cx="2041525" cy="719138"/>
            <a:chOff x="4318" y="2905"/>
            <a:chExt cx="1286" cy="604"/>
          </a:xfrm>
        </p:grpSpPr>
        <p:sp>
          <p:nvSpPr>
            <p:cNvPr id="109595" name="Line 27"/>
            <p:cNvSpPr>
              <a:spLocks noChangeShapeType="1"/>
            </p:cNvSpPr>
            <p:nvPr/>
          </p:nvSpPr>
          <p:spPr bwMode="auto">
            <a:xfrm>
              <a:off x="4944" y="2905"/>
              <a:ext cx="0" cy="216"/>
            </a:xfrm>
            <a:prstGeom prst="line">
              <a:avLst/>
            </a:prstGeom>
            <a:noFill/>
            <a:ln w="57150">
              <a:solidFill>
                <a:schemeClr val="tx1"/>
              </a:solidFill>
              <a:round/>
              <a:headEnd/>
              <a:tailEnd type="triangle" w="med" len="med"/>
            </a:ln>
            <a:effectLst/>
          </p:spPr>
          <p:txBody>
            <a:bodyPr/>
            <a:lstStyle/>
            <a:p>
              <a:endParaRPr lang="zh-CN" altLang="en-US"/>
            </a:p>
          </p:txBody>
        </p:sp>
        <p:sp>
          <p:nvSpPr>
            <p:cNvPr id="109596" name="Text Box 28"/>
            <p:cNvSpPr txBox="1">
              <a:spLocks noChangeArrowheads="1"/>
            </p:cNvSpPr>
            <p:nvPr/>
          </p:nvSpPr>
          <p:spPr bwMode="auto">
            <a:xfrm>
              <a:off x="4318" y="3121"/>
              <a:ext cx="1286" cy="388"/>
            </a:xfrm>
            <a:prstGeom prst="rect">
              <a:avLst/>
            </a:prstGeom>
            <a:noFill/>
            <a:ln w="38100">
              <a:solidFill>
                <a:schemeClr val="tx1"/>
              </a:solidFill>
              <a:miter lim="800000"/>
              <a:headEnd/>
              <a:tailEnd/>
            </a:ln>
            <a:effectLst/>
          </p:spPr>
          <p:txBody>
            <a:bodyPr wrap="none">
              <a:spAutoFit/>
            </a:bodyPr>
            <a:lstStyle/>
            <a:p>
              <a:r>
                <a:rPr lang="zh-CN" altLang="en-US" sz="2400" b="1">
                  <a:latin typeface="Tahoma" pitchFamily="34" charset="0"/>
                </a:rPr>
                <a:t>植被覆盖率低</a:t>
              </a:r>
            </a:p>
          </p:txBody>
        </p:sp>
      </p:grpSp>
      <p:grpSp>
        <p:nvGrpSpPr>
          <p:cNvPr id="7" name="Group 29"/>
          <p:cNvGrpSpPr>
            <a:grpSpLocks/>
          </p:cNvGrpSpPr>
          <p:nvPr/>
        </p:nvGrpSpPr>
        <p:grpSpPr bwMode="auto">
          <a:xfrm>
            <a:off x="6854826" y="4115994"/>
            <a:ext cx="2041525" cy="719138"/>
            <a:chOff x="4318" y="3457"/>
            <a:chExt cx="1286" cy="604"/>
          </a:xfrm>
        </p:grpSpPr>
        <p:sp>
          <p:nvSpPr>
            <p:cNvPr id="109598" name="Line 30"/>
            <p:cNvSpPr>
              <a:spLocks noChangeShapeType="1"/>
            </p:cNvSpPr>
            <p:nvPr/>
          </p:nvSpPr>
          <p:spPr bwMode="auto">
            <a:xfrm>
              <a:off x="4944" y="3457"/>
              <a:ext cx="0" cy="216"/>
            </a:xfrm>
            <a:prstGeom prst="line">
              <a:avLst/>
            </a:prstGeom>
            <a:noFill/>
            <a:ln w="57150">
              <a:solidFill>
                <a:schemeClr val="tx1"/>
              </a:solidFill>
              <a:round/>
              <a:headEnd/>
              <a:tailEnd type="triangle" w="med" len="med"/>
            </a:ln>
            <a:effectLst/>
          </p:spPr>
          <p:txBody>
            <a:bodyPr/>
            <a:lstStyle/>
            <a:p>
              <a:endParaRPr lang="zh-CN" altLang="en-US"/>
            </a:p>
          </p:txBody>
        </p:sp>
        <p:sp>
          <p:nvSpPr>
            <p:cNvPr id="109599" name="Text Box 31"/>
            <p:cNvSpPr txBox="1">
              <a:spLocks noChangeArrowheads="1"/>
            </p:cNvSpPr>
            <p:nvPr/>
          </p:nvSpPr>
          <p:spPr bwMode="auto">
            <a:xfrm>
              <a:off x="4318" y="3673"/>
              <a:ext cx="1286" cy="388"/>
            </a:xfrm>
            <a:prstGeom prst="rect">
              <a:avLst/>
            </a:prstGeom>
            <a:noFill/>
            <a:ln w="38100">
              <a:solidFill>
                <a:schemeClr val="tx1"/>
              </a:solidFill>
              <a:miter lim="800000"/>
              <a:headEnd/>
              <a:tailEnd/>
            </a:ln>
            <a:effectLst/>
          </p:spPr>
          <p:txBody>
            <a:bodyPr wrap="none">
              <a:spAutoFit/>
            </a:bodyPr>
            <a:lstStyle/>
            <a:p>
              <a:r>
                <a:rPr lang="zh-CN" altLang="en-US" sz="2400" b="1">
                  <a:latin typeface="Tahoma" pitchFamily="34" charset="0"/>
                </a:rPr>
                <a:t>大气湿度降低</a:t>
              </a:r>
            </a:p>
          </p:txBody>
        </p:sp>
      </p:grpSp>
      <p:sp>
        <p:nvSpPr>
          <p:cNvPr id="109600" name="Oval 32"/>
          <p:cNvSpPr>
            <a:spLocks noChangeArrowheads="1"/>
          </p:cNvSpPr>
          <p:nvPr/>
        </p:nvSpPr>
        <p:spPr bwMode="auto">
          <a:xfrm rot="5400000">
            <a:off x="7067550" y="4115991"/>
            <a:ext cx="342900" cy="914400"/>
          </a:xfrm>
          <a:prstGeom prst="ellipse">
            <a:avLst/>
          </a:prstGeom>
          <a:noFill/>
          <a:ln w="57150">
            <a:solidFill>
              <a:srgbClr val="FF0000"/>
            </a:solidFill>
            <a:round/>
            <a:headEnd/>
            <a:tailEnd/>
          </a:ln>
          <a:effectLst/>
        </p:spPr>
        <p:txBody>
          <a:bodyPr wrap="none" anchor="ctr"/>
          <a:lstStyle/>
          <a:p>
            <a:endParaRPr lang="zh-CN" altLang="en-US"/>
          </a:p>
        </p:txBody>
      </p:sp>
      <p:sp>
        <p:nvSpPr>
          <p:cNvPr id="109601" name="WordArt 33"/>
          <p:cNvSpPr>
            <a:spLocks noChangeArrowheads="1" noChangeShapeType="1" noTextEdit="1"/>
          </p:cNvSpPr>
          <p:nvPr/>
        </p:nvSpPr>
        <p:spPr bwMode="auto">
          <a:xfrm>
            <a:off x="343971" y="4271516"/>
            <a:ext cx="4419600" cy="565547"/>
          </a:xfrm>
          <a:prstGeom prst="rect">
            <a:avLst/>
          </a:prstGeom>
        </p:spPr>
        <p:txBody>
          <a:bodyPr wrap="none" fromWordArt="1">
            <a:prstTxWarp prst="textPlain">
              <a:avLst>
                <a:gd name="adj" fmla="val 50000"/>
              </a:avLst>
            </a:prstTxWarp>
          </a:bodyPr>
          <a:lstStyle/>
          <a:p>
            <a:pPr algn="ctr"/>
            <a:r>
              <a:rPr lang="zh-CN" altLang="en-US" sz="1600" b="1" kern="10" dirty="0">
                <a:ln w="9525">
                  <a:noFill/>
                  <a:round/>
                  <a:headEnd/>
                  <a:tailEnd/>
                </a:ln>
                <a:solidFill>
                  <a:srgbClr val="0000FF"/>
                </a:solidFill>
                <a:effectLst>
                  <a:outerShdw dist="35921" dir="2700000" algn="ctr" rotWithShape="0">
                    <a:srgbClr val="C0C0C0">
                      <a:alpha val="80000"/>
                    </a:srgbClr>
                  </a:outerShdw>
                </a:effectLst>
                <a:latin typeface="华文琥珀"/>
                <a:ea typeface="华文琥珀"/>
              </a:rPr>
              <a:t>生态退化</a:t>
            </a:r>
          </a:p>
        </p:txBody>
      </p:sp>
      <p:grpSp>
        <p:nvGrpSpPr>
          <p:cNvPr id="8" name="Group 34"/>
          <p:cNvGrpSpPr>
            <a:grpSpLocks/>
          </p:cNvGrpSpPr>
          <p:nvPr/>
        </p:nvGrpSpPr>
        <p:grpSpPr bwMode="auto">
          <a:xfrm>
            <a:off x="152400" y="1085850"/>
            <a:ext cx="3810000" cy="1219201"/>
            <a:chOff x="96" y="912"/>
            <a:chExt cx="2400" cy="1024"/>
          </a:xfrm>
        </p:grpSpPr>
        <p:grpSp>
          <p:nvGrpSpPr>
            <p:cNvPr id="9" name="Group 35"/>
            <p:cNvGrpSpPr>
              <a:grpSpLocks/>
            </p:cNvGrpSpPr>
            <p:nvPr/>
          </p:nvGrpSpPr>
          <p:grpSpPr bwMode="auto">
            <a:xfrm rot="16200000" flipV="1">
              <a:off x="1344" y="-48"/>
              <a:ext cx="192" cy="2112"/>
              <a:chOff x="2611" y="768"/>
              <a:chExt cx="125" cy="1104"/>
            </a:xfrm>
          </p:grpSpPr>
          <p:sp>
            <p:nvSpPr>
              <p:cNvPr id="109604" name="Line 36"/>
              <p:cNvSpPr>
                <a:spLocks noChangeShapeType="1"/>
              </p:cNvSpPr>
              <p:nvPr/>
            </p:nvSpPr>
            <p:spPr bwMode="auto">
              <a:xfrm flipH="1">
                <a:off x="2611" y="768"/>
                <a:ext cx="0" cy="1104"/>
              </a:xfrm>
              <a:prstGeom prst="line">
                <a:avLst/>
              </a:prstGeom>
              <a:noFill/>
              <a:ln w="57150">
                <a:solidFill>
                  <a:schemeClr val="tx1"/>
                </a:solidFill>
                <a:round/>
                <a:headEnd/>
                <a:tailEnd/>
              </a:ln>
              <a:effectLst/>
            </p:spPr>
            <p:txBody>
              <a:bodyPr/>
              <a:lstStyle/>
              <a:p>
                <a:endParaRPr lang="zh-CN" altLang="en-US"/>
              </a:p>
            </p:txBody>
          </p:sp>
          <p:sp>
            <p:nvSpPr>
              <p:cNvPr id="109605" name="Line 37"/>
              <p:cNvSpPr>
                <a:spLocks noChangeShapeType="1"/>
              </p:cNvSpPr>
              <p:nvPr/>
            </p:nvSpPr>
            <p:spPr bwMode="auto">
              <a:xfrm>
                <a:off x="2611" y="768"/>
                <a:ext cx="125" cy="0"/>
              </a:xfrm>
              <a:prstGeom prst="line">
                <a:avLst/>
              </a:prstGeom>
              <a:noFill/>
              <a:ln w="57150">
                <a:solidFill>
                  <a:schemeClr val="tx1"/>
                </a:solidFill>
                <a:round/>
                <a:headEnd/>
                <a:tailEnd/>
              </a:ln>
              <a:effectLst/>
            </p:spPr>
            <p:txBody>
              <a:bodyPr/>
              <a:lstStyle/>
              <a:p>
                <a:endParaRPr lang="zh-CN" altLang="en-US"/>
              </a:p>
            </p:txBody>
          </p:sp>
          <p:sp>
            <p:nvSpPr>
              <p:cNvPr id="109606" name="Line 38"/>
              <p:cNvSpPr>
                <a:spLocks noChangeShapeType="1"/>
              </p:cNvSpPr>
              <p:nvPr/>
            </p:nvSpPr>
            <p:spPr bwMode="auto">
              <a:xfrm>
                <a:off x="2611" y="1872"/>
                <a:ext cx="125" cy="0"/>
              </a:xfrm>
              <a:prstGeom prst="line">
                <a:avLst/>
              </a:prstGeom>
              <a:noFill/>
              <a:ln w="57150">
                <a:solidFill>
                  <a:schemeClr val="tx1"/>
                </a:solidFill>
                <a:round/>
                <a:headEnd/>
                <a:tailEnd/>
              </a:ln>
              <a:effectLst/>
            </p:spPr>
            <p:txBody>
              <a:bodyPr/>
              <a:lstStyle/>
              <a:p>
                <a:endParaRPr lang="zh-CN" altLang="en-US"/>
              </a:p>
            </p:txBody>
          </p:sp>
        </p:grpSp>
        <p:sp>
          <p:nvSpPr>
            <p:cNvPr id="109607" name="Text Box 39"/>
            <p:cNvSpPr txBox="1">
              <a:spLocks noChangeArrowheads="1"/>
            </p:cNvSpPr>
            <p:nvPr/>
          </p:nvSpPr>
          <p:spPr bwMode="auto">
            <a:xfrm>
              <a:off x="96" y="1610"/>
              <a:ext cx="1344"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兔子过量繁殖</a:t>
              </a:r>
            </a:p>
          </p:txBody>
        </p:sp>
        <p:sp>
          <p:nvSpPr>
            <p:cNvPr id="109608" name="Line 40"/>
            <p:cNvSpPr>
              <a:spLocks noChangeShapeType="1"/>
            </p:cNvSpPr>
            <p:nvPr/>
          </p:nvSpPr>
          <p:spPr bwMode="auto">
            <a:xfrm flipH="1">
              <a:off x="768" y="1104"/>
              <a:ext cx="0" cy="480"/>
            </a:xfrm>
            <a:prstGeom prst="line">
              <a:avLst/>
            </a:prstGeom>
            <a:noFill/>
            <a:ln w="76200">
              <a:solidFill>
                <a:schemeClr val="tx1"/>
              </a:solidFill>
              <a:round/>
              <a:headEnd/>
              <a:tailEnd type="triangle" w="med" len="med"/>
            </a:ln>
            <a:effectLst/>
          </p:spPr>
          <p:txBody>
            <a:bodyPr/>
            <a:lstStyle/>
            <a:p>
              <a:endParaRPr lang="zh-CN" altLang="en-US"/>
            </a:p>
          </p:txBody>
        </p:sp>
      </p:grpSp>
      <p:grpSp>
        <p:nvGrpSpPr>
          <p:cNvPr id="10" name="Group 41"/>
          <p:cNvGrpSpPr>
            <a:grpSpLocks/>
          </p:cNvGrpSpPr>
          <p:nvPr/>
        </p:nvGrpSpPr>
        <p:grpSpPr bwMode="auto">
          <a:xfrm>
            <a:off x="1981200" y="3288506"/>
            <a:ext cx="2209800" cy="978693"/>
            <a:chOff x="1248" y="2762"/>
            <a:chExt cx="1392" cy="822"/>
          </a:xfrm>
        </p:grpSpPr>
        <p:sp>
          <p:nvSpPr>
            <p:cNvPr id="109610" name="Text Box 42"/>
            <p:cNvSpPr txBox="1">
              <a:spLocks noChangeArrowheads="1"/>
            </p:cNvSpPr>
            <p:nvPr/>
          </p:nvSpPr>
          <p:spPr bwMode="auto">
            <a:xfrm>
              <a:off x="1530" y="2762"/>
              <a:ext cx="1110" cy="822"/>
            </a:xfrm>
            <a:prstGeom prst="rect">
              <a:avLst/>
            </a:prstGeom>
            <a:noFill/>
            <a:ln w="38100">
              <a:solidFill>
                <a:schemeClr val="tx1"/>
              </a:solidFill>
              <a:miter lim="800000"/>
              <a:headEnd/>
              <a:tailEnd/>
            </a:ln>
            <a:effectLst/>
          </p:spPr>
          <p:txBody>
            <a:bodyPr>
              <a:spAutoFit/>
            </a:bodyPr>
            <a:lstStyle/>
            <a:p>
              <a:pPr>
                <a:lnSpc>
                  <a:spcPct val="120000"/>
                </a:lnSpc>
              </a:pPr>
              <a:r>
                <a:rPr lang="zh-CN" altLang="en-US" sz="2400" b="1">
                  <a:latin typeface="Tahoma" pitchFamily="34" charset="0"/>
                </a:rPr>
                <a:t>流水和风力侵蚀加强</a:t>
              </a:r>
            </a:p>
          </p:txBody>
        </p:sp>
        <p:sp>
          <p:nvSpPr>
            <p:cNvPr id="109611" name="Line 43"/>
            <p:cNvSpPr>
              <a:spLocks noChangeShapeType="1"/>
            </p:cNvSpPr>
            <p:nvPr/>
          </p:nvSpPr>
          <p:spPr bwMode="auto">
            <a:xfrm>
              <a:off x="1248" y="3098"/>
              <a:ext cx="288" cy="0"/>
            </a:xfrm>
            <a:prstGeom prst="line">
              <a:avLst/>
            </a:prstGeom>
            <a:noFill/>
            <a:ln w="57150">
              <a:solidFill>
                <a:schemeClr val="tx1"/>
              </a:solidFill>
              <a:round/>
              <a:headEnd/>
              <a:tailEnd type="triangle" w="med" len="med"/>
            </a:ln>
            <a:effectLst/>
          </p:spPr>
          <p:txBody>
            <a:bodyPr/>
            <a:lstStyle/>
            <a:p>
              <a:endParaRPr lang="zh-CN" altLang="en-US"/>
            </a:p>
          </p:txBody>
        </p:sp>
      </p:grpSp>
      <p:grpSp>
        <p:nvGrpSpPr>
          <p:cNvPr id="11" name="Group 44"/>
          <p:cNvGrpSpPr>
            <a:grpSpLocks/>
          </p:cNvGrpSpPr>
          <p:nvPr/>
        </p:nvGrpSpPr>
        <p:grpSpPr bwMode="auto">
          <a:xfrm>
            <a:off x="533400" y="3231358"/>
            <a:ext cx="1447800" cy="747713"/>
            <a:chOff x="336" y="2714"/>
            <a:chExt cx="912" cy="628"/>
          </a:xfrm>
        </p:grpSpPr>
        <p:sp>
          <p:nvSpPr>
            <p:cNvPr id="109613" name="Text Box 45"/>
            <p:cNvSpPr txBox="1">
              <a:spLocks noChangeArrowheads="1"/>
            </p:cNvSpPr>
            <p:nvPr/>
          </p:nvSpPr>
          <p:spPr bwMode="auto">
            <a:xfrm>
              <a:off x="336" y="2954"/>
              <a:ext cx="912" cy="388"/>
            </a:xfrm>
            <a:prstGeom prst="rect">
              <a:avLst/>
            </a:prstGeom>
            <a:noFill/>
            <a:ln w="38100">
              <a:solidFill>
                <a:schemeClr val="tx1"/>
              </a:solidFill>
              <a:miter lim="800000"/>
              <a:headEnd/>
              <a:tailEnd/>
            </a:ln>
            <a:effectLst/>
          </p:spPr>
          <p:txBody>
            <a:bodyPr>
              <a:spAutoFit/>
            </a:bodyPr>
            <a:lstStyle/>
            <a:p>
              <a:pPr>
                <a:spcBef>
                  <a:spcPct val="50000"/>
                </a:spcBef>
              </a:pPr>
              <a:r>
                <a:rPr lang="zh-CN" altLang="en-US" sz="2400" b="1">
                  <a:latin typeface="Tahoma" pitchFamily="34" charset="0"/>
                </a:rPr>
                <a:t>地表裸露</a:t>
              </a:r>
            </a:p>
          </p:txBody>
        </p:sp>
        <p:sp>
          <p:nvSpPr>
            <p:cNvPr id="109614" name="Line 46"/>
            <p:cNvSpPr>
              <a:spLocks noChangeShapeType="1"/>
            </p:cNvSpPr>
            <p:nvPr/>
          </p:nvSpPr>
          <p:spPr bwMode="auto">
            <a:xfrm>
              <a:off x="768" y="2714"/>
              <a:ext cx="0" cy="240"/>
            </a:xfrm>
            <a:prstGeom prst="line">
              <a:avLst/>
            </a:prstGeom>
            <a:noFill/>
            <a:ln w="57150">
              <a:solidFill>
                <a:schemeClr val="tx1"/>
              </a:solidFill>
              <a:round/>
              <a:headEnd/>
              <a:tailEnd type="triangle" w="med" len="med"/>
            </a:ln>
            <a:effec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p:cTn id="7" dur="500" fill="hold"/>
                                        <p:tgtEl>
                                          <p:spTgt spid="109570"/>
                                        </p:tgtEl>
                                        <p:attrNameLst>
                                          <p:attrName>ppt_w</p:attrName>
                                        </p:attrNameLst>
                                      </p:cBhvr>
                                      <p:tavLst>
                                        <p:tav tm="0">
                                          <p:val>
                                            <p:fltVal val="0"/>
                                          </p:val>
                                        </p:tav>
                                        <p:tav tm="100000">
                                          <p:val>
                                            <p:strVal val="#ppt_w"/>
                                          </p:val>
                                        </p:tav>
                                      </p:tavLst>
                                    </p:anim>
                                    <p:anim calcmode="lin" valueType="num">
                                      <p:cBhvr>
                                        <p:cTn id="8" dur="500" fill="hold"/>
                                        <p:tgtEl>
                                          <p:spTgt spid="10957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09571"/>
                                        </p:tgtEl>
                                        <p:attrNameLst>
                                          <p:attrName>style.visibility</p:attrName>
                                        </p:attrNameLst>
                                      </p:cBhvr>
                                      <p:to>
                                        <p:strVal val="visible"/>
                                      </p:to>
                                    </p:set>
                                    <p:anim calcmode="lin" valueType="num">
                                      <p:cBhvr>
                                        <p:cTn id="12" dur="500" fill="hold"/>
                                        <p:tgtEl>
                                          <p:spTgt spid="109571"/>
                                        </p:tgtEl>
                                        <p:attrNameLst>
                                          <p:attrName>ppt_w</p:attrName>
                                        </p:attrNameLst>
                                      </p:cBhvr>
                                      <p:tavLst>
                                        <p:tav tm="0">
                                          <p:val>
                                            <p:fltVal val="0"/>
                                          </p:val>
                                        </p:tav>
                                        <p:tav tm="100000">
                                          <p:val>
                                            <p:strVal val="#ppt_w"/>
                                          </p:val>
                                        </p:tav>
                                      </p:tavLst>
                                    </p:anim>
                                    <p:anim calcmode="lin" valueType="num">
                                      <p:cBhvr>
                                        <p:cTn id="13" dur="500" fill="hold"/>
                                        <p:tgtEl>
                                          <p:spTgt spid="109571"/>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09578"/>
                                        </p:tgtEl>
                                        <p:attrNameLst>
                                          <p:attrName>style.visibility</p:attrName>
                                        </p:attrNameLst>
                                      </p:cBhvr>
                                      <p:to>
                                        <p:strVal val="visible"/>
                                      </p:to>
                                    </p:set>
                                    <p:anim calcmode="lin" valueType="num">
                                      <p:cBhvr>
                                        <p:cTn id="18" dur="500" fill="hold"/>
                                        <p:tgtEl>
                                          <p:spTgt spid="109578"/>
                                        </p:tgtEl>
                                        <p:attrNameLst>
                                          <p:attrName>ppt_w</p:attrName>
                                        </p:attrNameLst>
                                      </p:cBhvr>
                                      <p:tavLst>
                                        <p:tav tm="0">
                                          <p:val>
                                            <p:fltVal val="0"/>
                                          </p:val>
                                        </p:tav>
                                        <p:tav tm="100000">
                                          <p:val>
                                            <p:strVal val="#ppt_w"/>
                                          </p:val>
                                        </p:tav>
                                      </p:tavLst>
                                    </p:anim>
                                    <p:anim calcmode="lin" valueType="num">
                                      <p:cBhvr>
                                        <p:cTn id="19" dur="500" fill="hold"/>
                                        <p:tgtEl>
                                          <p:spTgt spid="10957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ppt_h/2"/>
                                          </p:val>
                                        </p:tav>
                                        <p:tav tm="100000">
                                          <p:val>
                                            <p:strVal val="#ppt_y"/>
                                          </p:val>
                                        </p:tav>
                                      </p:tavLst>
                                    </p:anim>
                                    <p:anim calcmode="lin" valueType="num">
                                      <p:cBhvr>
                                        <p:cTn id="26" dur="500" fill="hold"/>
                                        <p:tgtEl>
                                          <p:spTgt spid="2"/>
                                        </p:tgtEl>
                                        <p:attrNameLst>
                                          <p:attrName>ppt_w</p:attrName>
                                        </p:attrNameLst>
                                      </p:cBhvr>
                                      <p:tavLst>
                                        <p:tav tm="0">
                                          <p:val>
                                            <p:strVal val="#ppt_w"/>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ppt_w/2"/>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7" presetClass="entr" presetSubtype="10" fill="hold" grpId="0" nodeType="afterEffect">
                                  <p:stCondLst>
                                    <p:cond delay="0"/>
                                  </p:stCondLst>
                                  <p:childTnLst>
                                    <p:set>
                                      <p:cBhvr>
                                        <p:cTn id="38" dur="1" fill="hold">
                                          <p:stCondLst>
                                            <p:cond delay="0"/>
                                          </p:stCondLst>
                                        </p:cTn>
                                        <p:tgtEl>
                                          <p:spTgt spid="109593"/>
                                        </p:tgtEl>
                                        <p:attrNameLst>
                                          <p:attrName>style.visibility</p:attrName>
                                        </p:attrNameLst>
                                      </p:cBhvr>
                                      <p:to>
                                        <p:strVal val="visible"/>
                                      </p:to>
                                    </p:set>
                                    <p:anim calcmode="lin" valueType="num">
                                      <p:cBhvr>
                                        <p:cTn id="39" dur="500" fill="hold"/>
                                        <p:tgtEl>
                                          <p:spTgt spid="109593"/>
                                        </p:tgtEl>
                                        <p:attrNameLst>
                                          <p:attrName>ppt_w</p:attrName>
                                        </p:attrNameLst>
                                      </p:cBhvr>
                                      <p:tavLst>
                                        <p:tav tm="0">
                                          <p:val>
                                            <p:fltVal val="0"/>
                                          </p:val>
                                        </p:tav>
                                        <p:tav tm="100000">
                                          <p:val>
                                            <p:strVal val="#ppt_w"/>
                                          </p:val>
                                        </p:tav>
                                      </p:tavLst>
                                    </p:anim>
                                    <p:anim calcmode="lin" valueType="num">
                                      <p:cBhvr>
                                        <p:cTn id="40" dur="500" fill="hold"/>
                                        <p:tgtEl>
                                          <p:spTgt spid="109593"/>
                                        </p:tgtEl>
                                        <p:attrNameLst>
                                          <p:attrName>ppt_h</p:attrName>
                                        </p:attrNameLst>
                                      </p:cBhvr>
                                      <p:tavLst>
                                        <p:tav tm="0">
                                          <p:val>
                                            <p:strVal val="#ppt_h"/>
                                          </p:val>
                                        </p:tav>
                                        <p:tav tm="100000">
                                          <p:val>
                                            <p:strVal val="#ppt_h"/>
                                          </p:val>
                                        </p:tav>
                                      </p:tavLst>
                                    </p:anim>
                                  </p:childTnLst>
                                </p:cTn>
                              </p:par>
                            </p:childTnLst>
                          </p:cTn>
                        </p:par>
                        <p:par>
                          <p:cTn id="41" fill="hold">
                            <p:stCondLst>
                              <p:cond delay="1000"/>
                            </p:stCondLst>
                            <p:childTnLst>
                              <p:par>
                                <p:cTn id="42" presetID="17" presetClass="entr" presetSubtype="10" fill="hold" grpId="0" nodeType="afterEffect">
                                  <p:stCondLst>
                                    <p:cond delay="0"/>
                                  </p:stCondLst>
                                  <p:childTnLst>
                                    <p:set>
                                      <p:cBhvr>
                                        <p:cTn id="43" dur="1" fill="hold">
                                          <p:stCondLst>
                                            <p:cond delay="0"/>
                                          </p:stCondLst>
                                        </p:cTn>
                                        <p:tgtEl>
                                          <p:spTgt spid="109592"/>
                                        </p:tgtEl>
                                        <p:attrNameLst>
                                          <p:attrName>style.visibility</p:attrName>
                                        </p:attrNameLst>
                                      </p:cBhvr>
                                      <p:to>
                                        <p:strVal val="visible"/>
                                      </p:to>
                                    </p:set>
                                    <p:anim calcmode="lin" valueType="num">
                                      <p:cBhvr>
                                        <p:cTn id="44" dur="500" fill="hold"/>
                                        <p:tgtEl>
                                          <p:spTgt spid="109592"/>
                                        </p:tgtEl>
                                        <p:attrNameLst>
                                          <p:attrName>ppt_w</p:attrName>
                                        </p:attrNameLst>
                                      </p:cBhvr>
                                      <p:tavLst>
                                        <p:tav tm="0">
                                          <p:val>
                                            <p:fltVal val="0"/>
                                          </p:val>
                                        </p:tav>
                                        <p:tav tm="100000">
                                          <p:val>
                                            <p:strVal val="#ppt_w"/>
                                          </p:val>
                                        </p:tav>
                                      </p:tavLst>
                                    </p:anim>
                                    <p:anim calcmode="lin" valueType="num">
                                      <p:cBhvr>
                                        <p:cTn id="45" dur="500" fill="hold"/>
                                        <p:tgtEl>
                                          <p:spTgt spid="109592"/>
                                        </p:tgtEl>
                                        <p:attrNameLst>
                                          <p:attrName>ppt_h</p:attrName>
                                        </p:attrNameLst>
                                      </p:cBhvr>
                                      <p:tavLst>
                                        <p:tav tm="0">
                                          <p:val>
                                            <p:strVal val="#ppt_h"/>
                                          </p:val>
                                        </p:tav>
                                        <p:tav tm="100000">
                                          <p:val>
                                            <p:strVal val="#ppt_h"/>
                                          </p:val>
                                        </p:tav>
                                      </p:tavLst>
                                    </p:anim>
                                  </p:childTnLst>
                                </p:cTn>
                              </p:par>
                            </p:childTnLst>
                          </p:cTn>
                        </p:par>
                        <p:par>
                          <p:cTn id="46" fill="hold">
                            <p:stCondLst>
                              <p:cond delay="1500"/>
                            </p:stCondLst>
                            <p:childTnLst>
                              <p:par>
                                <p:cTn id="47" presetID="17" presetClass="entr" presetSubtype="10" fill="hold" grpId="0" nodeType="afterEffect">
                                  <p:stCondLst>
                                    <p:cond delay="0"/>
                                  </p:stCondLst>
                                  <p:childTnLst>
                                    <p:set>
                                      <p:cBhvr>
                                        <p:cTn id="48" dur="1" fill="hold">
                                          <p:stCondLst>
                                            <p:cond delay="0"/>
                                          </p:stCondLst>
                                        </p:cTn>
                                        <p:tgtEl>
                                          <p:spTgt spid="109600"/>
                                        </p:tgtEl>
                                        <p:attrNameLst>
                                          <p:attrName>style.visibility</p:attrName>
                                        </p:attrNameLst>
                                      </p:cBhvr>
                                      <p:to>
                                        <p:strVal val="visible"/>
                                      </p:to>
                                    </p:set>
                                    <p:anim calcmode="lin" valueType="num">
                                      <p:cBhvr>
                                        <p:cTn id="49" dur="500" fill="hold"/>
                                        <p:tgtEl>
                                          <p:spTgt spid="109600"/>
                                        </p:tgtEl>
                                        <p:attrNameLst>
                                          <p:attrName>ppt_w</p:attrName>
                                        </p:attrNameLst>
                                      </p:cBhvr>
                                      <p:tavLst>
                                        <p:tav tm="0">
                                          <p:val>
                                            <p:fltVal val="0"/>
                                          </p:val>
                                        </p:tav>
                                        <p:tav tm="100000">
                                          <p:val>
                                            <p:strVal val="#ppt_w"/>
                                          </p:val>
                                        </p:tav>
                                      </p:tavLst>
                                    </p:anim>
                                    <p:anim calcmode="lin" valueType="num">
                                      <p:cBhvr>
                                        <p:cTn id="50" dur="500" fill="hold"/>
                                        <p:tgtEl>
                                          <p:spTgt spid="10960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ppt_x</p:attrName>
                                        </p:attrNameLst>
                                      </p:cBhvr>
                                      <p:tavLst>
                                        <p:tav tm="0">
                                          <p:val>
                                            <p:strVal val="#ppt_x-#ppt_w/2"/>
                                          </p:val>
                                        </p:tav>
                                        <p:tav tm="100000">
                                          <p:val>
                                            <p:strVal val="#ppt_x"/>
                                          </p:val>
                                        </p:tav>
                                      </p:tavLst>
                                    </p:anim>
                                    <p:anim calcmode="lin" valueType="num">
                                      <p:cBhvr>
                                        <p:cTn id="56" dur="500" fill="hold"/>
                                        <p:tgtEl>
                                          <p:spTgt spid="5"/>
                                        </p:tgtEl>
                                        <p:attrNameLst>
                                          <p:attrName>ppt_y</p:attrName>
                                        </p:attrNameLst>
                                      </p:cBhvr>
                                      <p:tavLst>
                                        <p:tav tm="0">
                                          <p:val>
                                            <p:strVal val="#ppt_y"/>
                                          </p:val>
                                        </p:tav>
                                        <p:tav tm="100000">
                                          <p:val>
                                            <p:strVal val="#ppt_y"/>
                                          </p:val>
                                        </p:tav>
                                      </p:tavLst>
                                    </p:anim>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strVal val="#ppt_h"/>
                                          </p:val>
                                        </p:tav>
                                        <p:tav tm="100000">
                                          <p:val>
                                            <p:strVal val="#ppt_h"/>
                                          </p:val>
                                        </p:tav>
                                      </p:tavLst>
                                    </p:anim>
                                  </p:childTnLst>
                                </p:cTn>
                              </p:par>
                            </p:childTnLst>
                          </p:cTn>
                        </p:par>
                        <p:par>
                          <p:cTn id="59" fill="hold">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109572"/>
                                        </p:tgtEl>
                                        <p:attrNameLst>
                                          <p:attrName>style.visibility</p:attrName>
                                        </p:attrNameLst>
                                      </p:cBhvr>
                                      <p:to>
                                        <p:strVal val="visible"/>
                                      </p:to>
                                    </p:set>
                                    <p:anim calcmode="lin" valueType="num">
                                      <p:cBhvr>
                                        <p:cTn id="62" dur="500" fill="hold"/>
                                        <p:tgtEl>
                                          <p:spTgt spid="109572"/>
                                        </p:tgtEl>
                                        <p:attrNameLst>
                                          <p:attrName>ppt_w</p:attrName>
                                        </p:attrNameLst>
                                      </p:cBhvr>
                                      <p:tavLst>
                                        <p:tav tm="0">
                                          <p:val>
                                            <p:fltVal val="0"/>
                                          </p:val>
                                        </p:tav>
                                        <p:tav tm="100000">
                                          <p:val>
                                            <p:strVal val="#ppt_w"/>
                                          </p:val>
                                        </p:tav>
                                      </p:tavLst>
                                    </p:anim>
                                    <p:anim calcmode="lin" valueType="num">
                                      <p:cBhvr>
                                        <p:cTn id="63" dur="500" fill="hold"/>
                                        <p:tgtEl>
                                          <p:spTgt spid="109572"/>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09588"/>
                                        </p:tgtEl>
                                        <p:attrNameLst>
                                          <p:attrName>style.visibility</p:attrName>
                                        </p:attrNameLst>
                                      </p:cBhvr>
                                      <p:to>
                                        <p:strVal val="visible"/>
                                      </p:to>
                                    </p:set>
                                    <p:animEffect transition="in" filter="wipe(down)">
                                      <p:cBhvr>
                                        <p:cTn id="68" dur="290">
                                          <p:stCondLst>
                                            <p:cond delay="0"/>
                                          </p:stCondLst>
                                        </p:cTn>
                                        <p:tgtEl>
                                          <p:spTgt spid="109588"/>
                                        </p:tgtEl>
                                      </p:cBhvr>
                                    </p:animEffect>
                                    <p:anim calcmode="lin" valueType="num">
                                      <p:cBhvr>
                                        <p:cTn id="69" dur="911" tmFilter="0,0; 0.14,0.36; 0.43,0.73; 0.71,0.91; 1.0,1.0">
                                          <p:stCondLst>
                                            <p:cond delay="0"/>
                                          </p:stCondLst>
                                        </p:cTn>
                                        <p:tgtEl>
                                          <p:spTgt spid="109588"/>
                                        </p:tgtEl>
                                        <p:attrNameLst>
                                          <p:attrName>ppt_x</p:attrName>
                                        </p:attrNameLst>
                                      </p:cBhvr>
                                      <p:tavLst>
                                        <p:tav tm="0">
                                          <p:val>
                                            <p:strVal val="#ppt_x-0.25"/>
                                          </p:val>
                                        </p:tav>
                                        <p:tav tm="100000">
                                          <p:val>
                                            <p:strVal val="#ppt_x"/>
                                          </p:val>
                                        </p:tav>
                                      </p:tavLst>
                                    </p:anim>
                                    <p:anim calcmode="lin" valueType="num">
                                      <p:cBhvr>
                                        <p:cTn id="70" dur="332" tmFilter="0.0,0.0; 0.25,0.07; 0.50,0.2; 0.75,0.467; 1.0,1.0">
                                          <p:stCondLst>
                                            <p:cond delay="0"/>
                                          </p:stCondLst>
                                        </p:cTn>
                                        <p:tgtEl>
                                          <p:spTgt spid="109588"/>
                                        </p:tgtEl>
                                        <p:attrNameLst>
                                          <p:attrName>ppt_y</p:attrName>
                                        </p:attrNameLst>
                                      </p:cBhvr>
                                      <p:tavLst>
                                        <p:tav tm="0" fmla="#ppt_y-sin(pi*$)/3">
                                          <p:val>
                                            <p:fltVal val="0.5"/>
                                          </p:val>
                                        </p:tav>
                                        <p:tav tm="100000">
                                          <p:val>
                                            <p:fltVal val="1"/>
                                          </p:val>
                                        </p:tav>
                                      </p:tavLst>
                                    </p:anim>
                                    <p:anim calcmode="lin" valueType="num">
                                      <p:cBhvr>
                                        <p:cTn id="71" dur="332" tmFilter="0, 0; 0.125,0.2665; 0.25,0.4; 0.375,0.465; 0.5,0.5;  0.625,0.535; 0.75,0.6; 0.875,0.7335; 1,1">
                                          <p:stCondLst>
                                            <p:cond delay="332"/>
                                          </p:stCondLst>
                                        </p:cTn>
                                        <p:tgtEl>
                                          <p:spTgt spid="109588"/>
                                        </p:tgtEl>
                                        <p:attrNameLst>
                                          <p:attrName>ppt_y</p:attrName>
                                        </p:attrNameLst>
                                      </p:cBhvr>
                                      <p:tavLst>
                                        <p:tav tm="0" fmla="#ppt_y-sin(pi*$)/9">
                                          <p:val>
                                            <p:fltVal val="0"/>
                                          </p:val>
                                        </p:tav>
                                        <p:tav tm="100000">
                                          <p:val>
                                            <p:fltVal val="1"/>
                                          </p:val>
                                        </p:tav>
                                      </p:tavLst>
                                    </p:anim>
                                    <p:anim calcmode="lin" valueType="num">
                                      <p:cBhvr>
                                        <p:cTn id="72" dur="166" tmFilter="0, 0; 0.125,0.2665; 0.25,0.4; 0.375,0.465; 0.5,0.5;  0.625,0.535; 0.75,0.6; 0.875,0.7335; 1,1">
                                          <p:stCondLst>
                                            <p:cond delay="662"/>
                                          </p:stCondLst>
                                        </p:cTn>
                                        <p:tgtEl>
                                          <p:spTgt spid="109588"/>
                                        </p:tgtEl>
                                        <p:attrNameLst>
                                          <p:attrName>ppt_y</p:attrName>
                                        </p:attrNameLst>
                                      </p:cBhvr>
                                      <p:tavLst>
                                        <p:tav tm="0" fmla="#ppt_y-sin(pi*$)/27">
                                          <p:val>
                                            <p:fltVal val="0"/>
                                          </p:val>
                                        </p:tav>
                                        <p:tav tm="100000">
                                          <p:val>
                                            <p:fltVal val="1"/>
                                          </p:val>
                                        </p:tav>
                                      </p:tavLst>
                                    </p:anim>
                                    <p:anim calcmode="lin" valueType="num">
                                      <p:cBhvr>
                                        <p:cTn id="73" dur="82" tmFilter="0, 0; 0.125,0.2665; 0.25,0.4; 0.375,0.465; 0.5,0.5;  0.625,0.535; 0.75,0.6; 0.875,0.7335; 1,1">
                                          <p:stCondLst>
                                            <p:cond delay="828"/>
                                          </p:stCondLst>
                                        </p:cTn>
                                        <p:tgtEl>
                                          <p:spTgt spid="109588"/>
                                        </p:tgtEl>
                                        <p:attrNameLst>
                                          <p:attrName>ppt_y</p:attrName>
                                        </p:attrNameLst>
                                      </p:cBhvr>
                                      <p:tavLst>
                                        <p:tav tm="0" fmla="#ppt_y-sin(pi*$)/81">
                                          <p:val>
                                            <p:fltVal val="0"/>
                                          </p:val>
                                        </p:tav>
                                        <p:tav tm="100000">
                                          <p:val>
                                            <p:fltVal val="1"/>
                                          </p:val>
                                        </p:tav>
                                      </p:tavLst>
                                    </p:anim>
                                    <p:animScale>
                                      <p:cBhvr>
                                        <p:cTn id="74" dur="13">
                                          <p:stCondLst>
                                            <p:cond delay="325"/>
                                          </p:stCondLst>
                                        </p:cTn>
                                        <p:tgtEl>
                                          <p:spTgt spid="109588"/>
                                        </p:tgtEl>
                                      </p:cBhvr>
                                      <p:to x="100000" y="60000"/>
                                    </p:animScale>
                                    <p:animScale>
                                      <p:cBhvr>
                                        <p:cTn id="75" dur="83" decel="50000">
                                          <p:stCondLst>
                                            <p:cond delay="338"/>
                                          </p:stCondLst>
                                        </p:cTn>
                                        <p:tgtEl>
                                          <p:spTgt spid="109588"/>
                                        </p:tgtEl>
                                      </p:cBhvr>
                                      <p:to x="100000" y="100000"/>
                                    </p:animScale>
                                    <p:animScale>
                                      <p:cBhvr>
                                        <p:cTn id="76" dur="13">
                                          <p:stCondLst>
                                            <p:cond delay="656"/>
                                          </p:stCondLst>
                                        </p:cTn>
                                        <p:tgtEl>
                                          <p:spTgt spid="109588"/>
                                        </p:tgtEl>
                                      </p:cBhvr>
                                      <p:to x="100000" y="80000"/>
                                    </p:animScale>
                                    <p:animScale>
                                      <p:cBhvr>
                                        <p:cTn id="77" dur="83" decel="50000">
                                          <p:stCondLst>
                                            <p:cond delay="669"/>
                                          </p:stCondLst>
                                        </p:cTn>
                                        <p:tgtEl>
                                          <p:spTgt spid="109588"/>
                                        </p:tgtEl>
                                      </p:cBhvr>
                                      <p:to x="100000" y="100000"/>
                                    </p:animScale>
                                    <p:animScale>
                                      <p:cBhvr>
                                        <p:cTn id="78" dur="13">
                                          <p:stCondLst>
                                            <p:cond delay="821"/>
                                          </p:stCondLst>
                                        </p:cTn>
                                        <p:tgtEl>
                                          <p:spTgt spid="109588"/>
                                        </p:tgtEl>
                                      </p:cBhvr>
                                      <p:to x="100000" y="90000"/>
                                    </p:animScale>
                                    <p:animScale>
                                      <p:cBhvr>
                                        <p:cTn id="79" dur="83" decel="50000">
                                          <p:stCondLst>
                                            <p:cond delay="834"/>
                                          </p:stCondLst>
                                        </p:cTn>
                                        <p:tgtEl>
                                          <p:spTgt spid="109588"/>
                                        </p:tgtEl>
                                      </p:cBhvr>
                                      <p:to x="100000" y="100000"/>
                                    </p:animScale>
                                    <p:animScale>
                                      <p:cBhvr>
                                        <p:cTn id="80" dur="13">
                                          <p:stCondLst>
                                            <p:cond delay="904"/>
                                          </p:stCondLst>
                                        </p:cTn>
                                        <p:tgtEl>
                                          <p:spTgt spid="109588"/>
                                        </p:tgtEl>
                                      </p:cBhvr>
                                      <p:to x="100000" y="95000"/>
                                    </p:animScale>
                                    <p:animScale>
                                      <p:cBhvr>
                                        <p:cTn id="81" dur="83" decel="50000">
                                          <p:stCondLst>
                                            <p:cond delay="917"/>
                                          </p:stCondLst>
                                        </p:cTn>
                                        <p:tgtEl>
                                          <p:spTgt spid="109588"/>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109601"/>
                                        </p:tgtEl>
                                        <p:attrNameLst>
                                          <p:attrName>style.visibility</p:attrName>
                                        </p:attrNameLst>
                                      </p:cBhvr>
                                      <p:to>
                                        <p:strVal val="visible"/>
                                      </p:to>
                                    </p:set>
                                    <p:anim calcmode="lin" valueType="num">
                                      <p:cBhvr additive="base">
                                        <p:cTn id="86" dur="500" fill="hold"/>
                                        <p:tgtEl>
                                          <p:spTgt spid="109601"/>
                                        </p:tgtEl>
                                        <p:attrNameLst>
                                          <p:attrName>ppt_x</p:attrName>
                                        </p:attrNameLst>
                                      </p:cBhvr>
                                      <p:tavLst>
                                        <p:tav tm="0">
                                          <p:val>
                                            <p:strVal val="1+#ppt_w/2"/>
                                          </p:val>
                                        </p:tav>
                                        <p:tav tm="100000">
                                          <p:val>
                                            <p:strVal val="#ppt_x"/>
                                          </p:val>
                                        </p:tav>
                                      </p:tavLst>
                                    </p:anim>
                                    <p:anim calcmode="lin" valueType="num">
                                      <p:cBhvr additive="base">
                                        <p:cTn id="87" dur="500" fill="hold"/>
                                        <p:tgtEl>
                                          <p:spTgt spid="109601"/>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109574"/>
                                        </p:tgtEl>
                                        <p:attrNameLst>
                                          <p:attrName>style.visibility</p:attrName>
                                        </p:attrNameLst>
                                      </p:cBhvr>
                                      <p:to>
                                        <p:strVal val="visible"/>
                                      </p:to>
                                    </p:set>
                                    <p:animEffect transition="in" filter="randombar(horizontal)">
                                      <p:cBhvr>
                                        <p:cTn id="92"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nimBg="1"/>
      <p:bldP spid="109571" grpId="0" animBg="1"/>
      <p:bldP spid="109572" grpId="0" animBg="1"/>
      <p:bldP spid="109574" grpId="0" animBg="1"/>
      <p:bldP spid="109578" grpId="0" animBg="1"/>
      <p:bldP spid="109588" grpId="0" animBg="1"/>
      <p:bldP spid="109592" grpId="0" animBg="1"/>
      <p:bldP spid="109593" grpId="0" animBg="1"/>
      <p:bldP spid="109600" grpId="0" animBg="1"/>
      <p:bldP spid="10960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79388" y="122635"/>
            <a:ext cx="8767762" cy="1477328"/>
          </a:xfrm>
          <a:prstGeom prst="rect">
            <a:avLst/>
          </a:prstGeom>
          <a:noFill/>
          <a:ln w="9525">
            <a:noFill/>
            <a:miter lim="800000"/>
            <a:headEnd/>
            <a:tailEnd/>
          </a:ln>
          <a:effectLst/>
        </p:spPr>
        <p:txBody>
          <a:bodyPr>
            <a:spAutoFit/>
          </a:bodyPr>
          <a:lstStyle/>
          <a:p>
            <a:r>
              <a:rPr lang="zh-CN" altLang="en-US" b="1" dirty="0">
                <a:solidFill>
                  <a:srgbClr val="FF0000"/>
                </a:solidFill>
                <a:latin typeface="楷体_GB2312" pitchFamily="49" charset="-122"/>
                <a:ea typeface="楷体_GB2312" pitchFamily="49" charset="-122"/>
              </a:rPr>
              <a:t>材料一：</a:t>
            </a:r>
            <a:r>
              <a:rPr lang="zh-CN" altLang="en-US" b="1" dirty="0">
                <a:latin typeface="楷体_GB2312" pitchFamily="49" charset="-122"/>
                <a:ea typeface="楷体_GB2312" pitchFamily="49" charset="-122"/>
              </a:rPr>
              <a:t>据考证</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在秦汉以前</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黄土高原是森林茂密、山青水秀、环境优美的地方。 但由于历史上几次农牧业经营方式的改易，营造宫殿、樵采、毁林开荒，以及这里经常是农耕民族与游牧民族厮杀的战场等原因，林草植被被大量破坏。</a:t>
            </a:r>
          </a:p>
          <a:p>
            <a:r>
              <a:rPr lang="zh-CN" altLang="en-US" b="1" dirty="0">
                <a:solidFill>
                  <a:srgbClr val="FF0000"/>
                </a:solidFill>
                <a:latin typeface="楷体_GB2312" pitchFamily="49" charset="-122"/>
                <a:ea typeface="楷体_GB2312" pitchFamily="49" charset="-122"/>
              </a:rPr>
              <a:t>材料二：</a:t>
            </a:r>
            <a:r>
              <a:rPr lang="zh-CN" altLang="en-US" b="1" dirty="0">
                <a:latin typeface="楷体_GB2312" pitchFamily="49" charset="-122"/>
                <a:ea typeface="楷体_GB2312" pitchFamily="49" charset="-122"/>
              </a:rPr>
              <a:t>山丹丹花是陕北黄土高原特有的生长普遍的野生花，但在过去的一段时期，黄土高原由于过度放牧，水土流失，连年干旱，使林草几近灭绝。</a:t>
            </a:r>
          </a:p>
        </p:txBody>
      </p:sp>
      <p:grpSp>
        <p:nvGrpSpPr>
          <p:cNvPr id="2" name="Group 3"/>
          <p:cNvGrpSpPr>
            <a:grpSpLocks/>
          </p:cNvGrpSpPr>
          <p:nvPr/>
        </p:nvGrpSpPr>
        <p:grpSpPr bwMode="auto">
          <a:xfrm>
            <a:off x="5797550" y="1840706"/>
            <a:ext cx="3346450" cy="3302794"/>
            <a:chOff x="0" y="2069"/>
            <a:chExt cx="1724" cy="2251"/>
          </a:xfrm>
        </p:grpSpPr>
        <p:pic>
          <p:nvPicPr>
            <p:cNvPr id="25604" name="Picture 4" descr="2006091416514247276"/>
            <p:cNvPicPr>
              <a:picLocks noChangeAspect="1" noChangeArrowheads="1"/>
            </p:cNvPicPr>
            <p:nvPr/>
          </p:nvPicPr>
          <p:blipFill>
            <a:blip r:embed="rId2"/>
            <a:srcRect/>
            <a:stretch>
              <a:fillRect/>
            </a:stretch>
          </p:blipFill>
          <p:spPr bwMode="auto">
            <a:xfrm>
              <a:off x="0" y="2069"/>
              <a:ext cx="1724" cy="2251"/>
            </a:xfrm>
            <a:prstGeom prst="rect">
              <a:avLst/>
            </a:prstGeom>
            <a:noFill/>
          </p:spPr>
        </p:pic>
        <p:sp>
          <p:nvSpPr>
            <p:cNvPr id="25605" name="Rectangle 5"/>
            <p:cNvSpPr>
              <a:spLocks noChangeArrowheads="1"/>
            </p:cNvSpPr>
            <p:nvPr/>
          </p:nvSpPr>
          <p:spPr bwMode="auto">
            <a:xfrm>
              <a:off x="158" y="2115"/>
              <a:ext cx="1451" cy="273"/>
            </a:xfrm>
            <a:prstGeom prst="rect">
              <a:avLst/>
            </a:prstGeom>
            <a:noFill/>
            <a:ln w="9525">
              <a:noFill/>
              <a:miter lim="800000"/>
              <a:headEnd/>
              <a:tailEnd/>
            </a:ln>
            <a:effectLst/>
          </p:spPr>
          <p:txBody>
            <a:bodyPr>
              <a:spAutoFit/>
            </a:bodyPr>
            <a:lstStyle/>
            <a:p>
              <a:r>
                <a:rPr lang="zh-CN" altLang="en-US" sz="2000" b="1">
                  <a:solidFill>
                    <a:srgbClr val="FF0000"/>
                  </a:solidFill>
                </a:rPr>
                <a:t>黄河中游</a:t>
              </a:r>
              <a:r>
                <a:rPr lang="en-US" altLang="zh-CN" sz="2000" b="1">
                  <a:solidFill>
                    <a:srgbClr val="FF0000"/>
                  </a:solidFill>
                </a:rPr>
                <a:t>,</a:t>
              </a:r>
              <a:r>
                <a:rPr lang="zh-CN" altLang="en-US" sz="2000" b="1">
                  <a:solidFill>
                    <a:srgbClr val="FF0000"/>
                  </a:solidFill>
                </a:rPr>
                <a:t>含沙量大</a:t>
              </a:r>
            </a:p>
          </p:txBody>
        </p:sp>
      </p:grpSp>
      <p:sp>
        <p:nvSpPr>
          <p:cNvPr id="25606" name="Text Box 6"/>
          <p:cNvSpPr txBox="1">
            <a:spLocks noChangeArrowheads="1"/>
          </p:cNvSpPr>
          <p:nvPr/>
        </p:nvSpPr>
        <p:spPr bwMode="auto">
          <a:xfrm>
            <a:off x="76200" y="1708596"/>
            <a:ext cx="5495925" cy="1200329"/>
          </a:xfrm>
          <a:prstGeom prst="rect">
            <a:avLst/>
          </a:prstGeom>
          <a:noFill/>
          <a:ln w="28575">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1</a:t>
            </a:r>
            <a:r>
              <a:rPr lang="zh-CN" altLang="en-US" sz="2400" b="1">
                <a:solidFill>
                  <a:srgbClr val="0000FF"/>
                </a:solidFill>
                <a:latin typeface="黑体" pitchFamily="49" charset="-122"/>
                <a:ea typeface="黑体" pitchFamily="49" charset="-122"/>
              </a:rPr>
              <a:t>、两则材料显示黄土高原地区的哪一自然要素发生变化？引起变化的原因是什么？</a:t>
            </a:r>
          </a:p>
        </p:txBody>
      </p:sp>
      <p:sp>
        <p:nvSpPr>
          <p:cNvPr id="25607" name="Rectangle 7"/>
          <p:cNvSpPr>
            <a:spLocks noChangeArrowheads="1"/>
          </p:cNvSpPr>
          <p:nvPr/>
        </p:nvSpPr>
        <p:spPr bwMode="auto">
          <a:xfrm>
            <a:off x="85725" y="3076604"/>
            <a:ext cx="5486400" cy="830997"/>
          </a:xfrm>
          <a:prstGeom prst="rect">
            <a:avLst/>
          </a:prstGeom>
          <a:noFill/>
          <a:ln w="28575">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2</a:t>
            </a:r>
            <a:r>
              <a:rPr lang="zh-CN" altLang="en-US" sz="2400" b="1">
                <a:solidFill>
                  <a:srgbClr val="0000FF"/>
                </a:solidFill>
                <a:latin typeface="黑体" pitchFamily="49" charset="-122"/>
                <a:ea typeface="黑体" pitchFamily="49" charset="-122"/>
              </a:rPr>
              <a:t>、这一要素的变化会对黄土高原地区带来什么影响？</a:t>
            </a:r>
          </a:p>
        </p:txBody>
      </p:sp>
      <p:sp>
        <p:nvSpPr>
          <p:cNvPr id="25608" name="Rectangle 8"/>
          <p:cNvSpPr>
            <a:spLocks noChangeArrowheads="1"/>
          </p:cNvSpPr>
          <p:nvPr/>
        </p:nvSpPr>
        <p:spPr bwMode="auto">
          <a:xfrm>
            <a:off x="76200" y="4083918"/>
            <a:ext cx="5486400" cy="830997"/>
          </a:xfrm>
          <a:prstGeom prst="rect">
            <a:avLst/>
          </a:prstGeom>
          <a:noFill/>
          <a:ln w="28575" algn="ctr">
            <a:solidFill>
              <a:schemeClr val="tx1"/>
            </a:solidFill>
            <a:miter lim="800000"/>
            <a:headEnd/>
            <a:tailEnd/>
          </a:ln>
          <a:effectLst/>
        </p:spPr>
        <p:txBody>
          <a:bodyPr>
            <a:spAutoFit/>
          </a:bodyPr>
          <a:lstStyle/>
          <a:p>
            <a:r>
              <a:rPr lang="en-US" altLang="zh-CN" sz="2400" b="1">
                <a:solidFill>
                  <a:srgbClr val="0000FF"/>
                </a:solidFill>
                <a:latin typeface="黑体" pitchFamily="49" charset="-122"/>
                <a:ea typeface="黑体" pitchFamily="49" charset="-122"/>
              </a:rPr>
              <a:t>3</a:t>
            </a:r>
            <a:r>
              <a:rPr lang="zh-CN" altLang="en-US" sz="2400" b="1">
                <a:solidFill>
                  <a:srgbClr val="0000FF"/>
                </a:solidFill>
                <a:latin typeface="黑体" pitchFamily="49" charset="-122"/>
                <a:ea typeface="黑体" pitchFamily="49" charset="-122"/>
              </a:rPr>
              <a:t>、这一要素的变化会对黄河下游地区带来什么影响？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8"/>
                                        </p:tgtEl>
                                        <p:attrNameLst>
                                          <p:attrName>style.visibility</p:attrName>
                                        </p:attrNameLst>
                                      </p:cBhvr>
                                      <p:to>
                                        <p:strVal val="visible"/>
                                      </p:to>
                                    </p:set>
                                    <p:animEffect transition="in" filter="blinds(horizontal)">
                                      <p:cBhvr>
                                        <p:cTn id="7"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1828800"/>
            <a:ext cx="7772400" cy="3314700"/>
            <a:chOff x="1791" y="1071"/>
            <a:chExt cx="3810" cy="2378"/>
          </a:xfrm>
        </p:grpSpPr>
        <p:pic>
          <p:nvPicPr>
            <p:cNvPr id="15363" name="Picture 3" descr="Z3"/>
            <p:cNvPicPr>
              <a:picLocks noChangeAspect="1" noChangeArrowheads="1"/>
            </p:cNvPicPr>
            <p:nvPr/>
          </p:nvPicPr>
          <p:blipFill>
            <a:blip r:embed="rId2"/>
            <a:srcRect/>
            <a:stretch>
              <a:fillRect/>
            </a:stretch>
          </p:blipFill>
          <p:spPr bwMode="auto">
            <a:xfrm>
              <a:off x="1791" y="1071"/>
              <a:ext cx="3810" cy="2378"/>
            </a:xfrm>
            <a:prstGeom prst="rect">
              <a:avLst/>
            </a:prstGeom>
            <a:noFill/>
          </p:spPr>
        </p:pic>
        <p:sp>
          <p:nvSpPr>
            <p:cNvPr id="15364" name="Text Box 4"/>
            <p:cNvSpPr txBox="1">
              <a:spLocks noChangeArrowheads="1"/>
            </p:cNvSpPr>
            <p:nvPr/>
          </p:nvSpPr>
          <p:spPr bwMode="auto">
            <a:xfrm>
              <a:off x="3606" y="1434"/>
              <a:ext cx="657" cy="265"/>
            </a:xfrm>
            <a:prstGeom prst="rect">
              <a:avLst/>
            </a:prstGeom>
            <a:noFill/>
            <a:ln w="9525">
              <a:noFill/>
              <a:miter lim="800000"/>
              <a:headEnd/>
              <a:tailEnd/>
            </a:ln>
            <a:effectLst/>
          </p:spPr>
          <p:txBody>
            <a:bodyPr>
              <a:spAutoFit/>
            </a:bodyPr>
            <a:lstStyle/>
            <a:p>
              <a:pPr>
                <a:spcBef>
                  <a:spcPct val="50000"/>
                </a:spcBef>
              </a:pPr>
              <a:r>
                <a:rPr lang="zh-CN" altLang="en-US" b="1"/>
                <a:t>大气圈</a:t>
              </a:r>
            </a:p>
          </p:txBody>
        </p:sp>
        <p:sp>
          <p:nvSpPr>
            <p:cNvPr id="15365" name="Text Box 5"/>
            <p:cNvSpPr txBox="1">
              <a:spLocks noChangeArrowheads="1"/>
            </p:cNvSpPr>
            <p:nvPr/>
          </p:nvSpPr>
          <p:spPr bwMode="auto">
            <a:xfrm>
              <a:off x="4830" y="2794"/>
              <a:ext cx="430" cy="265"/>
            </a:xfrm>
            <a:prstGeom prst="rect">
              <a:avLst/>
            </a:prstGeom>
            <a:noFill/>
            <a:ln w="9525">
              <a:noFill/>
              <a:miter lim="800000"/>
              <a:headEnd/>
              <a:tailEnd/>
            </a:ln>
            <a:effectLst/>
          </p:spPr>
          <p:txBody>
            <a:bodyPr>
              <a:spAutoFit/>
            </a:bodyPr>
            <a:lstStyle/>
            <a:p>
              <a:pPr>
                <a:spcBef>
                  <a:spcPct val="50000"/>
                </a:spcBef>
              </a:pPr>
              <a:r>
                <a:rPr lang="zh-CN" altLang="en-US" b="1"/>
                <a:t>水圈</a:t>
              </a:r>
            </a:p>
          </p:txBody>
        </p:sp>
        <p:sp>
          <p:nvSpPr>
            <p:cNvPr id="15366" name="Text Box 6"/>
            <p:cNvSpPr txBox="1">
              <a:spLocks noChangeArrowheads="1"/>
            </p:cNvSpPr>
            <p:nvPr/>
          </p:nvSpPr>
          <p:spPr bwMode="auto">
            <a:xfrm>
              <a:off x="3107" y="2159"/>
              <a:ext cx="612" cy="265"/>
            </a:xfrm>
            <a:prstGeom prst="rect">
              <a:avLst/>
            </a:prstGeom>
            <a:noFill/>
            <a:ln w="9525">
              <a:noFill/>
              <a:miter lim="800000"/>
              <a:headEnd/>
              <a:tailEnd/>
            </a:ln>
            <a:effectLst/>
          </p:spPr>
          <p:txBody>
            <a:bodyPr>
              <a:spAutoFit/>
            </a:bodyPr>
            <a:lstStyle/>
            <a:p>
              <a:pPr>
                <a:spcBef>
                  <a:spcPct val="50000"/>
                </a:spcBef>
              </a:pPr>
              <a:r>
                <a:rPr lang="zh-CN" altLang="en-US" b="1"/>
                <a:t>生物圈</a:t>
              </a:r>
            </a:p>
          </p:txBody>
        </p:sp>
        <p:sp>
          <p:nvSpPr>
            <p:cNvPr id="15367" name="Text Box 7"/>
            <p:cNvSpPr txBox="1">
              <a:spLocks noChangeArrowheads="1"/>
            </p:cNvSpPr>
            <p:nvPr/>
          </p:nvSpPr>
          <p:spPr bwMode="auto">
            <a:xfrm>
              <a:off x="3016" y="2522"/>
              <a:ext cx="612" cy="265"/>
            </a:xfrm>
            <a:prstGeom prst="rect">
              <a:avLst/>
            </a:prstGeom>
            <a:noFill/>
            <a:ln w="9525">
              <a:noFill/>
              <a:miter lim="800000"/>
              <a:headEnd/>
              <a:tailEnd/>
            </a:ln>
            <a:effectLst/>
          </p:spPr>
          <p:txBody>
            <a:bodyPr>
              <a:spAutoFit/>
            </a:bodyPr>
            <a:lstStyle/>
            <a:p>
              <a:pPr>
                <a:spcBef>
                  <a:spcPct val="50000"/>
                </a:spcBef>
              </a:pPr>
              <a:r>
                <a:rPr lang="zh-CN" altLang="en-US" b="1"/>
                <a:t>地下水</a:t>
              </a:r>
            </a:p>
          </p:txBody>
        </p:sp>
        <p:sp>
          <p:nvSpPr>
            <p:cNvPr id="15368" name="Text Box 8"/>
            <p:cNvSpPr txBox="1">
              <a:spLocks noChangeArrowheads="1"/>
            </p:cNvSpPr>
            <p:nvPr/>
          </p:nvSpPr>
          <p:spPr bwMode="auto">
            <a:xfrm>
              <a:off x="2472" y="2613"/>
              <a:ext cx="680" cy="265"/>
            </a:xfrm>
            <a:prstGeom prst="rect">
              <a:avLst/>
            </a:prstGeom>
            <a:noFill/>
            <a:ln w="9525">
              <a:noFill/>
              <a:miter lim="800000"/>
              <a:headEnd/>
              <a:tailEnd/>
            </a:ln>
            <a:effectLst/>
          </p:spPr>
          <p:txBody>
            <a:bodyPr>
              <a:spAutoFit/>
            </a:bodyPr>
            <a:lstStyle/>
            <a:p>
              <a:pPr>
                <a:spcBef>
                  <a:spcPct val="50000"/>
                </a:spcBef>
              </a:pPr>
              <a:r>
                <a:rPr lang="zh-CN" altLang="en-US" b="1"/>
                <a:t>风化壳</a:t>
              </a:r>
            </a:p>
          </p:txBody>
        </p:sp>
        <p:sp>
          <p:nvSpPr>
            <p:cNvPr id="15369" name="Text Box 9"/>
            <p:cNvSpPr txBox="1">
              <a:spLocks noChangeArrowheads="1"/>
            </p:cNvSpPr>
            <p:nvPr/>
          </p:nvSpPr>
          <p:spPr bwMode="auto">
            <a:xfrm>
              <a:off x="3334" y="2977"/>
              <a:ext cx="567" cy="265"/>
            </a:xfrm>
            <a:prstGeom prst="rect">
              <a:avLst/>
            </a:prstGeom>
            <a:noFill/>
            <a:ln w="9525">
              <a:noFill/>
              <a:miter lim="800000"/>
              <a:headEnd/>
              <a:tailEnd/>
            </a:ln>
            <a:effectLst/>
          </p:spPr>
          <p:txBody>
            <a:bodyPr>
              <a:spAutoFit/>
            </a:bodyPr>
            <a:lstStyle/>
            <a:p>
              <a:pPr>
                <a:spcBef>
                  <a:spcPct val="50000"/>
                </a:spcBef>
              </a:pPr>
              <a:r>
                <a:rPr lang="zh-CN" altLang="en-US" b="1"/>
                <a:t>岩石圈</a:t>
              </a:r>
            </a:p>
          </p:txBody>
        </p:sp>
        <p:sp>
          <p:nvSpPr>
            <p:cNvPr id="15370" name="Text Box 10"/>
            <p:cNvSpPr txBox="1">
              <a:spLocks noChangeArrowheads="1"/>
            </p:cNvSpPr>
            <p:nvPr/>
          </p:nvSpPr>
          <p:spPr bwMode="auto">
            <a:xfrm>
              <a:off x="3923" y="2341"/>
              <a:ext cx="522" cy="265"/>
            </a:xfrm>
            <a:prstGeom prst="rect">
              <a:avLst/>
            </a:prstGeom>
            <a:noFill/>
            <a:ln w="9525">
              <a:noFill/>
              <a:miter lim="800000"/>
              <a:headEnd/>
              <a:tailEnd/>
            </a:ln>
            <a:effectLst/>
          </p:spPr>
          <p:txBody>
            <a:bodyPr>
              <a:spAutoFit/>
            </a:bodyPr>
            <a:lstStyle/>
            <a:p>
              <a:pPr>
                <a:spcBef>
                  <a:spcPct val="50000"/>
                </a:spcBef>
              </a:pPr>
              <a:r>
                <a:rPr lang="zh-CN" altLang="en-US" b="1"/>
                <a:t>土壤</a:t>
              </a:r>
            </a:p>
          </p:txBody>
        </p:sp>
      </p:grpSp>
      <p:sp>
        <p:nvSpPr>
          <p:cNvPr id="15371" name="Text Box 11"/>
          <p:cNvSpPr txBox="1">
            <a:spLocks noChangeArrowheads="1"/>
          </p:cNvSpPr>
          <p:nvPr/>
        </p:nvSpPr>
        <p:spPr bwMode="auto">
          <a:xfrm>
            <a:off x="762000" y="571501"/>
            <a:ext cx="7162800" cy="523220"/>
          </a:xfrm>
          <a:prstGeom prst="rect">
            <a:avLst/>
          </a:prstGeom>
          <a:noFill/>
          <a:ln w="19050">
            <a:solidFill>
              <a:schemeClr val="tx1"/>
            </a:solidFill>
            <a:miter lim="800000"/>
            <a:headEnd/>
            <a:tailEnd/>
          </a:ln>
          <a:effectLst/>
        </p:spPr>
        <p:txBody>
          <a:bodyPr>
            <a:spAutoFit/>
          </a:bodyPr>
          <a:lstStyle/>
          <a:p>
            <a:pPr algn="ctr"/>
            <a:r>
              <a:rPr lang="zh-CN" altLang="en-US" sz="2800" b="1">
                <a:ea typeface="楷体_GB2312" pitchFamily="49" charset="-122"/>
              </a:rPr>
              <a:t>读图思考，自然地理环境包括哪些要素？</a:t>
            </a:r>
          </a:p>
        </p:txBody>
      </p:sp>
      <p:sp>
        <p:nvSpPr>
          <p:cNvPr id="15372" name="Text Box 12"/>
          <p:cNvSpPr txBox="1">
            <a:spLocks noChangeArrowheads="1"/>
          </p:cNvSpPr>
          <p:nvPr/>
        </p:nvSpPr>
        <p:spPr bwMode="auto">
          <a:xfrm>
            <a:off x="457200" y="1200150"/>
            <a:ext cx="8839200" cy="954107"/>
          </a:xfrm>
          <a:prstGeom prst="rect">
            <a:avLst/>
          </a:prstGeom>
          <a:noFill/>
          <a:ln w="9525">
            <a:noFill/>
            <a:miter lim="800000"/>
            <a:headEnd/>
            <a:tailEnd/>
          </a:ln>
          <a:effectLst/>
        </p:spPr>
        <p:txBody>
          <a:bodyPr>
            <a:spAutoFit/>
          </a:bodyPr>
          <a:lstStyle/>
          <a:p>
            <a:r>
              <a:rPr lang="zh-CN" altLang="en-US" sz="2800" b="1">
                <a:solidFill>
                  <a:srgbClr val="0000FF"/>
                </a:solidFill>
                <a:latin typeface="黑体" pitchFamily="49" charset="-122"/>
                <a:ea typeface="黑体" pitchFamily="49" charset="-122"/>
              </a:rPr>
              <a:t>地貌或地形、大气（气候</a:t>
            </a:r>
            <a:r>
              <a:rPr lang="en-US" altLang="zh-CN" sz="2800" b="1">
                <a:solidFill>
                  <a:srgbClr val="0000FF"/>
                </a:solidFill>
                <a:latin typeface="黑体" pitchFamily="49" charset="-122"/>
                <a:ea typeface="黑体" pitchFamily="49" charset="-122"/>
              </a:rPr>
              <a:t>) </a:t>
            </a:r>
            <a:r>
              <a:rPr lang="zh-CN" altLang="en-US" sz="2800" b="1">
                <a:solidFill>
                  <a:srgbClr val="0000FF"/>
                </a:solidFill>
                <a:latin typeface="黑体" pitchFamily="49" charset="-122"/>
                <a:ea typeface="黑体" pitchFamily="49" charset="-122"/>
              </a:rPr>
              <a:t>、水文、土壤、生物</a:t>
            </a:r>
          </a:p>
          <a:p>
            <a:endParaRPr lang="en-US" altLang="zh-CN" sz="2800" b="1">
              <a:solidFill>
                <a:srgbClr val="0000FF"/>
              </a:solidFill>
              <a:latin typeface="黑体" pitchFamily="49" charset="-122"/>
              <a:ea typeface="黑体" pitchFamily="49" charset="-122"/>
            </a:endParaRPr>
          </a:p>
        </p:txBody>
      </p:sp>
      <p:sp>
        <p:nvSpPr>
          <p:cNvPr id="15373" name="Text Box 13"/>
          <p:cNvSpPr txBox="1">
            <a:spLocks noChangeArrowheads="1"/>
          </p:cNvSpPr>
          <p:nvPr/>
        </p:nvSpPr>
        <p:spPr bwMode="auto">
          <a:xfrm>
            <a:off x="0" y="0"/>
            <a:ext cx="5334000" cy="584775"/>
          </a:xfrm>
          <a:prstGeom prst="rect">
            <a:avLst/>
          </a:prstGeom>
          <a:noFill/>
          <a:ln w="9525">
            <a:noFill/>
            <a:miter lim="800000"/>
            <a:headEnd/>
            <a:tailEnd/>
          </a:ln>
          <a:effectLst/>
        </p:spPr>
        <p:txBody>
          <a:bodyPr>
            <a:spAutoFit/>
          </a:bodyPr>
          <a:lstStyle/>
          <a:p>
            <a:pPr>
              <a:spcBef>
                <a:spcPct val="50000"/>
              </a:spcBef>
            </a:pPr>
            <a:r>
              <a:rPr lang="zh-CN" altLang="en-US" sz="3200" b="1">
                <a:solidFill>
                  <a:srgbClr val="0000FF"/>
                </a:solidFill>
              </a:rPr>
              <a:t>一、自然地理环境的要素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blinds(horizontal)">
                                      <p:cBhvr>
                                        <p:cTn id="7" dur="500"/>
                                        <p:tgtEl>
                                          <p:spTgt spid="153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72">
                                            <p:txEl>
                                              <p:pRg st="0" end="0"/>
                                            </p:txEl>
                                          </p:spTgt>
                                        </p:tgtEl>
                                        <p:attrNameLst>
                                          <p:attrName>style.visibility</p:attrName>
                                        </p:attrNameLst>
                                      </p:cBhvr>
                                      <p:to>
                                        <p:strVal val="visible"/>
                                      </p:to>
                                    </p:set>
                                    <p:animEffect transition="in" filter="blinds(horizontal)">
                                      <p:cBhvr>
                                        <p:cTn id="12" dur="500"/>
                                        <p:tgtEl>
                                          <p:spTgt spid="153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animBg="1"/>
      <p:bldP spid="1537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36591" y="977504"/>
            <a:ext cx="553998" cy="3239690"/>
          </a:xfrm>
          <a:prstGeom prst="rect">
            <a:avLst/>
          </a:prstGeom>
          <a:noFill/>
          <a:ln w="28575">
            <a:solidFill>
              <a:srgbClr val="FF9933"/>
            </a:solidFill>
            <a:miter lim="800000"/>
            <a:headEnd/>
            <a:tailEnd/>
          </a:ln>
          <a:effectLst/>
        </p:spPr>
        <p:txBody>
          <a:bodyPr vert="eaVert">
            <a:spAutoFit/>
          </a:bodyPr>
          <a:lstStyle/>
          <a:p>
            <a:pPr algn="ctr">
              <a:spcBef>
                <a:spcPct val="50000"/>
              </a:spcBef>
            </a:pPr>
            <a:r>
              <a:rPr lang="zh-CN" altLang="en-US" sz="2400" b="1">
                <a:solidFill>
                  <a:srgbClr val="000000"/>
                </a:solidFill>
                <a:latin typeface="Tahoma" pitchFamily="34" charset="0"/>
                <a:ea typeface="黑体" pitchFamily="49" charset="-122"/>
              </a:rPr>
              <a:t>河流上、中游植被破坏</a:t>
            </a:r>
          </a:p>
        </p:txBody>
      </p:sp>
      <p:sp>
        <p:nvSpPr>
          <p:cNvPr id="26627" name="Text Box 3"/>
          <p:cNvSpPr txBox="1">
            <a:spLocks noChangeArrowheads="1"/>
          </p:cNvSpPr>
          <p:nvPr/>
        </p:nvSpPr>
        <p:spPr bwMode="auto">
          <a:xfrm>
            <a:off x="6732589" y="1139429"/>
            <a:ext cx="2160587" cy="461665"/>
          </a:xfrm>
          <a:prstGeom prst="rect">
            <a:avLst/>
          </a:prstGeom>
          <a:noFill/>
          <a:ln w="28575">
            <a:solidFill>
              <a:srgbClr val="FF9933"/>
            </a:solidFill>
            <a:miter lim="800000"/>
            <a:headEnd/>
            <a:tailEnd/>
          </a:ln>
          <a:effectLst/>
        </p:spPr>
        <p:txBody>
          <a:bodyPr>
            <a:spAutoFit/>
          </a:bodyPr>
          <a:lstStyle/>
          <a:p>
            <a:pPr algn="ctr">
              <a:spcBef>
                <a:spcPct val="50000"/>
              </a:spcBef>
            </a:pPr>
            <a:r>
              <a:rPr lang="zh-CN" altLang="en-US" sz="2400" b="1">
                <a:solidFill>
                  <a:srgbClr val="6600CC"/>
                </a:solidFill>
                <a:latin typeface="Tahoma" pitchFamily="34" charset="0"/>
                <a:ea typeface="黑体" pitchFamily="49" charset="-122"/>
              </a:rPr>
              <a:t>洪涝</a:t>
            </a:r>
          </a:p>
        </p:txBody>
      </p:sp>
      <p:sp>
        <p:nvSpPr>
          <p:cNvPr id="26628" name="Text Box 4"/>
          <p:cNvSpPr txBox="1">
            <a:spLocks noChangeArrowheads="1"/>
          </p:cNvSpPr>
          <p:nvPr/>
        </p:nvSpPr>
        <p:spPr bwMode="auto">
          <a:xfrm>
            <a:off x="6732589" y="2597944"/>
            <a:ext cx="2160587" cy="461665"/>
          </a:xfrm>
          <a:prstGeom prst="rect">
            <a:avLst/>
          </a:prstGeom>
          <a:noFill/>
          <a:ln w="28575">
            <a:solidFill>
              <a:srgbClr val="FF9933"/>
            </a:solidFill>
            <a:miter lim="800000"/>
            <a:headEnd/>
            <a:tailEnd/>
          </a:ln>
          <a:effectLst/>
        </p:spPr>
        <p:txBody>
          <a:bodyPr>
            <a:spAutoFit/>
          </a:bodyPr>
          <a:lstStyle/>
          <a:p>
            <a:pPr algn="ctr">
              <a:spcBef>
                <a:spcPct val="50000"/>
              </a:spcBef>
            </a:pPr>
            <a:r>
              <a:rPr lang="zh-CN" altLang="en-US" sz="2400" b="1">
                <a:solidFill>
                  <a:srgbClr val="6600CC"/>
                </a:solidFill>
                <a:latin typeface="Tahoma" pitchFamily="34" charset="0"/>
                <a:ea typeface="黑体" pitchFamily="49" charset="-122"/>
              </a:rPr>
              <a:t>土壤盐碱化</a:t>
            </a:r>
          </a:p>
        </p:txBody>
      </p:sp>
      <p:cxnSp>
        <p:nvCxnSpPr>
          <p:cNvPr id="26629" name="AutoShape 5"/>
          <p:cNvCxnSpPr>
            <a:cxnSpLocks noChangeShapeType="1"/>
            <a:stCxn id="26626" idx="3"/>
            <a:endCxn id="26634" idx="1"/>
          </p:cNvCxnSpPr>
          <p:nvPr/>
        </p:nvCxnSpPr>
        <p:spPr bwMode="auto">
          <a:xfrm>
            <a:off x="890589" y="2597349"/>
            <a:ext cx="534987" cy="0"/>
          </a:xfrm>
          <a:prstGeom prst="straightConnector1">
            <a:avLst/>
          </a:prstGeom>
          <a:noFill/>
          <a:ln w="57150">
            <a:solidFill>
              <a:srgbClr val="6600CC"/>
            </a:solidFill>
            <a:round/>
            <a:headEnd/>
            <a:tailEnd type="triangle" w="med" len="med"/>
          </a:ln>
          <a:effectLst/>
        </p:spPr>
      </p:cxnSp>
      <p:grpSp>
        <p:nvGrpSpPr>
          <p:cNvPr id="2" name="Group 6"/>
          <p:cNvGrpSpPr>
            <a:grpSpLocks/>
          </p:cNvGrpSpPr>
          <p:nvPr/>
        </p:nvGrpSpPr>
        <p:grpSpPr bwMode="auto">
          <a:xfrm>
            <a:off x="2497142" y="977504"/>
            <a:ext cx="1081089" cy="3239690"/>
            <a:chOff x="1573" y="1253"/>
            <a:chExt cx="681" cy="2721"/>
          </a:xfrm>
        </p:grpSpPr>
        <p:sp>
          <p:nvSpPr>
            <p:cNvPr id="26631" name="Text Box 7"/>
            <p:cNvSpPr txBox="1">
              <a:spLocks noChangeArrowheads="1"/>
            </p:cNvSpPr>
            <p:nvPr/>
          </p:nvSpPr>
          <p:spPr bwMode="auto">
            <a:xfrm>
              <a:off x="1573" y="1253"/>
              <a:ext cx="349" cy="2721"/>
            </a:xfrm>
            <a:prstGeom prst="rect">
              <a:avLst/>
            </a:prstGeom>
            <a:noFill/>
            <a:ln w="28575">
              <a:solidFill>
                <a:srgbClr val="FF9933"/>
              </a:solidFill>
              <a:miter lim="800000"/>
              <a:headEnd/>
              <a:tailEnd/>
            </a:ln>
            <a:effectLst/>
          </p:spPr>
          <p:txBody>
            <a:bodyPr vert="eaVert">
              <a:spAutoFit/>
            </a:bodyPr>
            <a:lstStyle/>
            <a:p>
              <a:pPr algn="ctr">
                <a:spcBef>
                  <a:spcPct val="50000"/>
                </a:spcBef>
              </a:pPr>
              <a:r>
                <a:rPr lang="zh-CN" altLang="en-US" sz="2400" b="1">
                  <a:solidFill>
                    <a:srgbClr val="FF0000"/>
                  </a:solidFill>
                  <a:latin typeface="Tahoma" pitchFamily="34" charset="0"/>
                  <a:ea typeface="黑体" pitchFamily="49" charset="-122"/>
                </a:rPr>
                <a:t>河流含沙量增加</a:t>
              </a:r>
            </a:p>
          </p:txBody>
        </p:sp>
        <p:cxnSp>
          <p:nvCxnSpPr>
            <p:cNvPr id="26632" name="AutoShape 8"/>
            <p:cNvCxnSpPr>
              <a:cxnSpLocks noChangeShapeType="1"/>
              <a:stCxn id="26631" idx="3"/>
              <a:endCxn id="26637" idx="1"/>
            </p:cNvCxnSpPr>
            <p:nvPr/>
          </p:nvCxnSpPr>
          <p:spPr bwMode="auto">
            <a:xfrm>
              <a:off x="1922" y="2614"/>
              <a:ext cx="332" cy="0"/>
            </a:xfrm>
            <a:prstGeom prst="straightConnector1">
              <a:avLst/>
            </a:prstGeom>
            <a:noFill/>
            <a:ln w="57150">
              <a:solidFill>
                <a:srgbClr val="6600CC"/>
              </a:solidFill>
              <a:round/>
              <a:headEnd/>
              <a:tailEnd type="triangle" w="med" len="med"/>
            </a:ln>
            <a:effectLst/>
          </p:spPr>
        </p:cxnSp>
      </p:grpSp>
      <p:grpSp>
        <p:nvGrpSpPr>
          <p:cNvPr id="3" name="Group 9"/>
          <p:cNvGrpSpPr>
            <a:grpSpLocks/>
          </p:cNvGrpSpPr>
          <p:nvPr/>
        </p:nvGrpSpPr>
        <p:grpSpPr bwMode="auto">
          <a:xfrm>
            <a:off x="1425576" y="977504"/>
            <a:ext cx="1071563" cy="3239690"/>
            <a:chOff x="898" y="1253"/>
            <a:chExt cx="675" cy="2721"/>
          </a:xfrm>
        </p:grpSpPr>
        <p:sp>
          <p:nvSpPr>
            <p:cNvPr id="26634" name="Text Box 10"/>
            <p:cNvSpPr txBox="1">
              <a:spLocks noChangeArrowheads="1"/>
            </p:cNvSpPr>
            <p:nvPr/>
          </p:nvSpPr>
          <p:spPr bwMode="auto">
            <a:xfrm>
              <a:off x="898" y="1253"/>
              <a:ext cx="349" cy="2721"/>
            </a:xfrm>
            <a:prstGeom prst="rect">
              <a:avLst/>
            </a:prstGeom>
            <a:noFill/>
            <a:ln w="28575">
              <a:solidFill>
                <a:srgbClr val="FF9933"/>
              </a:solidFill>
              <a:miter lim="800000"/>
              <a:headEnd/>
              <a:tailEnd/>
            </a:ln>
            <a:effectLst/>
          </p:spPr>
          <p:txBody>
            <a:bodyPr vert="eaVert">
              <a:spAutoFit/>
            </a:bodyPr>
            <a:lstStyle/>
            <a:p>
              <a:pPr algn="ctr">
                <a:spcBef>
                  <a:spcPct val="50000"/>
                </a:spcBef>
              </a:pPr>
              <a:r>
                <a:rPr lang="zh-CN" altLang="en-US" sz="2400" b="1">
                  <a:solidFill>
                    <a:srgbClr val="000000"/>
                  </a:solidFill>
                  <a:latin typeface="Tahoma" pitchFamily="34" charset="0"/>
                  <a:ea typeface="黑体" pitchFamily="49" charset="-122"/>
                </a:rPr>
                <a:t>河流上、中游水土流失</a:t>
              </a:r>
            </a:p>
          </p:txBody>
        </p:sp>
        <p:cxnSp>
          <p:nvCxnSpPr>
            <p:cNvPr id="26635" name="AutoShape 11"/>
            <p:cNvCxnSpPr>
              <a:cxnSpLocks noChangeShapeType="1"/>
              <a:stCxn id="26634" idx="3"/>
              <a:endCxn id="26631" idx="1"/>
            </p:cNvCxnSpPr>
            <p:nvPr/>
          </p:nvCxnSpPr>
          <p:spPr bwMode="auto">
            <a:xfrm>
              <a:off x="1247" y="2613"/>
              <a:ext cx="326" cy="0"/>
            </a:xfrm>
            <a:prstGeom prst="straightConnector1">
              <a:avLst/>
            </a:prstGeom>
            <a:noFill/>
            <a:ln w="57150">
              <a:solidFill>
                <a:srgbClr val="6600CC"/>
              </a:solidFill>
              <a:round/>
              <a:headEnd/>
              <a:tailEnd type="triangle" w="med" len="med"/>
            </a:ln>
            <a:effectLst/>
          </p:spPr>
        </p:cxnSp>
      </p:grpSp>
      <p:grpSp>
        <p:nvGrpSpPr>
          <p:cNvPr id="4" name="Group 12"/>
          <p:cNvGrpSpPr>
            <a:grpSpLocks/>
          </p:cNvGrpSpPr>
          <p:nvPr/>
        </p:nvGrpSpPr>
        <p:grpSpPr bwMode="auto">
          <a:xfrm>
            <a:off x="3578225" y="977504"/>
            <a:ext cx="1044575" cy="3239690"/>
            <a:chOff x="2254" y="1253"/>
            <a:chExt cx="658" cy="2721"/>
          </a:xfrm>
        </p:grpSpPr>
        <p:sp>
          <p:nvSpPr>
            <p:cNvPr id="26637" name="Text Box 13"/>
            <p:cNvSpPr txBox="1">
              <a:spLocks noChangeArrowheads="1"/>
            </p:cNvSpPr>
            <p:nvPr/>
          </p:nvSpPr>
          <p:spPr bwMode="auto">
            <a:xfrm>
              <a:off x="2254" y="1253"/>
              <a:ext cx="349" cy="2721"/>
            </a:xfrm>
            <a:prstGeom prst="rect">
              <a:avLst/>
            </a:prstGeom>
            <a:noFill/>
            <a:ln w="28575">
              <a:solidFill>
                <a:srgbClr val="FF9933"/>
              </a:solidFill>
              <a:miter lim="800000"/>
              <a:headEnd/>
              <a:tailEnd/>
            </a:ln>
            <a:effectLst/>
          </p:spPr>
          <p:txBody>
            <a:bodyPr vert="eaVert">
              <a:spAutoFit/>
            </a:bodyPr>
            <a:lstStyle/>
            <a:p>
              <a:pPr algn="ctr">
                <a:spcBef>
                  <a:spcPct val="50000"/>
                </a:spcBef>
              </a:pPr>
              <a:r>
                <a:rPr lang="zh-CN" altLang="en-US" sz="2400" b="1">
                  <a:solidFill>
                    <a:srgbClr val="000000"/>
                  </a:solidFill>
                  <a:latin typeface="Tahoma" pitchFamily="34" charset="0"/>
                  <a:ea typeface="黑体" pitchFamily="49" charset="-122"/>
                </a:rPr>
                <a:t>下游河道泥沙淤积</a:t>
              </a:r>
            </a:p>
          </p:txBody>
        </p:sp>
        <p:cxnSp>
          <p:nvCxnSpPr>
            <p:cNvPr id="26638" name="AutoShape 14"/>
            <p:cNvCxnSpPr>
              <a:cxnSpLocks noChangeShapeType="1"/>
              <a:stCxn id="26637" idx="3"/>
              <a:endCxn id="26647" idx="1"/>
            </p:cNvCxnSpPr>
            <p:nvPr/>
          </p:nvCxnSpPr>
          <p:spPr bwMode="auto">
            <a:xfrm>
              <a:off x="2603" y="2614"/>
              <a:ext cx="309" cy="1096"/>
            </a:xfrm>
            <a:prstGeom prst="straightConnector1">
              <a:avLst/>
            </a:prstGeom>
            <a:noFill/>
            <a:ln w="57150">
              <a:solidFill>
                <a:srgbClr val="6600CC"/>
              </a:solidFill>
              <a:round/>
              <a:headEnd/>
              <a:tailEnd type="triangle" w="med" len="med"/>
            </a:ln>
            <a:effectLst/>
          </p:spPr>
        </p:cxnSp>
        <p:cxnSp>
          <p:nvCxnSpPr>
            <p:cNvPr id="26639" name="AutoShape 15"/>
            <p:cNvCxnSpPr>
              <a:cxnSpLocks noChangeShapeType="1"/>
              <a:stCxn id="26637" idx="3"/>
              <a:endCxn id="26641" idx="1"/>
            </p:cNvCxnSpPr>
            <p:nvPr/>
          </p:nvCxnSpPr>
          <p:spPr bwMode="auto">
            <a:xfrm flipV="1">
              <a:off x="2603" y="1602"/>
              <a:ext cx="309" cy="1011"/>
            </a:xfrm>
            <a:prstGeom prst="straightConnector1">
              <a:avLst/>
            </a:prstGeom>
            <a:noFill/>
            <a:ln w="57150">
              <a:solidFill>
                <a:srgbClr val="6600CC"/>
              </a:solidFill>
              <a:round/>
              <a:headEnd/>
              <a:tailEnd type="triangle" w="med" len="med"/>
            </a:ln>
            <a:effectLst/>
          </p:spPr>
        </p:cxnSp>
      </p:grpSp>
      <p:grpSp>
        <p:nvGrpSpPr>
          <p:cNvPr id="5" name="Group 16"/>
          <p:cNvGrpSpPr>
            <a:grpSpLocks/>
          </p:cNvGrpSpPr>
          <p:nvPr/>
        </p:nvGrpSpPr>
        <p:grpSpPr bwMode="auto">
          <a:xfrm>
            <a:off x="4622799" y="977505"/>
            <a:ext cx="2109449" cy="831057"/>
            <a:chOff x="2880" y="1253"/>
            <a:chExt cx="1361" cy="698"/>
          </a:xfrm>
        </p:grpSpPr>
        <p:sp>
          <p:nvSpPr>
            <p:cNvPr id="26641" name="Text Box 17"/>
            <p:cNvSpPr txBox="1">
              <a:spLocks noChangeArrowheads="1"/>
            </p:cNvSpPr>
            <p:nvPr/>
          </p:nvSpPr>
          <p:spPr bwMode="auto">
            <a:xfrm>
              <a:off x="2880" y="1253"/>
              <a:ext cx="1089" cy="698"/>
            </a:xfrm>
            <a:prstGeom prst="rect">
              <a:avLst/>
            </a:prstGeom>
            <a:noFill/>
            <a:ln w="28575">
              <a:solidFill>
                <a:srgbClr val="FF9933"/>
              </a:solidFill>
              <a:miter lim="800000"/>
              <a:headEnd/>
              <a:tailEnd/>
            </a:ln>
            <a:effectLst/>
          </p:spPr>
          <p:txBody>
            <a:bodyPr>
              <a:spAutoFit/>
            </a:bodyPr>
            <a:lstStyle/>
            <a:p>
              <a:r>
                <a:rPr lang="zh-CN" altLang="en-US" sz="2400" b="1">
                  <a:solidFill>
                    <a:srgbClr val="000000"/>
                  </a:solidFill>
                  <a:latin typeface="Tahoma" pitchFamily="34" charset="0"/>
                  <a:ea typeface="黑体" pitchFamily="49" charset="-122"/>
                </a:rPr>
                <a:t>河道泄洪</a:t>
              </a:r>
            </a:p>
            <a:p>
              <a:r>
                <a:rPr lang="zh-CN" altLang="en-US" sz="2400" b="1">
                  <a:solidFill>
                    <a:srgbClr val="000000"/>
                  </a:solidFill>
                  <a:latin typeface="Tahoma" pitchFamily="34" charset="0"/>
                  <a:ea typeface="黑体" pitchFamily="49" charset="-122"/>
                </a:rPr>
                <a:t>能力降低</a:t>
              </a:r>
            </a:p>
          </p:txBody>
        </p:sp>
        <p:cxnSp>
          <p:nvCxnSpPr>
            <p:cNvPr id="26642" name="AutoShape 18"/>
            <p:cNvCxnSpPr>
              <a:cxnSpLocks noChangeShapeType="1"/>
              <a:stCxn id="26641" idx="3"/>
              <a:endCxn id="26627" idx="1"/>
            </p:cNvCxnSpPr>
            <p:nvPr/>
          </p:nvCxnSpPr>
          <p:spPr bwMode="auto">
            <a:xfrm flipV="1">
              <a:off x="3969" y="1583"/>
              <a:ext cx="272" cy="19"/>
            </a:xfrm>
            <a:prstGeom prst="straightConnector1">
              <a:avLst/>
            </a:prstGeom>
            <a:noFill/>
            <a:ln w="57150">
              <a:solidFill>
                <a:srgbClr val="6600CC"/>
              </a:solidFill>
              <a:round/>
              <a:headEnd/>
              <a:tailEnd type="triangle" w="med" len="med"/>
            </a:ln>
            <a:effectLst/>
          </p:spPr>
        </p:cxnSp>
      </p:grpSp>
      <p:grpSp>
        <p:nvGrpSpPr>
          <p:cNvPr id="6" name="Group 19"/>
          <p:cNvGrpSpPr>
            <a:grpSpLocks/>
          </p:cNvGrpSpPr>
          <p:nvPr/>
        </p:nvGrpSpPr>
        <p:grpSpPr bwMode="auto">
          <a:xfrm>
            <a:off x="6732589" y="3059908"/>
            <a:ext cx="2160587" cy="1257301"/>
            <a:chOff x="4241" y="3002"/>
            <a:chExt cx="1361" cy="1056"/>
          </a:xfrm>
        </p:grpSpPr>
        <p:sp>
          <p:nvSpPr>
            <p:cNvPr id="26644" name="Text Box 20"/>
            <p:cNvSpPr txBox="1">
              <a:spLocks noChangeArrowheads="1"/>
            </p:cNvSpPr>
            <p:nvPr/>
          </p:nvSpPr>
          <p:spPr bwMode="auto">
            <a:xfrm>
              <a:off x="4241" y="3360"/>
              <a:ext cx="1361" cy="698"/>
            </a:xfrm>
            <a:prstGeom prst="rect">
              <a:avLst/>
            </a:prstGeom>
            <a:noFill/>
            <a:ln w="28575">
              <a:solidFill>
                <a:srgbClr val="FF9933"/>
              </a:solidFill>
              <a:miter lim="800000"/>
              <a:headEnd/>
              <a:tailEnd/>
            </a:ln>
            <a:effectLst/>
          </p:spPr>
          <p:txBody>
            <a:bodyPr>
              <a:spAutoFit/>
            </a:bodyPr>
            <a:lstStyle/>
            <a:p>
              <a:pPr algn="ctr"/>
              <a:r>
                <a:rPr lang="zh-CN" altLang="en-US" sz="2400" b="1">
                  <a:solidFill>
                    <a:srgbClr val="000000"/>
                  </a:solidFill>
                  <a:latin typeface="Tahoma" pitchFamily="34" charset="0"/>
                  <a:ea typeface="黑体" pitchFamily="49" charset="-122"/>
                </a:rPr>
                <a:t>地下水位</a:t>
              </a:r>
            </a:p>
            <a:p>
              <a:pPr algn="ctr"/>
              <a:r>
                <a:rPr lang="zh-CN" altLang="en-US" sz="2400" b="1">
                  <a:solidFill>
                    <a:srgbClr val="000000"/>
                  </a:solidFill>
                  <a:latin typeface="Tahoma" pitchFamily="34" charset="0"/>
                  <a:ea typeface="黑体" pitchFamily="49" charset="-122"/>
                </a:rPr>
                <a:t>升高</a:t>
              </a:r>
            </a:p>
          </p:txBody>
        </p:sp>
        <p:cxnSp>
          <p:nvCxnSpPr>
            <p:cNvPr id="26645" name="AutoShape 21"/>
            <p:cNvCxnSpPr>
              <a:cxnSpLocks noChangeShapeType="1"/>
              <a:stCxn id="26644" idx="0"/>
              <a:endCxn id="26628" idx="2"/>
            </p:cNvCxnSpPr>
            <p:nvPr/>
          </p:nvCxnSpPr>
          <p:spPr bwMode="auto">
            <a:xfrm flipV="1">
              <a:off x="4922" y="3002"/>
              <a:ext cx="0" cy="358"/>
            </a:xfrm>
            <a:prstGeom prst="straightConnector1">
              <a:avLst/>
            </a:prstGeom>
            <a:noFill/>
            <a:ln w="57150">
              <a:solidFill>
                <a:srgbClr val="6600CC"/>
              </a:solidFill>
              <a:round/>
              <a:headEnd/>
              <a:tailEnd type="triangle" w="med" len="med"/>
            </a:ln>
            <a:effectLst/>
          </p:spPr>
        </p:cxnSp>
      </p:grpSp>
      <p:grpSp>
        <p:nvGrpSpPr>
          <p:cNvPr id="7" name="Group 22"/>
          <p:cNvGrpSpPr>
            <a:grpSpLocks/>
          </p:cNvGrpSpPr>
          <p:nvPr/>
        </p:nvGrpSpPr>
        <p:grpSpPr bwMode="auto">
          <a:xfrm>
            <a:off x="4622799" y="3486152"/>
            <a:ext cx="2109449" cy="831057"/>
            <a:chOff x="2880" y="3360"/>
            <a:chExt cx="1361" cy="698"/>
          </a:xfrm>
        </p:grpSpPr>
        <p:sp>
          <p:nvSpPr>
            <p:cNvPr id="26647" name="Text Box 23"/>
            <p:cNvSpPr txBox="1">
              <a:spLocks noChangeArrowheads="1"/>
            </p:cNvSpPr>
            <p:nvPr/>
          </p:nvSpPr>
          <p:spPr bwMode="auto">
            <a:xfrm>
              <a:off x="2880" y="3360"/>
              <a:ext cx="907" cy="698"/>
            </a:xfrm>
            <a:prstGeom prst="rect">
              <a:avLst/>
            </a:prstGeom>
            <a:noFill/>
            <a:ln w="28575">
              <a:solidFill>
                <a:srgbClr val="FF9933"/>
              </a:solidFill>
              <a:miter lim="800000"/>
              <a:headEnd/>
              <a:tailEnd/>
            </a:ln>
            <a:effectLst/>
          </p:spPr>
          <p:txBody>
            <a:bodyPr>
              <a:spAutoFit/>
            </a:bodyPr>
            <a:lstStyle/>
            <a:p>
              <a:pPr algn="ctr"/>
              <a:r>
                <a:rPr lang="zh-CN" altLang="en-US" sz="2400" b="1">
                  <a:latin typeface="Tahoma" pitchFamily="34" charset="0"/>
                  <a:ea typeface="黑体" pitchFamily="49" charset="-122"/>
                </a:rPr>
                <a:t>河床</a:t>
              </a:r>
            </a:p>
            <a:p>
              <a:pPr algn="ctr"/>
              <a:r>
                <a:rPr lang="zh-CN" altLang="en-US" sz="2400" b="1">
                  <a:latin typeface="Tahoma" pitchFamily="34" charset="0"/>
                  <a:ea typeface="黑体" pitchFamily="49" charset="-122"/>
                </a:rPr>
                <a:t>抬升</a:t>
              </a:r>
            </a:p>
          </p:txBody>
        </p:sp>
        <p:cxnSp>
          <p:nvCxnSpPr>
            <p:cNvPr id="26648" name="AutoShape 24"/>
            <p:cNvCxnSpPr>
              <a:cxnSpLocks noChangeShapeType="1"/>
              <a:stCxn id="26647" idx="3"/>
              <a:endCxn id="26644" idx="1"/>
            </p:cNvCxnSpPr>
            <p:nvPr/>
          </p:nvCxnSpPr>
          <p:spPr bwMode="auto">
            <a:xfrm>
              <a:off x="3787" y="3709"/>
              <a:ext cx="454" cy="0"/>
            </a:xfrm>
            <a:prstGeom prst="straightConnector1">
              <a:avLst/>
            </a:prstGeom>
            <a:noFill/>
            <a:ln w="57150">
              <a:solidFill>
                <a:srgbClr val="6600CC"/>
              </a:solidFill>
              <a:round/>
              <a:headEnd/>
              <a:tailEnd type="triangle" w="med" len="med"/>
            </a:ln>
            <a:effectLst/>
          </p:spPr>
        </p:cxnSp>
      </p:grpSp>
      <p:sp>
        <p:nvSpPr>
          <p:cNvPr id="26649" name="Rectangle 25"/>
          <p:cNvSpPr>
            <a:spLocks noChangeArrowheads="1"/>
          </p:cNvSpPr>
          <p:nvPr/>
        </p:nvSpPr>
        <p:spPr bwMode="auto">
          <a:xfrm>
            <a:off x="457200" y="228601"/>
            <a:ext cx="8305800" cy="461665"/>
          </a:xfrm>
          <a:prstGeom prst="rect">
            <a:avLst/>
          </a:prstGeom>
          <a:noFill/>
          <a:ln w="28575" algn="ctr">
            <a:solidFill>
              <a:schemeClr val="tx1"/>
            </a:solidFill>
            <a:miter lim="800000"/>
            <a:headEnd/>
            <a:tailEnd/>
          </a:ln>
          <a:effectLst/>
        </p:spPr>
        <p:txBody>
          <a:bodyPr>
            <a:spAutoFit/>
          </a:bodyPr>
          <a:lstStyle/>
          <a:p>
            <a:pPr algn="ctr"/>
            <a:r>
              <a:rPr lang="en-US" altLang="zh-CN" sz="2400" b="1">
                <a:solidFill>
                  <a:srgbClr val="0000FF"/>
                </a:solidFill>
                <a:latin typeface="黑体" pitchFamily="49" charset="-122"/>
                <a:ea typeface="黑体" pitchFamily="49" charset="-122"/>
              </a:rPr>
              <a:t>3</a:t>
            </a:r>
            <a:r>
              <a:rPr lang="zh-CN" altLang="en-US" sz="2400" b="1">
                <a:solidFill>
                  <a:srgbClr val="0000FF"/>
                </a:solidFill>
                <a:latin typeface="黑体" pitchFamily="49" charset="-122"/>
                <a:ea typeface="黑体" pitchFamily="49" charset="-122"/>
              </a:rPr>
              <a:t>、这一要素的变化会对黄河下游地区带来什么影响？</a:t>
            </a:r>
          </a:p>
        </p:txBody>
      </p:sp>
      <p:sp>
        <p:nvSpPr>
          <p:cNvPr id="26650" name="Text Box 26"/>
          <p:cNvSpPr txBox="1">
            <a:spLocks noChangeArrowheads="1"/>
          </p:cNvSpPr>
          <p:nvPr/>
        </p:nvSpPr>
        <p:spPr bwMode="auto">
          <a:xfrm>
            <a:off x="2289650" y="4383881"/>
            <a:ext cx="4301177" cy="707886"/>
          </a:xfrm>
          <a:prstGeom prst="rect">
            <a:avLst/>
          </a:prstGeom>
          <a:noFill/>
          <a:ln w="28575" algn="ctr">
            <a:noFill/>
            <a:miter lim="800000"/>
            <a:headEnd/>
            <a:tailEnd/>
          </a:ln>
          <a:effectLst/>
        </p:spPr>
        <p:txBody>
          <a:bodyPr wrap="none">
            <a:spAutoFit/>
          </a:bodyPr>
          <a:lstStyle/>
          <a:p>
            <a:pPr algn="ctr"/>
            <a:r>
              <a:rPr lang="zh-CN" altLang="en-US" sz="4000" b="1">
                <a:solidFill>
                  <a:srgbClr val="FF0066"/>
                </a:solidFill>
                <a:latin typeface="黑体" pitchFamily="49" charset="-122"/>
                <a:ea typeface="黑体" pitchFamily="49" charset="-122"/>
              </a:rPr>
              <a:t>（</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蝴蝶效应</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a:t>
            </a:r>
          </a:p>
        </p:txBody>
      </p:sp>
      <p:pic>
        <p:nvPicPr>
          <p:cNvPr id="27" name="图片 26"/>
          <p:cNvPicPr>
            <a:picLocks noChangeAspect="1"/>
          </p:cNvPicPr>
          <p:nvPr/>
        </p:nvPicPr>
        <p:blipFill>
          <a:blip r:embed="rId2"/>
          <a:srcRect r="1637" b="3024"/>
          <a:stretch>
            <a:fillRect/>
          </a:stretch>
        </p:blipFill>
        <p:spPr>
          <a:xfrm>
            <a:off x="4623412" y="2170612"/>
            <a:ext cx="1820320" cy="10588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out)">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6627"/>
                                        </p:tgtEl>
                                        <p:attrNameLst>
                                          <p:attrName>style.visibility</p:attrName>
                                        </p:attrNameLst>
                                      </p:cBhvr>
                                      <p:to>
                                        <p:strVal val="visible"/>
                                      </p:to>
                                    </p:set>
                                    <p:animEffect transition="in" filter="box(out)">
                                      <p:cBhvr>
                                        <p:cTn id="32" dur="500"/>
                                        <p:tgtEl>
                                          <p:spTgt spid="2662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ou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6628"/>
                                        </p:tgtEl>
                                        <p:attrNameLst>
                                          <p:attrName>style.visibility</p:attrName>
                                        </p:attrNameLst>
                                      </p:cBhvr>
                                      <p:to>
                                        <p:strVal val="visible"/>
                                      </p:to>
                                    </p:set>
                                    <p:animEffect transition="in" filter="box(out)">
                                      <p:cBhvr>
                                        <p:cTn id="47" dur="500"/>
                                        <p:tgtEl>
                                          <p:spTgt spid="2662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0" fill="hold" grpId="0" nodeType="clickEffect">
                                  <p:stCondLst>
                                    <p:cond delay="0"/>
                                  </p:stCondLst>
                                  <p:childTnLst>
                                    <p:set>
                                      <p:cBhvr>
                                        <p:cTn id="51" dur="1" fill="hold">
                                          <p:stCondLst>
                                            <p:cond delay="0"/>
                                          </p:stCondLst>
                                        </p:cTn>
                                        <p:tgtEl>
                                          <p:spTgt spid="26650"/>
                                        </p:tgtEl>
                                        <p:attrNameLst>
                                          <p:attrName>style.visibility</p:attrName>
                                        </p:attrNameLst>
                                      </p:cBhvr>
                                      <p:to>
                                        <p:strVal val="visible"/>
                                      </p:to>
                                    </p:set>
                                    <p:anim calcmode="lin" valueType="num">
                                      <p:cBhvr>
                                        <p:cTn id="52" dur="500" fill="hold"/>
                                        <p:tgtEl>
                                          <p:spTgt spid="26650"/>
                                        </p:tgtEl>
                                        <p:attrNameLst>
                                          <p:attrName>ppt_w</p:attrName>
                                        </p:attrNameLst>
                                      </p:cBhvr>
                                      <p:tavLst>
                                        <p:tav tm="0">
                                          <p:val>
                                            <p:fltVal val="0"/>
                                          </p:val>
                                        </p:tav>
                                        <p:tav tm="100000">
                                          <p:val>
                                            <p:strVal val="#ppt_w"/>
                                          </p:val>
                                        </p:tav>
                                      </p:tavLst>
                                    </p:anim>
                                    <p:anim calcmode="lin" valueType="num">
                                      <p:cBhvr>
                                        <p:cTn id="53" dur="500" fill="hold"/>
                                        <p:tgtEl>
                                          <p:spTgt spid="26650"/>
                                        </p:tgtEl>
                                        <p:attrNameLst>
                                          <p:attrName>ppt_h</p:attrName>
                                        </p:attrNameLst>
                                      </p:cBhvr>
                                      <p:tavLst>
                                        <p:tav tm="0">
                                          <p:val>
                                            <p:fltVal val="0"/>
                                          </p:val>
                                        </p:tav>
                                        <p:tav tm="100000">
                                          <p:val>
                                            <p:strVal val="#ppt_h"/>
                                          </p:val>
                                        </p:tav>
                                      </p:tavLst>
                                    </p:anim>
                                    <p:animEffect transition="in" filter="fade">
                                      <p:cBhvr>
                                        <p:cTn id="54" dur="500"/>
                                        <p:tgtEl>
                                          <p:spTgt spid="26650"/>
                                        </p:tgtEl>
                                      </p:cBhvr>
                                    </p:animEffect>
                                  </p:childTnLst>
                                </p:cTn>
                              </p:par>
                            </p:childTnLst>
                          </p:cTn>
                        </p:par>
                        <p:par>
                          <p:cTn id="55" fill="hold">
                            <p:stCondLst>
                              <p:cond delay="500"/>
                            </p:stCondLst>
                            <p:childTnLst>
                              <p:par>
                                <p:cTn id="56" presetID="12" presetClass="entr" presetSubtype="4" fill="hold" nodeType="after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p:cTn id="58" dur="500"/>
                                        <p:tgtEl>
                                          <p:spTgt spid="27"/>
                                        </p:tgtEl>
                                        <p:attrNameLst>
                                          <p:attrName>ppt_y</p:attrName>
                                        </p:attrNameLst>
                                      </p:cBhvr>
                                      <p:tavLst>
                                        <p:tav tm="0">
                                          <p:val>
                                            <p:strVal val="#ppt_y+#ppt_h*1.125000"/>
                                          </p:val>
                                        </p:tav>
                                        <p:tav tm="100000">
                                          <p:val>
                                            <p:strVal val="#ppt_y"/>
                                          </p:val>
                                        </p:tav>
                                      </p:tavLst>
                                    </p:anim>
                                    <p:animEffect transition="in" filter="wipe(up)">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p:bldP spid="26628" grpId="0" animBg="1"/>
      <p:bldP spid="266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1085850"/>
            <a:ext cx="9240838" cy="406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Rot="1" noChangeArrowheads="1"/>
          </p:cNvSpPr>
          <p:nvPr>
            <p:ph type="title"/>
          </p:nvPr>
        </p:nvSpPr>
        <p:spPr/>
        <p:txBody>
          <a:bodyPr/>
          <a:lstStyle/>
          <a:p>
            <a:r>
              <a:rPr lang="zh-CN" altLang="en-US" dirty="0" smtClean="0">
                <a:solidFill>
                  <a:srgbClr val="FF0000"/>
                </a:solidFill>
                <a:latin typeface="楷体_GB2312" pitchFamily="49" charset="-122"/>
                <a:ea typeface="楷体_GB2312" pitchFamily="49" charset="-122"/>
              </a:rPr>
              <a:t>青藏高原的隆起对气候的影响</a:t>
            </a:r>
          </a:p>
        </p:txBody>
      </p:sp>
      <p:sp>
        <p:nvSpPr>
          <p:cNvPr id="3076" name="Rectangle 4"/>
          <p:cNvSpPr>
            <a:spLocks noGrp="1" noChangeArrowheads="1"/>
          </p:cNvSpPr>
          <p:nvPr>
            <p:ph idx="1"/>
          </p:nvPr>
        </p:nvSpPr>
        <p:spPr/>
        <p:txBody>
          <a:bodyPr/>
          <a:lstStyle/>
          <a:p>
            <a:r>
              <a:rPr lang="en-US" altLang="zh-CN" b="1" dirty="0" smtClean="0">
                <a:solidFill>
                  <a:srgbClr val="FF0000"/>
                </a:solidFill>
                <a:latin typeface="楷体_GB2312" pitchFamily="49" charset="-122"/>
                <a:ea typeface="楷体_GB2312" pitchFamily="49" charset="-122"/>
              </a:rPr>
              <a:t>1 </a:t>
            </a:r>
            <a:r>
              <a:rPr lang="zh-CN" altLang="en-US" b="1" dirty="0" smtClean="0">
                <a:solidFill>
                  <a:srgbClr val="FF0000"/>
                </a:solidFill>
                <a:latin typeface="楷体_GB2312" pitchFamily="49" charset="-122"/>
                <a:ea typeface="楷体_GB2312" pitchFamily="49" charset="-122"/>
              </a:rPr>
              <a:t>动力作用（分支、屏障）</a:t>
            </a:r>
          </a:p>
          <a:p>
            <a:r>
              <a:rPr lang="en-US" altLang="zh-CN" b="1" dirty="0" smtClean="0">
                <a:solidFill>
                  <a:srgbClr val="FF0000"/>
                </a:solidFill>
                <a:latin typeface="楷体_GB2312" pitchFamily="49" charset="-122"/>
                <a:ea typeface="楷体_GB2312" pitchFamily="49" charset="-122"/>
              </a:rPr>
              <a:t>2 </a:t>
            </a:r>
            <a:r>
              <a:rPr lang="zh-CN" altLang="en-US" b="1" dirty="0" smtClean="0">
                <a:solidFill>
                  <a:srgbClr val="FF0000"/>
                </a:solidFill>
                <a:latin typeface="楷体_GB2312" pitchFamily="49" charset="-122"/>
                <a:ea typeface="楷体_GB2312" pitchFamily="49" charset="-122"/>
              </a:rPr>
              <a:t>热力作用</a:t>
            </a:r>
          </a:p>
          <a:p>
            <a:pPr>
              <a:buFont typeface="Wingdings" pitchFamily="2" charset="2"/>
              <a:buNone/>
            </a:pPr>
            <a:r>
              <a:rPr lang="zh-CN" altLang="en-US" dirty="0" smtClean="0">
                <a:latin typeface="楷体_GB2312" pitchFamily="49" charset="-122"/>
                <a:ea typeface="楷体_GB2312" pitchFamily="49" charset="-122"/>
              </a:rPr>
              <a:t>       </a:t>
            </a:r>
            <a:endParaRPr lang="zh-CN" altLang="en-US" b="1" dirty="0" smtClean="0">
              <a:solidFill>
                <a:srgbClr val="FF0000"/>
              </a:solidFill>
              <a:latin typeface="楷体_GB2312" pitchFamily="49" charset="-122"/>
              <a:ea typeface="楷体_GB2312" pitchFamily="49" charset="-122"/>
            </a:endParaRPr>
          </a:p>
          <a:p>
            <a:pPr>
              <a:buFont typeface="Wingdings" pitchFamily="2" charset="2"/>
              <a:buNone/>
            </a:pPr>
            <a:r>
              <a:rPr lang="zh-CN" altLang="en-US" dirty="0" smtClean="0">
                <a:solidFill>
                  <a:srgbClr val="FF0000"/>
                </a:solidFill>
                <a:latin typeface="楷体_GB2312" pitchFamily="49" charset="-122"/>
                <a:ea typeface="楷体_GB2312" pitchFamily="49" charset="-122"/>
              </a:rPr>
              <a:t>       </a:t>
            </a:r>
            <a:endParaRPr lang="zh-CN" altLang="en-US" b="1" dirty="0" smtClean="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4205743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r="-395"/>
          <a:stretch>
            <a:fillRect/>
          </a:stretch>
        </p:blipFill>
        <p:spPr bwMode="auto">
          <a:xfrm>
            <a:off x="6350" y="685800"/>
            <a:ext cx="91376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5"/>
          <p:cNvGrpSpPr>
            <a:grpSpLocks/>
          </p:cNvGrpSpPr>
          <p:nvPr/>
        </p:nvGrpSpPr>
        <p:grpSpPr bwMode="auto">
          <a:xfrm>
            <a:off x="1371600" y="857250"/>
            <a:ext cx="1447800" cy="685800"/>
            <a:chOff x="0" y="0"/>
            <a:chExt cx="2280" cy="1440"/>
          </a:xfrm>
        </p:grpSpPr>
        <p:sp>
          <p:nvSpPr>
            <p:cNvPr id="5" name="Line 16"/>
            <p:cNvSpPr>
              <a:spLocks noChangeShapeType="1"/>
            </p:cNvSpPr>
            <p:nvPr/>
          </p:nvSpPr>
          <p:spPr bwMode="auto">
            <a:xfrm>
              <a:off x="0" y="0"/>
              <a:ext cx="1680" cy="144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7"/>
            <p:cNvSpPr>
              <a:spLocks noChangeShapeType="1"/>
            </p:cNvSpPr>
            <p:nvPr/>
          </p:nvSpPr>
          <p:spPr bwMode="auto">
            <a:xfrm>
              <a:off x="600" y="0"/>
              <a:ext cx="1680" cy="144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 name="未知"/>
          <p:cNvSpPr>
            <a:spLocks/>
          </p:cNvSpPr>
          <p:nvPr/>
        </p:nvSpPr>
        <p:spPr bwMode="auto">
          <a:xfrm>
            <a:off x="3666176" y="2290115"/>
            <a:ext cx="1356878" cy="764858"/>
          </a:xfrm>
          <a:custGeom>
            <a:avLst/>
            <a:gdLst>
              <a:gd name="T0" fmla="*/ 0 w 21600"/>
              <a:gd name="T1" fmla="*/ 0 h 21600"/>
              <a:gd name="T2" fmla="*/ 2921 w 21600"/>
              <a:gd name="T3" fmla="*/ 5504 h 21600"/>
              <a:gd name="T4" fmla="*/ 11684 w 21600"/>
              <a:gd name="T5" fmla="*/ 8478 h 21600"/>
              <a:gd name="T6" fmla="*/ 20104 w 21600"/>
              <a:gd name="T7" fmla="*/ 19460 h 21600"/>
              <a:gd name="T8" fmla="*/ 20629 w 21600"/>
              <a:gd name="T9" fmla="*/ 2129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0" y="0"/>
                </a:moveTo>
                <a:cubicBezTo>
                  <a:pt x="485" y="915"/>
                  <a:pt x="970" y="4091"/>
                  <a:pt x="2921" y="5504"/>
                </a:cubicBezTo>
                <a:cubicBezTo>
                  <a:pt x="4871" y="6917"/>
                  <a:pt x="8823" y="6150"/>
                  <a:pt x="11684" y="8478"/>
                </a:cubicBezTo>
                <a:cubicBezTo>
                  <a:pt x="14544" y="10806"/>
                  <a:pt x="18608" y="17320"/>
                  <a:pt x="20104" y="19460"/>
                </a:cubicBezTo>
                <a:cubicBezTo>
                  <a:pt x="21600" y="21600"/>
                  <a:pt x="20538" y="20980"/>
                  <a:pt x="20629" y="21290"/>
                </a:cubicBezTo>
              </a:path>
            </a:pathLst>
          </a:custGeom>
          <a:noFill/>
          <a:ln w="76200">
            <a:solidFill>
              <a:srgbClr val="0000FF"/>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矩形 1"/>
          <p:cNvSpPr/>
          <p:nvPr/>
        </p:nvSpPr>
        <p:spPr>
          <a:xfrm>
            <a:off x="3525320" y="123478"/>
            <a:ext cx="5640603"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b="1" dirty="0"/>
              <a:t>①</a:t>
            </a:r>
            <a:r>
              <a:rPr lang="zh-CN" altLang="en-US" b="1" dirty="0" smtClean="0"/>
              <a:t>对</a:t>
            </a:r>
            <a:r>
              <a:rPr lang="zh-CN" altLang="en-US" b="1" dirty="0"/>
              <a:t>季风的分支作用</a:t>
            </a:r>
            <a:endParaRPr lang="zh-CN" altLang="en-US" dirty="0"/>
          </a:p>
          <a:p>
            <a:r>
              <a:rPr lang="zh-CN" altLang="en-US" b="1" dirty="0"/>
              <a:t>冬季，</a:t>
            </a:r>
            <a:r>
              <a:rPr lang="zh-CN" altLang="en-US" dirty="0"/>
              <a:t>青藏高原北部对冬季风分支的分点在</a:t>
            </a:r>
            <a:r>
              <a:rPr lang="en-US" altLang="zh-CN" dirty="0"/>
              <a:t>95°E</a:t>
            </a:r>
            <a:r>
              <a:rPr lang="zh-CN" altLang="en-US" dirty="0"/>
              <a:t>附近，冷空气堆积并分化为两支</a:t>
            </a:r>
            <a:r>
              <a:rPr lang="en-US" altLang="zh-CN" dirty="0"/>
              <a:t>:</a:t>
            </a:r>
            <a:r>
              <a:rPr lang="zh-CN" altLang="en-US" dirty="0"/>
              <a:t>一支沿阿尔金山成东风吹入塔里木盆地；另一支则沿着祁连山成西或偏西北风吹向河西走廊，顺地势南下，形成冬季风通道，加剧了冬季风向东南的势力</a:t>
            </a:r>
            <a:r>
              <a:rPr lang="zh-CN" altLang="en-US" dirty="0" smtClean="0"/>
              <a:t>。</a:t>
            </a:r>
            <a:endParaRPr lang="zh-CN" altLang="en-US" dirty="0"/>
          </a:p>
        </p:txBody>
      </p:sp>
      <p:cxnSp>
        <p:nvCxnSpPr>
          <p:cNvPr id="11" name="曲线连接符 10"/>
          <p:cNvCxnSpPr/>
          <p:nvPr/>
        </p:nvCxnSpPr>
        <p:spPr>
          <a:xfrm rot="10800000" flipV="1">
            <a:off x="1691680" y="2427734"/>
            <a:ext cx="1728192" cy="144016"/>
          </a:xfrm>
          <a:prstGeom prst="curvedConnector3">
            <a:avLst>
              <a:gd name="adj1" fmla="val 47945"/>
            </a:avLst>
          </a:prstGeom>
          <a:ln w="762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94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381000" y="0"/>
            <a:ext cx="8229600" cy="857250"/>
          </a:xfrm>
        </p:spPr>
        <p:txBody>
          <a:bodyPr/>
          <a:lstStyle/>
          <a:p>
            <a:r>
              <a:rPr lang="zh-CN" altLang="en-US" dirty="0" smtClean="0">
                <a:solidFill>
                  <a:srgbClr val="FF0000"/>
                </a:solidFill>
                <a:ea typeface="楷体_GB2312" pitchFamily="49" charset="-122"/>
              </a:rPr>
              <a:t>动力作用</a:t>
            </a:r>
            <a:r>
              <a:rPr lang="en-US" altLang="zh-CN" dirty="0" smtClean="0">
                <a:solidFill>
                  <a:srgbClr val="FF0000"/>
                </a:solidFill>
                <a:latin typeface="Arial" pitchFamily="34" charset="0"/>
                <a:ea typeface="楷体_GB2312" pitchFamily="49" charset="-122"/>
              </a:rPr>
              <a:t>——</a:t>
            </a:r>
            <a:r>
              <a:rPr lang="zh-CN" altLang="en-US" dirty="0" smtClean="0">
                <a:solidFill>
                  <a:srgbClr val="FF0000"/>
                </a:solidFill>
                <a:ea typeface="楷体_GB2312" pitchFamily="49" charset="-122"/>
              </a:rPr>
              <a:t>分支作用</a:t>
            </a:r>
          </a:p>
        </p:txBody>
      </p:sp>
      <p:sp>
        <p:nvSpPr>
          <p:cNvPr id="5123" name="Rectangle 3"/>
          <p:cNvSpPr>
            <a:spLocks noGrp="1" noChangeArrowheads="1"/>
          </p:cNvSpPr>
          <p:nvPr>
            <p:ph idx="1"/>
          </p:nvPr>
        </p:nvSpPr>
        <p:spPr/>
        <p:txBody>
          <a:bodyPr/>
          <a:lstStyle/>
          <a:p>
            <a:r>
              <a:rPr lang="zh-CN" altLang="en-US" sz="2800" smtClean="0">
                <a:latin typeface="楷体_GB2312" pitchFamily="49" charset="-122"/>
                <a:ea typeface="楷体_GB2312" pitchFamily="49" charset="-122"/>
              </a:rPr>
              <a:t>2.2.2 青藏高原的动力作用：</a:t>
            </a:r>
            <a:r>
              <a:rPr lang="zh-CN" altLang="en-US" sz="2400" smtClean="0">
                <a:latin typeface="楷体_GB2312" pitchFamily="49" charset="-122"/>
                <a:ea typeface="楷体_GB2312" pitchFamily="49" charset="-122"/>
              </a:rPr>
              <a:t>分支作用；屏障作用</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r="-395"/>
          <a:stretch>
            <a:fillRect/>
          </a:stretch>
        </p:blipFill>
        <p:spPr bwMode="auto">
          <a:xfrm>
            <a:off x="1" y="685800"/>
            <a:ext cx="91471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AutoShape 6"/>
          <p:cNvSpPr>
            <a:spLocks noChangeArrowheads="1"/>
          </p:cNvSpPr>
          <p:nvPr/>
        </p:nvSpPr>
        <p:spPr bwMode="auto">
          <a:xfrm>
            <a:off x="2286000" y="4114800"/>
            <a:ext cx="609600" cy="685800"/>
          </a:xfrm>
          <a:prstGeom prst="upArrow">
            <a:avLst>
              <a:gd name="adj1" fmla="val 50000"/>
              <a:gd name="adj2" fmla="val 37500"/>
            </a:avLst>
          </a:prstGeom>
          <a:solidFill>
            <a:schemeClr val="accent1"/>
          </a:solidFill>
          <a:ln w="9525">
            <a:solidFill>
              <a:schemeClr val="tx1"/>
            </a:solidFill>
            <a:miter lim="800000"/>
            <a:headEnd/>
            <a:tailEnd/>
          </a:ln>
        </p:spPr>
        <p:txBody>
          <a:bodyPr vert="eaVert" anchor="ctr"/>
          <a:lstStyle/>
          <a:p>
            <a:endParaRPr lang="zh-CN" altLang="en-US"/>
          </a:p>
        </p:txBody>
      </p:sp>
      <p:sp>
        <p:nvSpPr>
          <p:cNvPr id="15367" name="未知"/>
          <p:cNvSpPr>
            <a:spLocks/>
          </p:cNvSpPr>
          <p:nvPr/>
        </p:nvSpPr>
        <p:spPr bwMode="auto">
          <a:xfrm>
            <a:off x="2819400" y="3771901"/>
            <a:ext cx="1144588" cy="565547"/>
          </a:xfrm>
          <a:custGeom>
            <a:avLst/>
            <a:gdLst>
              <a:gd name="T0" fmla="*/ 0 w 21600"/>
              <a:gd name="T1" fmla="*/ 19798 h 21600"/>
              <a:gd name="T2" fmla="*/ 8146 w 21600"/>
              <a:gd name="T3" fmla="*/ 20107 h 21600"/>
              <a:gd name="T4" fmla="*/ 19563 w 21600"/>
              <a:gd name="T5" fmla="*/ 10827 h 21600"/>
              <a:gd name="T6" fmla="*/ 20378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9798"/>
                </a:moveTo>
                <a:cubicBezTo>
                  <a:pt x="1353" y="19853"/>
                  <a:pt x="4887" y="21600"/>
                  <a:pt x="8146" y="20107"/>
                </a:cubicBezTo>
                <a:cubicBezTo>
                  <a:pt x="11404" y="18615"/>
                  <a:pt x="17526" y="14175"/>
                  <a:pt x="19563" y="10827"/>
                </a:cubicBezTo>
                <a:cubicBezTo>
                  <a:pt x="21600" y="7479"/>
                  <a:pt x="20246" y="1801"/>
                  <a:pt x="20378" y="0"/>
                </a:cubicBezTo>
              </a:path>
            </a:pathLst>
          </a:custGeom>
          <a:noFill/>
          <a:ln w="76200">
            <a:solidFill>
              <a:srgbClr val="00FF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8"/>
          <p:cNvGrpSpPr>
            <a:grpSpLocks/>
          </p:cNvGrpSpPr>
          <p:nvPr/>
        </p:nvGrpSpPr>
        <p:grpSpPr bwMode="auto">
          <a:xfrm>
            <a:off x="533400" y="2514600"/>
            <a:ext cx="4319588" cy="1683544"/>
            <a:chOff x="0" y="0"/>
            <a:chExt cx="6802" cy="3536"/>
          </a:xfrm>
        </p:grpSpPr>
        <p:sp>
          <p:nvSpPr>
            <p:cNvPr id="5129" name="未知"/>
            <p:cNvSpPr>
              <a:spLocks/>
            </p:cNvSpPr>
            <p:nvPr/>
          </p:nvSpPr>
          <p:spPr bwMode="auto">
            <a:xfrm>
              <a:off x="0" y="0"/>
              <a:ext cx="3045" cy="3520"/>
            </a:xfrm>
            <a:custGeom>
              <a:avLst/>
              <a:gdLst>
                <a:gd name="T0" fmla="*/ 21600 w 21600"/>
                <a:gd name="T1" fmla="*/ 21600 h 21600"/>
                <a:gd name="T2" fmla="*/ 8448 w 21600"/>
                <a:gd name="T3" fmla="*/ 13776 h 21600"/>
                <a:gd name="T4" fmla="*/ 2653 w 21600"/>
                <a:gd name="T5" fmla="*/ 5946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21600"/>
                  </a:moveTo>
                  <a:cubicBezTo>
                    <a:pt x="19408" y="20292"/>
                    <a:pt x="11605" y="16384"/>
                    <a:pt x="8448" y="13776"/>
                  </a:cubicBezTo>
                  <a:cubicBezTo>
                    <a:pt x="5291" y="11168"/>
                    <a:pt x="4064" y="8241"/>
                    <a:pt x="2653" y="5946"/>
                  </a:cubicBezTo>
                  <a:cubicBezTo>
                    <a:pt x="1241" y="3651"/>
                    <a:pt x="439" y="994"/>
                    <a:pt x="0" y="0"/>
                  </a:cubicBezTo>
                </a:path>
              </a:pathLst>
            </a:custGeom>
            <a:noFill/>
            <a:ln w="7620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 name="未知"/>
            <p:cNvSpPr>
              <a:spLocks/>
            </p:cNvSpPr>
            <p:nvPr/>
          </p:nvSpPr>
          <p:spPr bwMode="auto">
            <a:xfrm>
              <a:off x="3470" y="2874"/>
              <a:ext cx="3333" cy="663"/>
            </a:xfrm>
            <a:custGeom>
              <a:avLst/>
              <a:gdLst>
                <a:gd name="T0" fmla="*/ 0 w 21600"/>
                <a:gd name="T1" fmla="*/ 21600 h 21600"/>
                <a:gd name="T2" fmla="*/ 8042 w 21600"/>
                <a:gd name="T3" fmla="*/ 19384 h 21600"/>
                <a:gd name="T4" fmla="*/ 12676 w 21600"/>
                <a:gd name="T5" fmla="*/ 18830 h 21600"/>
                <a:gd name="T6" fmla="*/ 20277 w 21600"/>
                <a:gd name="T7" fmla="*/ 2769 h 21600"/>
                <a:gd name="T8" fmla="*/ 20608 w 21600"/>
                <a:gd name="T9" fmla="*/ 2215 h 21600"/>
                <a:gd name="T10" fmla="*/ 21159 w 21600"/>
                <a:gd name="T11" fmla="*/ 553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21600"/>
                  </a:moveTo>
                  <a:cubicBezTo>
                    <a:pt x="1341" y="21241"/>
                    <a:pt x="5929" y="19840"/>
                    <a:pt x="8042" y="19384"/>
                  </a:cubicBezTo>
                  <a:cubicBezTo>
                    <a:pt x="10155" y="18928"/>
                    <a:pt x="10634" y="21600"/>
                    <a:pt x="12676" y="18830"/>
                  </a:cubicBezTo>
                  <a:cubicBezTo>
                    <a:pt x="14717" y="16061"/>
                    <a:pt x="18955" y="5538"/>
                    <a:pt x="20277" y="2769"/>
                  </a:cubicBezTo>
                  <a:cubicBezTo>
                    <a:pt x="21599" y="0"/>
                    <a:pt x="20459" y="2573"/>
                    <a:pt x="20608" y="2215"/>
                  </a:cubicBezTo>
                  <a:cubicBezTo>
                    <a:pt x="20757" y="1857"/>
                    <a:pt x="21068" y="847"/>
                    <a:pt x="21159" y="553"/>
                  </a:cubicBezTo>
                </a:path>
              </a:pathLst>
            </a:custGeom>
            <a:noFill/>
            <a:ln w="762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矩形 2"/>
          <p:cNvSpPr/>
          <p:nvPr/>
        </p:nvSpPr>
        <p:spPr>
          <a:xfrm>
            <a:off x="4283968" y="761865"/>
            <a:ext cx="4650417"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b="1" dirty="0" smtClean="0"/>
              <a:t>①对</a:t>
            </a:r>
            <a:r>
              <a:rPr lang="zh-CN" altLang="en-US" b="1" dirty="0"/>
              <a:t>季风的分支作用</a:t>
            </a:r>
            <a:endParaRPr lang="zh-CN" altLang="en-US" dirty="0"/>
          </a:p>
          <a:p>
            <a:r>
              <a:rPr lang="zh-CN" altLang="en-US" b="1" dirty="0" smtClean="0"/>
              <a:t>夏季</a:t>
            </a:r>
            <a:r>
              <a:rPr lang="zh-CN" altLang="en-US" b="1" dirty="0"/>
              <a:t>，</a:t>
            </a:r>
            <a:r>
              <a:rPr lang="zh-CN" altLang="en-US" dirty="0"/>
              <a:t>西南季风抵达孟加拉湾再向北推进时，碰到青藏高原，即分为东、西两支：一支沿喜马拉雅山转为东风向西吹去；另一支则沿着山脉的走向流向我国西南地区，加剧藏东南水汽通道作用，使高原边缘降水增多，并进而因雨影作用使高原内部干旱加剧。</a:t>
            </a:r>
          </a:p>
        </p:txBody>
      </p:sp>
    </p:spTree>
    <p:extLst>
      <p:ext uri="{BB962C8B-B14F-4D97-AF65-F5344CB8AC3E}">
        <p14:creationId xmlns:p14="http://schemas.microsoft.com/office/powerpoint/2010/main" val="1433149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5367"/>
                                        </p:tgtEl>
                                        <p:attrNameLst>
                                          <p:attrName>style.visibility</p:attrName>
                                        </p:attrNameLst>
                                      </p:cBhvr>
                                      <p:to>
                                        <p:strVal val="visible"/>
                                      </p:to>
                                    </p:set>
                                    <p:animEffect transition="in" filter="box(in)">
                                      <p:cBhvr>
                                        <p:cTn id="18"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p:bldP spid="153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a:xfrm>
            <a:off x="81851" y="-193089"/>
            <a:ext cx="8229600" cy="857250"/>
          </a:xfrm>
        </p:spPr>
        <p:txBody>
          <a:bodyPr>
            <a:normAutofit/>
          </a:bodyPr>
          <a:lstStyle/>
          <a:p>
            <a:r>
              <a:rPr lang="zh-CN" altLang="en-US" sz="3600" dirty="0" smtClean="0">
                <a:solidFill>
                  <a:srgbClr val="FF0000"/>
                </a:solidFill>
                <a:ea typeface="楷体_GB2312" pitchFamily="49" charset="-122"/>
              </a:rPr>
              <a:t>动力作用</a:t>
            </a:r>
            <a:r>
              <a:rPr lang="en-US" altLang="zh-CN" sz="3600" dirty="0" smtClean="0">
                <a:solidFill>
                  <a:srgbClr val="FF0000"/>
                </a:solidFill>
                <a:latin typeface="Arial" pitchFamily="34" charset="0"/>
                <a:ea typeface="楷体_GB2312" pitchFamily="49" charset="-122"/>
              </a:rPr>
              <a:t>——</a:t>
            </a:r>
            <a:r>
              <a:rPr lang="zh-CN" altLang="en-US" sz="3600" dirty="0" smtClean="0">
                <a:solidFill>
                  <a:srgbClr val="FF0000"/>
                </a:solidFill>
                <a:ea typeface="楷体_GB2312" pitchFamily="49" charset="-122"/>
              </a:rPr>
              <a:t>分支作用</a:t>
            </a:r>
          </a:p>
        </p:txBody>
      </p:sp>
      <p:sp>
        <p:nvSpPr>
          <p:cNvPr id="4099" name="Rectangle 24"/>
          <p:cNvSpPr>
            <a:spLocks noGrp="1" noChangeArrowheads="1"/>
          </p:cNvSpPr>
          <p:nvPr>
            <p:ph idx="1"/>
          </p:nvPr>
        </p:nvSpPr>
        <p:spPr>
          <a:xfrm>
            <a:off x="381000" y="1257301"/>
            <a:ext cx="8229600" cy="3394472"/>
          </a:xfrm>
        </p:spPr>
        <p:txBody>
          <a:bodyPr/>
          <a:lstStyle/>
          <a:p>
            <a:pPr>
              <a:buFont typeface="Wingdings" pitchFamily="2" charset="2"/>
              <a:buNone/>
            </a:pPr>
            <a:endParaRPr lang="zh-CN" altLang="en-US" smtClean="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r="-395"/>
          <a:stretch>
            <a:fillRect/>
          </a:stretch>
        </p:blipFill>
        <p:spPr bwMode="auto">
          <a:xfrm>
            <a:off x="6350" y="685800"/>
            <a:ext cx="91376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1" y="2171700"/>
            <a:ext cx="601663" cy="742950"/>
            <a:chOff x="0" y="0"/>
            <a:chExt cx="960" cy="1560"/>
          </a:xfrm>
        </p:grpSpPr>
        <p:sp>
          <p:nvSpPr>
            <p:cNvPr id="4116" name="Line 6"/>
            <p:cNvSpPr>
              <a:spLocks noChangeShapeType="1"/>
            </p:cNvSpPr>
            <p:nvPr/>
          </p:nvSpPr>
          <p:spPr bwMode="auto">
            <a:xfrm>
              <a:off x="0" y="0"/>
              <a:ext cx="960" cy="1"/>
            </a:xfrm>
            <a:prstGeom prst="line">
              <a:avLst/>
            </a:prstGeom>
            <a:noFill/>
            <a:ln w="698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7" name="Line 7"/>
            <p:cNvSpPr>
              <a:spLocks noChangeShapeType="1"/>
            </p:cNvSpPr>
            <p:nvPr/>
          </p:nvSpPr>
          <p:spPr bwMode="auto">
            <a:xfrm>
              <a:off x="0" y="720"/>
              <a:ext cx="960" cy="1"/>
            </a:xfrm>
            <a:prstGeom prst="line">
              <a:avLst/>
            </a:prstGeom>
            <a:noFill/>
            <a:ln w="698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8" name="Line 8"/>
            <p:cNvSpPr>
              <a:spLocks noChangeShapeType="1"/>
            </p:cNvSpPr>
            <p:nvPr/>
          </p:nvSpPr>
          <p:spPr bwMode="auto">
            <a:xfrm>
              <a:off x="0" y="1560"/>
              <a:ext cx="960" cy="1"/>
            </a:xfrm>
            <a:prstGeom prst="line">
              <a:avLst/>
            </a:prstGeom>
            <a:noFill/>
            <a:ln w="698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345" name="未知"/>
          <p:cNvSpPr>
            <a:spLocks/>
          </p:cNvSpPr>
          <p:nvPr/>
        </p:nvSpPr>
        <p:spPr bwMode="auto">
          <a:xfrm>
            <a:off x="685801" y="2057400"/>
            <a:ext cx="4340225" cy="1578769"/>
          </a:xfrm>
          <a:custGeom>
            <a:avLst/>
            <a:gdLst>
              <a:gd name="T0" fmla="*/ 0 w 21600"/>
              <a:gd name="T1" fmla="*/ 2214 h 21600"/>
              <a:gd name="T2" fmla="*/ 1503 w 21600"/>
              <a:gd name="T3" fmla="*/ 664 h 21600"/>
              <a:gd name="T4" fmla="*/ 2631 w 21600"/>
              <a:gd name="T5" fmla="*/ 6205 h 21600"/>
              <a:gd name="T6" fmla="*/ 3759 w 21600"/>
              <a:gd name="T7" fmla="*/ 6648 h 21600"/>
              <a:gd name="T8" fmla="*/ 8488 w 21600"/>
              <a:gd name="T9" fmla="*/ 7202 h 21600"/>
              <a:gd name="T10" fmla="*/ 11979 w 21600"/>
              <a:gd name="T11" fmla="*/ 5763 h 21600"/>
              <a:gd name="T12" fmla="*/ 16064 w 21600"/>
              <a:gd name="T13" fmla="*/ 6316 h 21600"/>
              <a:gd name="T14" fmla="*/ 20311 w 21600"/>
              <a:gd name="T15" fmla="*/ 10523 h 21600"/>
              <a:gd name="T16" fmla="*/ 21599 w 21600"/>
              <a:gd name="T17" fmla="*/ 2160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00"/>
              <a:gd name="T28" fmla="*/ 0 h 21600"/>
              <a:gd name="T29" fmla="*/ 21600 w 21600"/>
              <a:gd name="T30" fmla="*/ 21600 h 2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00" h="21600">
                <a:moveTo>
                  <a:pt x="0" y="2214"/>
                </a:moveTo>
                <a:cubicBezTo>
                  <a:pt x="249" y="1953"/>
                  <a:pt x="1064" y="0"/>
                  <a:pt x="1503" y="664"/>
                </a:cubicBezTo>
                <a:cubicBezTo>
                  <a:pt x="1942" y="1328"/>
                  <a:pt x="2255" y="5209"/>
                  <a:pt x="2631" y="6205"/>
                </a:cubicBezTo>
                <a:cubicBezTo>
                  <a:pt x="3007" y="7202"/>
                  <a:pt x="2783" y="6479"/>
                  <a:pt x="3759" y="6648"/>
                </a:cubicBezTo>
                <a:cubicBezTo>
                  <a:pt x="4735" y="6817"/>
                  <a:pt x="7117" y="7351"/>
                  <a:pt x="8488" y="7202"/>
                </a:cubicBezTo>
                <a:cubicBezTo>
                  <a:pt x="9860" y="7052"/>
                  <a:pt x="10716" y="5912"/>
                  <a:pt x="11979" y="5763"/>
                </a:cubicBezTo>
                <a:cubicBezTo>
                  <a:pt x="13243" y="5613"/>
                  <a:pt x="14674" y="5522"/>
                  <a:pt x="16064" y="6316"/>
                </a:cubicBezTo>
                <a:cubicBezTo>
                  <a:pt x="17455" y="7111"/>
                  <a:pt x="19388" y="7977"/>
                  <a:pt x="20311" y="10523"/>
                </a:cubicBezTo>
                <a:cubicBezTo>
                  <a:pt x="21233" y="13069"/>
                  <a:pt x="21385" y="19750"/>
                  <a:pt x="21599" y="21600"/>
                </a:cubicBezTo>
              </a:path>
            </a:pathLst>
          </a:custGeom>
          <a:noFill/>
          <a:ln w="76200">
            <a:solidFill>
              <a:schemeClr val="tx1"/>
            </a:solidFill>
            <a:round/>
            <a:headEnd/>
            <a:tailEnd type="stealth"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6" name="未知"/>
          <p:cNvSpPr>
            <a:spLocks/>
          </p:cNvSpPr>
          <p:nvPr/>
        </p:nvSpPr>
        <p:spPr bwMode="auto">
          <a:xfrm>
            <a:off x="762000" y="2857500"/>
            <a:ext cx="4179888" cy="1176338"/>
          </a:xfrm>
          <a:custGeom>
            <a:avLst/>
            <a:gdLst>
              <a:gd name="T0" fmla="*/ 0 w 21600"/>
              <a:gd name="T1" fmla="*/ 0 h 21600"/>
              <a:gd name="T2" fmla="*/ 1227 w 21600"/>
              <a:gd name="T3" fmla="*/ 7435 h 21600"/>
              <a:gd name="T4" fmla="*/ 3458 w 21600"/>
              <a:gd name="T5" fmla="*/ 12932 h 21600"/>
              <a:gd name="T6" fmla="*/ 5857 w 21600"/>
              <a:gd name="T7" fmla="*/ 17536 h 21600"/>
              <a:gd name="T8" fmla="*/ 9766 w 21600"/>
              <a:gd name="T9" fmla="*/ 20359 h 21600"/>
              <a:gd name="T10" fmla="*/ 12611 w 21600"/>
              <a:gd name="T11" fmla="*/ 20359 h 21600"/>
              <a:gd name="T12" fmla="*/ 14065 w 21600"/>
              <a:gd name="T13" fmla="*/ 20062 h 21600"/>
              <a:gd name="T14" fmla="*/ 15850 w 21600"/>
              <a:gd name="T15" fmla="*/ 19170 h 21600"/>
              <a:gd name="T16" fmla="*/ 17356 w 21600"/>
              <a:gd name="T17" fmla="*/ 21250 h 21600"/>
              <a:gd name="T18" fmla="*/ 18528 w 21600"/>
              <a:gd name="T19" fmla="*/ 21250 h 21600"/>
              <a:gd name="T20" fmla="*/ 19420 w 21600"/>
              <a:gd name="T21" fmla="*/ 20210 h 21600"/>
              <a:gd name="T22" fmla="*/ 20871 w 21600"/>
              <a:gd name="T23" fmla="*/ 18428 h 21600"/>
              <a:gd name="T24" fmla="*/ 21600 w 21600"/>
              <a:gd name="T25" fmla="*/ 16645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600"/>
              <a:gd name="T40" fmla="*/ 0 h 21600"/>
              <a:gd name="T41" fmla="*/ 21600 w 21600"/>
              <a:gd name="T42" fmla="*/ 21600 h 216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600" h="21600">
                <a:moveTo>
                  <a:pt x="0" y="0"/>
                </a:moveTo>
                <a:cubicBezTo>
                  <a:pt x="203" y="1240"/>
                  <a:pt x="649" y="5277"/>
                  <a:pt x="1227" y="7435"/>
                </a:cubicBezTo>
                <a:cubicBezTo>
                  <a:pt x="1804" y="9594"/>
                  <a:pt x="2687" y="11245"/>
                  <a:pt x="3458" y="12932"/>
                </a:cubicBezTo>
                <a:cubicBezTo>
                  <a:pt x="4230" y="14618"/>
                  <a:pt x="4807" y="16296"/>
                  <a:pt x="5857" y="17536"/>
                </a:cubicBezTo>
                <a:cubicBezTo>
                  <a:pt x="6907" y="18777"/>
                  <a:pt x="8640" y="19887"/>
                  <a:pt x="9766" y="20359"/>
                </a:cubicBezTo>
                <a:cubicBezTo>
                  <a:pt x="10891" y="20831"/>
                  <a:pt x="11896" y="20411"/>
                  <a:pt x="12611" y="20359"/>
                </a:cubicBezTo>
                <a:cubicBezTo>
                  <a:pt x="13326" y="20306"/>
                  <a:pt x="13523" y="20263"/>
                  <a:pt x="14065" y="20062"/>
                </a:cubicBezTo>
                <a:cubicBezTo>
                  <a:pt x="14606" y="19861"/>
                  <a:pt x="15302" y="18969"/>
                  <a:pt x="15850" y="19170"/>
                </a:cubicBezTo>
                <a:cubicBezTo>
                  <a:pt x="16398" y="19371"/>
                  <a:pt x="16910" y="20900"/>
                  <a:pt x="17356" y="21250"/>
                </a:cubicBezTo>
                <a:cubicBezTo>
                  <a:pt x="17803" y="21600"/>
                  <a:pt x="18183" y="21425"/>
                  <a:pt x="18528" y="21250"/>
                </a:cubicBezTo>
                <a:cubicBezTo>
                  <a:pt x="18872" y="21075"/>
                  <a:pt x="19030" y="20682"/>
                  <a:pt x="19420" y="20210"/>
                </a:cubicBezTo>
                <a:cubicBezTo>
                  <a:pt x="19811" y="19738"/>
                  <a:pt x="20507" y="19022"/>
                  <a:pt x="20871" y="18428"/>
                </a:cubicBezTo>
                <a:cubicBezTo>
                  <a:pt x="21235" y="17833"/>
                  <a:pt x="21478" y="16942"/>
                  <a:pt x="21600" y="16645"/>
                </a:cubicBezTo>
              </a:path>
            </a:pathLst>
          </a:custGeom>
          <a:noFill/>
          <a:ln w="76200">
            <a:solidFill>
              <a:srgbClr val="FF66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11"/>
          <p:cNvGrpSpPr>
            <a:grpSpLocks/>
          </p:cNvGrpSpPr>
          <p:nvPr/>
        </p:nvGrpSpPr>
        <p:grpSpPr bwMode="auto">
          <a:xfrm>
            <a:off x="4800600" y="3486150"/>
            <a:ext cx="914400" cy="400050"/>
            <a:chOff x="0" y="0"/>
            <a:chExt cx="1440" cy="840"/>
          </a:xfrm>
        </p:grpSpPr>
        <p:sp>
          <p:nvSpPr>
            <p:cNvPr id="4113" name="Line 12"/>
            <p:cNvSpPr>
              <a:spLocks noChangeShapeType="1"/>
            </p:cNvSpPr>
            <p:nvPr/>
          </p:nvSpPr>
          <p:spPr bwMode="auto">
            <a:xfrm>
              <a:off x="120" y="0"/>
              <a:ext cx="1320" cy="12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4" name="Line 13"/>
            <p:cNvSpPr>
              <a:spLocks noChangeShapeType="1"/>
            </p:cNvSpPr>
            <p:nvPr/>
          </p:nvSpPr>
          <p:spPr bwMode="auto">
            <a:xfrm>
              <a:off x="0" y="720"/>
              <a:ext cx="1320" cy="12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5" name="Line 14"/>
            <p:cNvSpPr>
              <a:spLocks noChangeShapeType="1"/>
            </p:cNvSpPr>
            <p:nvPr/>
          </p:nvSpPr>
          <p:spPr bwMode="auto">
            <a:xfrm>
              <a:off x="120" y="360"/>
              <a:ext cx="1320" cy="12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 name="矩形 5"/>
          <p:cNvSpPr/>
          <p:nvPr/>
        </p:nvSpPr>
        <p:spPr>
          <a:xfrm>
            <a:off x="17201" y="627534"/>
            <a:ext cx="4572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zh-CN" altLang="en-US" b="1" dirty="0"/>
              <a:t>②对西风的分支作用。</a:t>
            </a:r>
            <a:endParaRPr lang="zh-CN" altLang="en-US" dirty="0"/>
          </a:p>
          <a:p>
            <a:r>
              <a:rPr lang="zh-CN" altLang="en-US" dirty="0"/>
              <a:t>青藏高原西部，冬半年西风（西风带南移所致）气流受到高原阻挡，距地面</a:t>
            </a:r>
            <a:r>
              <a:rPr lang="en-US" altLang="zh-CN" dirty="0"/>
              <a:t>3</a:t>
            </a:r>
            <a:r>
              <a:rPr lang="zh-CN" altLang="en-US" dirty="0"/>
              <a:t>～</a:t>
            </a:r>
            <a:r>
              <a:rPr lang="en-US" altLang="zh-CN" dirty="0"/>
              <a:t>4 km</a:t>
            </a:r>
            <a:r>
              <a:rPr lang="zh-CN" altLang="en-US" dirty="0"/>
              <a:t>高度以下的气流被分为南、北两支。</a:t>
            </a:r>
          </a:p>
        </p:txBody>
      </p:sp>
      <p:sp>
        <p:nvSpPr>
          <p:cNvPr id="7" name="矩形 6"/>
          <p:cNvSpPr/>
          <p:nvPr/>
        </p:nvSpPr>
        <p:spPr>
          <a:xfrm>
            <a:off x="-4937" y="4215160"/>
            <a:ext cx="904143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t>北支在高原西北面，为西南气流，绕过新疆北部转为西北气流，进一步加强冬季风的势力</a:t>
            </a:r>
            <a:r>
              <a:rPr lang="zh-CN" altLang="en-US" dirty="0" smtClean="0"/>
              <a:t>；南</a:t>
            </a:r>
            <a:r>
              <a:rPr lang="zh-CN" altLang="en-US" dirty="0"/>
              <a:t>、北两支气流在长江中下游汇合，气流相对静止区正好处在四川盆地上空，使其成为我国著名的微风区，四川多云雾也与此有关。</a:t>
            </a:r>
          </a:p>
        </p:txBody>
      </p:sp>
      <p:pic>
        <p:nvPicPr>
          <p:cNvPr id="13316" name="Picture 4" descr="http://5b0988e595225.cdn.sohucs.com/images/20191201/8d9e869c02524da59c7b5e008aea039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779" y="627534"/>
            <a:ext cx="3439993"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63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4346"/>
                                        </p:tgtEl>
                                        <p:attrNameLst>
                                          <p:attrName>style.visibility</p:attrName>
                                        </p:attrNameLst>
                                      </p:cBhvr>
                                      <p:to>
                                        <p:strVal val="visible"/>
                                      </p:to>
                                    </p:set>
                                    <p:animEffect transition="in" filter="box(in)">
                                      <p:cBhvr>
                                        <p:cTn id="18" dur="500"/>
                                        <p:tgtEl>
                                          <p:spTgt spid="1434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345"/>
                                        </p:tgtEl>
                                        <p:attrNameLst>
                                          <p:attrName>style.visibility</p:attrName>
                                        </p:attrNameLst>
                                      </p:cBhvr>
                                      <p:to>
                                        <p:strVal val="visible"/>
                                      </p:to>
                                    </p:set>
                                    <p:animEffect transition="in" filter="blinds(horizontal)">
                                      <p:cBhvr>
                                        <p:cTn id="23" dur="500"/>
                                        <p:tgtEl>
                                          <p:spTgt spid="1434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316"/>
                                        </p:tgtEl>
                                        <p:attrNameLst>
                                          <p:attrName>style.visibility</p:attrName>
                                        </p:attrNameLst>
                                      </p:cBhvr>
                                      <p:to>
                                        <p:strVal val="visible"/>
                                      </p:to>
                                    </p:set>
                                    <p:anim calcmode="lin" valueType="num">
                                      <p:cBhvr additive="base">
                                        <p:cTn id="34" dur="500" fill="hold"/>
                                        <p:tgtEl>
                                          <p:spTgt spid="13316"/>
                                        </p:tgtEl>
                                        <p:attrNameLst>
                                          <p:attrName>ppt_x</p:attrName>
                                        </p:attrNameLst>
                                      </p:cBhvr>
                                      <p:tavLst>
                                        <p:tav tm="0">
                                          <p:val>
                                            <p:strVal val="#ppt_x"/>
                                          </p:val>
                                        </p:tav>
                                        <p:tav tm="100000">
                                          <p:val>
                                            <p:strVal val="#ppt_x"/>
                                          </p:val>
                                        </p:tav>
                                      </p:tavLst>
                                    </p:anim>
                                    <p:anim calcmode="lin" valueType="num">
                                      <p:cBhvr additive="base">
                                        <p:cTn id="35"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animBg="1"/>
      <p:bldP spid="1434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a:xfrm>
            <a:off x="457200" y="57150"/>
            <a:ext cx="8229600" cy="857250"/>
          </a:xfrm>
        </p:spPr>
        <p:txBody>
          <a:bodyPr/>
          <a:lstStyle/>
          <a:p>
            <a:r>
              <a:rPr lang="zh-CN" altLang="en-US" dirty="0" smtClean="0">
                <a:solidFill>
                  <a:srgbClr val="FF0000"/>
                </a:solidFill>
                <a:latin typeface="楷体_GB2312" pitchFamily="49" charset="-122"/>
                <a:ea typeface="楷体_GB2312" pitchFamily="49" charset="-122"/>
              </a:rPr>
              <a:t>动力作用</a:t>
            </a:r>
            <a:r>
              <a:rPr lang="en-US" altLang="zh-CN" dirty="0" smtClean="0">
                <a:solidFill>
                  <a:srgbClr val="FF0000"/>
                </a:solidFill>
                <a:latin typeface="楷体_GB2312" pitchFamily="49" charset="-122"/>
                <a:ea typeface="楷体_GB2312" pitchFamily="49" charset="-122"/>
              </a:rPr>
              <a:t>-</a:t>
            </a:r>
            <a:r>
              <a:rPr lang="zh-CN" altLang="en-US" dirty="0" smtClean="0">
                <a:solidFill>
                  <a:srgbClr val="FF0000"/>
                </a:solidFill>
                <a:latin typeface="楷体_GB2312" pitchFamily="49" charset="-122"/>
                <a:ea typeface="楷体_GB2312" pitchFamily="49" charset="-122"/>
              </a:rPr>
              <a:t>屏障（阻碍）作用</a:t>
            </a:r>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395"/>
          <a:stretch>
            <a:fillRect/>
          </a:stretch>
        </p:blipFill>
        <p:spPr>
          <a:xfrm>
            <a:off x="-76200" y="857250"/>
            <a:ext cx="9220200" cy="4095750"/>
          </a:xfrm>
          <a:noFill/>
        </p:spPr>
      </p:pic>
      <p:grpSp>
        <p:nvGrpSpPr>
          <p:cNvPr id="2" name="Group 5"/>
          <p:cNvGrpSpPr>
            <a:grpSpLocks/>
          </p:cNvGrpSpPr>
          <p:nvPr/>
        </p:nvGrpSpPr>
        <p:grpSpPr bwMode="auto">
          <a:xfrm>
            <a:off x="1066800" y="3771900"/>
            <a:ext cx="2590800" cy="1165190"/>
            <a:chOff x="0" y="0"/>
            <a:chExt cx="4080" cy="2446"/>
          </a:xfrm>
        </p:grpSpPr>
        <p:sp>
          <p:nvSpPr>
            <p:cNvPr id="6156" name="AutoShape 6"/>
            <p:cNvSpPr>
              <a:spLocks noChangeArrowheads="1"/>
            </p:cNvSpPr>
            <p:nvPr/>
          </p:nvSpPr>
          <p:spPr bwMode="auto">
            <a:xfrm>
              <a:off x="1920" y="0"/>
              <a:ext cx="480" cy="960"/>
            </a:xfrm>
            <a:prstGeom prst="upArrow">
              <a:avLst>
                <a:gd name="adj1" fmla="val 50000"/>
                <a:gd name="adj2" fmla="val 50000"/>
              </a:avLst>
            </a:prstGeom>
            <a:ln>
              <a:headEnd/>
              <a:tailEnd/>
            </a:ln>
          </p:spPr>
          <p:style>
            <a:lnRef idx="2">
              <a:schemeClr val="accent6"/>
            </a:lnRef>
            <a:fillRef idx="1">
              <a:schemeClr val="lt1"/>
            </a:fillRef>
            <a:effectRef idx="0">
              <a:schemeClr val="accent6"/>
            </a:effectRef>
            <a:fontRef idx="minor">
              <a:schemeClr val="dk1"/>
            </a:fontRef>
          </p:style>
          <p:txBody>
            <a:bodyPr vert="eaVert" anchor="ctr"/>
            <a:lstStyle/>
            <a:p>
              <a:endParaRPr lang="zh-CN" altLang="en-US"/>
            </a:p>
          </p:txBody>
        </p:sp>
        <p:sp>
          <p:nvSpPr>
            <p:cNvPr id="6157" name="Text Box 7"/>
            <p:cNvSpPr txBox="1">
              <a:spLocks noChangeArrowheads="1"/>
            </p:cNvSpPr>
            <p:nvPr/>
          </p:nvSpPr>
          <p:spPr bwMode="auto">
            <a:xfrm>
              <a:off x="0" y="960"/>
              <a:ext cx="4080" cy="1486"/>
            </a:xfrm>
            <a:prstGeom prst="rect">
              <a:avLst/>
            </a:prstGeom>
            <a:ln/>
          </p:spPr>
          <p:style>
            <a:lnRef idx="2">
              <a:schemeClr val="accent6"/>
            </a:lnRef>
            <a:fillRef idx="1">
              <a:schemeClr val="lt1"/>
            </a:fillRef>
            <a:effectRef idx="0">
              <a:schemeClr val="accent6"/>
            </a:effectRef>
            <a:fontRef idx="minor">
              <a:schemeClr val="dk1"/>
            </a:fontRef>
          </p:style>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r>
                <a:rPr lang="zh-CN" altLang="en-US" sz="2000" b="1">
                  <a:solidFill>
                    <a:srgbClr val="0000FF"/>
                  </a:solidFill>
                  <a:ea typeface="楷体_GB2312" pitchFamily="49" charset="-122"/>
                </a:rPr>
                <a:t>西南暖湿气流受阻，高原边缘降水丰富</a:t>
              </a:r>
            </a:p>
          </p:txBody>
        </p:sp>
      </p:grpSp>
      <p:grpSp>
        <p:nvGrpSpPr>
          <p:cNvPr id="3" name="Group 11"/>
          <p:cNvGrpSpPr>
            <a:grpSpLocks/>
          </p:cNvGrpSpPr>
          <p:nvPr/>
        </p:nvGrpSpPr>
        <p:grpSpPr bwMode="auto">
          <a:xfrm>
            <a:off x="1143000" y="1314450"/>
            <a:ext cx="2820988" cy="1200150"/>
            <a:chOff x="0" y="0"/>
            <a:chExt cx="4442" cy="2520"/>
          </a:xfrm>
        </p:grpSpPr>
        <p:sp>
          <p:nvSpPr>
            <p:cNvPr id="6153" name="AutoShape 12"/>
            <p:cNvSpPr>
              <a:spLocks noChangeArrowheads="1"/>
            </p:cNvSpPr>
            <p:nvPr/>
          </p:nvSpPr>
          <p:spPr bwMode="auto">
            <a:xfrm>
              <a:off x="720" y="600"/>
              <a:ext cx="480" cy="1920"/>
            </a:xfrm>
            <a:prstGeom prst="downArrow">
              <a:avLst>
                <a:gd name="adj1" fmla="val 50000"/>
                <a:gd name="adj2" fmla="val 100000"/>
              </a:avLst>
            </a:prstGeom>
            <a:ln>
              <a:headEnd/>
              <a:tailEnd/>
            </a:ln>
          </p:spPr>
          <p:style>
            <a:lnRef idx="2">
              <a:schemeClr val="accent5"/>
            </a:lnRef>
            <a:fillRef idx="1">
              <a:schemeClr val="lt1"/>
            </a:fillRef>
            <a:effectRef idx="0">
              <a:schemeClr val="accent5"/>
            </a:effectRef>
            <a:fontRef idx="minor">
              <a:schemeClr val="dk1"/>
            </a:fontRef>
          </p:style>
          <p:txBody>
            <a:bodyPr vert="eaVert" anchor="ctr"/>
            <a:lstStyle/>
            <a:p>
              <a:endParaRPr lang="zh-CN" altLang="en-US"/>
            </a:p>
          </p:txBody>
        </p:sp>
        <p:sp>
          <p:nvSpPr>
            <p:cNvPr id="6154" name="AutoShape 13"/>
            <p:cNvSpPr>
              <a:spLocks noChangeArrowheads="1"/>
            </p:cNvSpPr>
            <p:nvPr/>
          </p:nvSpPr>
          <p:spPr bwMode="auto">
            <a:xfrm>
              <a:off x="3240" y="600"/>
              <a:ext cx="480" cy="1800"/>
            </a:xfrm>
            <a:prstGeom prst="downArrow">
              <a:avLst>
                <a:gd name="adj1" fmla="val 50000"/>
                <a:gd name="adj2" fmla="val 93750"/>
              </a:avLst>
            </a:prstGeom>
            <a:ln>
              <a:headEnd/>
              <a:tailEnd/>
            </a:ln>
          </p:spPr>
          <p:style>
            <a:lnRef idx="2">
              <a:schemeClr val="accent5"/>
            </a:lnRef>
            <a:fillRef idx="1">
              <a:schemeClr val="lt1"/>
            </a:fillRef>
            <a:effectRef idx="0">
              <a:schemeClr val="accent5"/>
            </a:effectRef>
            <a:fontRef idx="minor">
              <a:schemeClr val="dk1"/>
            </a:fontRef>
          </p:style>
          <p:txBody>
            <a:bodyPr vert="eaVert" anchor="ctr"/>
            <a:lstStyle/>
            <a:p>
              <a:endParaRPr lang="zh-CN" altLang="en-US"/>
            </a:p>
          </p:txBody>
        </p:sp>
        <p:sp>
          <p:nvSpPr>
            <p:cNvPr id="6155" name="Text Box 14"/>
            <p:cNvSpPr txBox="1">
              <a:spLocks noChangeArrowheads="1"/>
            </p:cNvSpPr>
            <p:nvPr/>
          </p:nvSpPr>
          <p:spPr bwMode="auto">
            <a:xfrm>
              <a:off x="0" y="0"/>
              <a:ext cx="4442" cy="1486"/>
            </a:xfrm>
            <a:prstGeom prst="rect">
              <a:avLst/>
            </a:prstGeom>
            <a:ln/>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r>
                <a:rPr lang="zh-CN" altLang="en-US" sz="2000" b="1">
                  <a:solidFill>
                    <a:srgbClr val="0000FF"/>
                  </a:solidFill>
                  <a:ea typeface="楷体_GB2312" pitchFamily="49" charset="-122"/>
                </a:rPr>
                <a:t>夏季西北地区形成少云雨的干热天气</a:t>
              </a:r>
            </a:p>
          </p:txBody>
        </p:sp>
      </p:grpSp>
      <p:sp>
        <p:nvSpPr>
          <p:cNvPr id="6150" name="Text Box 15"/>
          <p:cNvSpPr txBox="1">
            <a:spLocks noChangeArrowheads="1"/>
          </p:cNvSpPr>
          <p:nvPr/>
        </p:nvSpPr>
        <p:spPr bwMode="auto">
          <a:xfrm>
            <a:off x="2438400" y="914400"/>
            <a:ext cx="381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zh-CN" altLang="en-US" sz="2400" b="1" dirty="0">
                <a:solidFill>
                  <a:schemeClr val="bg1"/>
                </a:solidFill>
                <a:ea typeface="楷体_GB2312" pitchFamily="49" charset="-122"/>
              </a:rPr>
              <a:t>对近地面气流起屏障作用</a:t>
            </a:r>
          </a:p>
        </p:txBody>
      </p:sp>
      <p:sp>
        <p:nvSpPr>
          <p:cNvPr id="6151" name="Text Box 16"/>
          <p:cNvSpPr txBox="1">
            <a:spLocks noChangeArrowheads="1"/>
          </p:cNvSpPr>
          <p:nvPr/>
        </p:nvSpPr>
        <p:spPr bwMode="auto">
          <a:xfrm>
            <a:off x="1828800" y="2800351"/>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spcBef>
                <a:spcPct val="50000"/>
              </a:spcBef>
            </a:pPr>
            <a:r>
              <a:rPr lang="zh-CN" altLang="en-US" sz="2000" b="1">
                <a:solidFill>
                  <a:srgbClr val="FFFF00"/>
                </a:solidFill>
              </a:rPr>
              <a:t>夏季高原内部干旱化</a:t>
            </a:r>
          </a:p>
        </p:txBody>
      </p:sp>
      <p:sp>
        <p:nvSpPr>
          <p:cNvPr id="14" name="矩形 4"/>
          <p:cNvSpPr>
            <a:spLocks noChangeArrowheads="1"/>
          </p:cNvSpPr>
          <p:nvPr/>
        </p:nvSpPr>
        <p:spPr bwMode="auto">
          <a:xfrm>
            <a:off x="5796136" y="1523078"/>
            <a:ext cx="3240360" cy="224676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spcBef>
                <a:spcPct val="50000"/>
              </a:spcBef>
            </a:pPr>
            <a:r>
              <a:rPr lang="en-US" altLang="zh-CN" sz="2000" b="1" dirty="0">
                <a:solidFill>
                  <a:srgbClr val="FF0000"/>
                </a:solidFill>
                <a:latin typeface="Garamond" pitchFamily="18" charset="0"/>
                <a:ea typeface="楷体_GB2312" pitchFamily="49" charset="-122"/>
              </a:rPr>
              <a:t>       </a:t>
            </a:r>
            <a:r>
              <a:rPr lang="zh-CN" altLang="en-US" sz="2000" b="1" dirty="0">
                <a:solidFill>
                  <a:srgbClr val="FF0000"/>
                </a:solidFill>
                <a:latin typeface="Garamond" pitchFamily="18" charset="0"/>
                <a:ea typeface="楷体_GB2312" pitchFamily="49" charset="-122"/>
              </a:rPr>
              <a:t>冬季，由于来自较高纬度地区的空气很难越过青藏高原，青藏高原以南的地区受冬季风影响就较小，气温下降幅度也小；因此冬季印度比同纬度温度高气压低，年较差小</a:t>
            </a:r>
          </a:p>
        </p:txBody>
      </p:sp>
    </p:spTree>
    <p:extLst>
      <p:ext uri="{BB962C8B-B14F-4D97-AF65-F5344CB8AC3E}">
        <p14:creationId xmlns:p14="http://schemas.microsoft.com/office/powerpoint/2010/main" val="1714811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267494"/>
            <a:ext cx="2954655" cy="461665"/>
          </a:xfrm>
          <a:prstGeom prst="rect">
            <a:avLst/>
          </a:prstGeom>
        </p:spPr>
        <p:txBody>
          <a:bodyPr wrap="none">
            <a:spAutoFit/>
          </a:bodyPr>
          <a:lstStyle/>
          <a:p>
            <a:r>
              <a:rPr lang="zh-CN" altLang="en-US" sz="2400" dirty="0"/>
              <a:t>青藏高原的热力作用</a:t>
            </a:r>
          </a:p>
        </p:txBody>
      </p:sp>
      <p:sp>
        <p:nvSpPr>
          <p:cNvPr id="7" name="Rectangle 2"/>
          <p:cNvSpPr>
            <a:spLocks noChangeArrowheads="1"/>
          </p:cNvSpPr>
          <p:nvPr/>
        </p:nvSpPr>
        <p:spPr bwMode="auto">
          <a:xfrm>
            <a:off x="251520" y="2833519"/>
            <a:ext cx="8135938" cy="1477328"/>
          </a:xfrm>
          <a:prstGeom prst="rect">
            <a:avLst/>
          </a:prstGeom>
          <a:noFill/>
          <a:ln w="9525">
            <a:noFill/>
            <a:miter lim="800000"/>
            <a:headEnd/>
            <a:tailEnd/>
          </a:ln>
          <a:effectLst/>
        </p:spPr>
        <p:txBody>
          <a:bodyPr>
            <a:spAutoFit/>
          </a:bodyPr>
          <a:lstStyle/>
          <a:p>
            <a:pPr marL="342900" indent="-342900">
              <a:buFont typeface="Arial" pitchFamily="34" charset="0"/>
              <a:buChar char="•"/>
              <a:defRPr/>
            </a:pPr>
            <a:r>
              <a:rPr lang="zh-CN" altLang="en-US" b="1" dirty="0" smtClean="0">
                <a:solidFill>
                  <a:srgbClr val="FF0000"/>
                </a:solidFill>
                <a:latin typeface="楷体_GB2312" pitchFamily="49" charset="-122"/>
                <a:ea typeface="楷体_GB2312" pitchFamily="49" charset="-122"/>
              </a:rPr>
              <a:t>冬季</a:t>
            </a:r>
            <a:r>
              <a:rPr lang="zh-CN" altLang="en-US" b="1" dirty="0">
                <a:solidFill>
                  <a:srgbClr val="FF0000"/>
                </a:solidFill>
                <a:latin typeface="楷体_GB2312" pitchFamily="49" charset="-122"/>
                <a:ea typeface="楷体_GB2312" pitchFamily="49" charset="-122"/>
              </a:rPr>
              <a:t>由于高原地区海拔</a:t>
            </a:r>
            <a:r>
              <a:rPr lang="en-US" altLang="zh-CN" b="1" dirty="0">
                <a:solidFill>
                  <a:srgbClr val="FF0000"/>
                </a:solidFill>
                <a:latin typeface="楷体_GB2312" pitchFamily="49" charset="-122"/>
                <a:ea typeface="楷体_GB2312" pitchFamily="49" charset="-122"/>
              </a:rPr>
              <a:t>3-4Km</a:t>
            </a:r>
            <a:r>
              <a:rPr lang="zh-CN" altLang="en-US" b="1" dirty="0">
                <a:solidFill>
                  <a:srgbClr val="FF0000"/>
                </a:solidFill>
                <a:latin typeface="楷体_GB2312" pitchFamily="49" charset="-122"/>
                <a:ea typeface="楷体_GB2312" pitchFamily="49" charset="-122"/>
              </a:rPr>
              <a:t>高度形成一个冷高压，使高原空气向外流动，成反气旋环流，这必然加强临近地区的下沉气流，加强地面高压，从而加强有海陆分布所引起的冬季风环流</a:t>
            </a:r>
            <a:r>
              <a:rPr lang="zh-CN" altLang="en-US" b="1" dirty="0" smtClean="0">
                <a:solidFill>
                  <a:srgbClr val="FF0000"/>
                </a:solidFill>
                <a:latin typeface="楷体_GB2312" pitchFamily="49" charset="-122"/>
                <a:ea typeface="楷体_GB2312" pitchFamily="49" charset="-122"/>
              </a:rPr>
              <a:t>，</a:t>
            </a:r>
            <a:endParaRPr lang="en-US" altLang="zh-CN" b="1" dirty="0" smtClean="0">
              <a:solidFill>
                <a:srgbClr val="FF0000"/>
              </a:solidFill>
              <a:latin typeface="楷体_GB2312" pitchFamily="49" charset="-122"/>
              <a:ea typeface="楷体_GB2312" pitchFamily="49" charset="-122"/>
            </a:endParaRPr>
          </a:p>
          <a:p>
            <a:pPr marL="342900" indent="-342900">
              <a:buFont typeface="Arial" pitchFamily="34" charset="0"/>
              <a:buChar char="•"/>
              <a:defRPr/>
            </a:pPr>
            <a:r>
              <a:rPr lang="zh-CN" altLang="en-US" b="1" dirty="0" smtClean="0">
                <a:solidFill>
                  <a:srgbClr val="FF0000"/>
                </a:solidFill>
                <a:latin typeface="楷体_GB2312" pitchFamily="49" charset="-122"/>
                <a:ea typeface="楷体_GB2312" pitchFamily="49" charset="-122"/>
              </a:rPr>
              <a:t>夏季</a:t>
            </a:r>
            <a:r>
              <a:rPr lang="zh-CN" altLang="en-US" b="1" dirty="0">
                <a:solidFill>
                  <a:srgbClr val="FF0000"/>
                </a:solidFill>
                <a:latin typeface="楷体_GB2312" pitchFamily="49" charset="-122"/>
                <a:ea typeface="楷体_GB2312" pitchFamily="49" charset="-122"/>
              </a:rPr>
              <a:t>形成热低压，邻近地区空气流入高原，叠加在高原东侧地区的季风之上，增强了邻近地区低压的强度，加强了季风环流。</a:t>
            </a:r>
          </a:p>
        </p:txBody>
      </p:sp>
      <p:pic>
        <p:nvPicPr>
          <p:cNvPr id="18436" name="Picture 4" descr="https://pic1.zhimg.com/v2-68ad6a1496369ec2e85121e9171e2b68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489" y="123478"/>
            <a:ext cx="4369459" cy="252028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42268" y="4301225"/>
            <a:ext cx="8694228" cy="923330"/>
          </a:xfrm>
          <a:prstGeom prst="rect">
            <a:avLst/>
          </a:prstGeom>
        </p:spPr>
        <p:txBody>
          <a:bodyPr wrap="square">
            <a:spAutoFit/>
          </a:bodyPr>
          <a:lstStyle/>
          <a:p>
            <a:r>
              <a:rPr lang="zh-CN" altLang="en-US" dirty="0"/>
              <a:t>青藏高原不仅形成特殊的高寒气候，并使我国西北地区变得更加干旱，而且还干扰和强化了东亚和我国的季风环流形势，使东亚东部成为世界上季风气候最为显著的地区，从而对我国气候状况产生深刻的影响。</a:t>
            </a:r>
          </a:p>
        </p:txBody>
      </p:sp>
      <p:pic>
        <p:nvPicPr>
          <p:cNvPr id="18438" name="Picture 6" descr="http://thumb.1010pic.com/pic2/upload/papers/20140825/20140825095514170139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05" y="729160"/>
            <a:ext cx="4007103" cy="210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img.wendangxiazai.com/pic/67be282af11dc281e53a580216fc700abb6852b3/2-265-png_6_0_0_322_454_248_143_892.979_1262.879-459-0-14-4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756" y="3219822"/>
            <a:ext cx="4680520" cy="192367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images.chinagate.cn/site1020/2017-10/07/0f76ba01-e438-4eee-9f23-23fc5c25180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6" y="8077"/>
            <a:ext cx="8572500" cy="313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17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l="20022" t="10173" r="4008" b="23446"/>
          <a:stretch>
            <a:fillRect/>
          </a:stretch>
        </p:blipFill>
        <p:spPr>
          <a:xfrm rot="16200000">
            <a:off x="2042161" y="-1913096"/>
            <a:ext cx="5029676" cy="8980170"/>
          </a:xfrm>
          <a:prstGeom prst="rect">
            <a:avLst/>
          </a:prstGeom>
        </p:spPr>
      </p:pic>
    </p:spTree>
    <p:custDataLst>
      <p:tags r:id="rId1"/>
    </p:custDataLst>
    <p:extLst>
      <p:ext uri="{BB962C8B-B14F-4D97-AF65-F5344CB8AC3E}">
        <p14:creationId xmlns:p14="http://schemas.microsoft.com/office/powerpoint/2010/main" val="340746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106" y="3003798"/>
            <a:ext cx="8616315" cy="377026"/>
          </a:xfrm>
          <a:prstGeom prst="rect">
            <a:avLst/>
          </a:prstGeom>
          <a:noFill/>
        </p:spPr>
        <p:txBody>
          <a:bodyPr wrap="square" lIns="68580" tIns="34290" rIns="68580" bIns="34290" rtlCol="0">
            <a:spAutoFit/>
          </a:bodyPr>
          <a:lstStyle/>
          <a:p>
            <a:r>
              <a:rPr lang="zh-CN" altLang="en-US" sz="2000" dirty="0" smtClean="0">
                <a:sym typeface="+mn-ea"/>
              </a:rPr>
              <a:t>（</a:t>
            </a:r>
            <a:r>
              <a:rPr lang="zh-CN" altLang="en-US" sz="2000" dirty="0">
                <a:sym typeface="+mn-ea"/>
              </a:rPr>
              <a:t>２）根据材料和图１，说明青藏高原隆起是如何改变</a:t>
            </a:r>
            <a:r>
              <a:rPr lang="en-US" altLang="zh-CN" sz="2000" dirty="0">
                <a:sym typeface="+mn-ea"/>
              </a:rPr>
              <a:t>“</a:t>
            </a:r>
            <a:r>
              <a:rPr lang="zh-CN" altLang="en-US" sz="2000" dirty="0">
                <a:sym typeface="+mn-ea"/>
              </a:rPr>
              <a:t>江南曾经似塞北</a:t>
            </a:r>
            <a:r>
              <a:rPr lang="en-US" altLang="zh-CN" sz="2000" dirty="0">
                <a:sym typeface="+mn-ea"/>
              </a:rPr>
              <a:t>”</a:t>
            </a:r>
            <a:r>
              <a:rPr lang="zh-CN" altLang="en-US" sz="2000" dirty="0">
                <a:sym typeface="+mn-ea"/>
              </a:rPr>
              <a:t>的</a:t>
            </a:r>
            <a:r>
              <a:rPr lang="zh-CN" altLang="en-US" sz="2000" b="1" dirty="0">
                <a:latin typeface="Times New Roman" pitchFamily="18" charset="0"/>
                <a:ea typeface="宋体" pitchFamily="2" charset="-122"/>
                <a:sym typeface="+mn-ea"/>
              </a:rPr>
              <a:t>。</a:t>
            </a:r>
            <a:endParaRPr sz="2000" dirty="0"/>
          </a:p>
        </p:txBody>
      </p:sp>
      <p:sp>
        <p:nvSpPr>
          <p:cNvPr id="3" name="文本框 2"/>
          <p:cNvSpPr txBox="1"/>
          <p:nvPr/>
        </p:nvSpPr>
        <p:spPr>
          <a:xfrm>
            <a:off x="96504" y="3517652"/>
            <a:ext cx="8838724" cy="1608133"/>
          </a:xfrm>
          <a:prstGeom prst="rect">
            <a:avLst/>
          </a:prstGeom>
          <a:noFill/>
        </p:spPr>
        <p:txBody>
          <a:bodyPr wrap="square" lIns="68580" tIns="34290" rIns="68580" bIns="34290" rtlCol="0">
            <a:spAutoFit/>
          </a:bodyPr>
          <a:lstStyle/>
          <a:p>
            <a:r>
              <a:rPr lang="zh-CN" altLang="en-US" sz="2000" dirty="0"/>
              <a:t>答案提示：</a:t>
            </a:r>
            <a:r>
              <a:rPr lang="zh-CN" altLang="en-US" sz="2000" dirty="0">
                <a:solidFill>
                  <a:srgbClr val="FF0000"/>
                </a:solidFill>
              </a:rPr>
              <a:t>青藏高原的隆起，使得西风分为两支(南支西风和北支西风):夏季，南支西风与西南季风结合，加强了夏季风；冬季，北支西风与西北季风结合，加强了冬季风。  青藏高原面(4000米高度)成为夏季的“炎热”中心，在该高度上，夏季气流上升，高原与东亚之间形成热力环流，加强了夏季风强度。使得“江南”成为季风气候，改变了原来的干早环境。</a:t>
            </a:r>
          </a:p>
        </p:txBody>
      </p:sp>
      <p:pic>
        <p:nvPicPr>
          <p:cNvPr id="4" name="图片 3"/>
          <p:cNvPicPr>
            <a:picLocks noChangeAspect="1"/>
          </p:cNvPicPr>
          <p:nvPr/>
        </p:nvPicPr>
        <p:blipFill>
          <a:blip r:embed="rId3"/>
          <a:srcRect l="20022" t="10173" r="4008" b="23446"/>
          <a:stretch>
            <a:fillRect/>
          </a:stretch>
        </p:blipFill>
        <p:spPr>
          <a:xfrm rot="16200000">
            <a:off x="3122180" y="-2993115"/>
            <a:ext cx="2869638" cy="8980170"/>
          </a:xfrm>
          <a:prstGeom prst="rect">
            <a:avLst/>
          </a:prstGeom>
        </p:spPr>
      </p:pic>
    </p:spTree>
    <p:custDataLst>
      <p:tags r:id="rId1"/>
    </p:custDataLst>
    <p:extLst>
      <p:ext uri="{BB962C8B-B14F-4D97-AF65-F5344CB8AC3E}">
        <p14:creationId xmlns:p14="http://schemas.microsoft.com/office/powerpoint/2010/main" val="399439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descr="1259309_141300794670_2"/>
          <p:cNvPicPr>
            <a:picLocks noChangeAspect="1" noChangeArrowheads="1"/>
          </p:cNvPicPr>
          <p:nvPr/>
        </p:nvPicPr>
        <p:blipFill>
          <a:blip r:embed="rId2"/>
          <a:srcRect/>
          <a:stretch>
            <a:fillRect/>
          </a:stretch>
        </p:blipFill>
        <p:spPr bwMode="auto">
          <a:xfrm>
            <a:off x="0" y="0"/>
            <a:ext cx="9144000" cy="5387579"/>
          </a:xfrm>
          <a:prstGeom prst="rect">
            <a:avLst/>
          </a:prstGeom>
          <a:noFill/>
        </p:spPr>
      </p:pic>
      <p:sp>
        <p:nvSpPr>
          <p:cNvPr id="16387" name="Text Box 3"/>
          <p:cNvSpPr txBox="1">
            <a:spLocks noChangeArrowheads="1"/>
          </p:cNvSpPr>
          <p:nvPr/>
        </p:nvSpPr>
        <p:spPr bwMode="auto">
          <a:xfrm>
            <a:off x="609600" y="171451"/>
            <a:ext cx="7848600" cy="707886"/>
          </a:xfrm>
          <a:prstGeom prst="rect">
            <a:avLst/>
          </a:prstGeom>
          <a:noFill/>
          <a:ln w="9525">
            <a:noFill/>
            <a:miter lim="800000"/>
            <a:headEnd/>
            <a:tailEnd/>
          </a:ln>
          <a:effectLst/>
        </p:spPr>
        <p:txBody>
          <a:bodyPr>
            <a:spAutoFit/>
          </a:bodyPr>
          <a:lstStyle/>
          <a:p>
            <a:pPr algn="ctr">
              <a:spcBef>
                <a:spcPct val="50000"/>
              </a:spcBef>
            </a:pPr>
            <a:r>
              <a:rPr lang="zh-CN" altLang="en-US" sz="4000" b="1">
                <a:ea typeface="华文细黑" pitchFamily="2" charset="-122"/>
              </a:rPr>
              <a:t>请说出杭州的自然地理环境特征</a:t>
            </a:r>
          </a:p>
        </p:txBody>
      </p:sp>
      <p:sp>
        <p:nvSpPr>
          <p:cNvPr id="16388" name="Text Box 4"/>
          <p:cNvSpPr txBox="1">
            <a:spLocks noChangeArrowheads="1"/>
          </p:cNvSpPr>
          <p:nvPr/>
        </p:nvSpPr>
        <p:spPr bwMode="auto">
          <a:xfrm>
            <a:off x="1752600" y="773907"/>
            <a:ext cx="6934200" cy="2246769"/>
          </a:xfrm>
          <a:prstGeom prst="rect">
            <a:avLst/>
          </a:prstGeom>
          <a:solidFill>
            <a:schemeClr val="bg1">
              <a:alpha val="50999"/>
            </a:schemeClr>
          </a:solidFill>
          <a:ln w="19050">
            <a:solidFill>
              <a:schemeClr val="tx1"/>
            </a:solidFill>
            <a:miter lim="800000"/>
            <a:headEnd/>
            <a:tailEnd/>
          </a:ln>
          <a:effectLst/>
        </p:spPr>
        <p:txBody>
          <a:bodyPr>
            <a:spAutoFit/>
          </a:bodyPr>
          <a:lstStyle/>
          <a:p>
            <a:pPr>
              <a:spcBef>
                <a:spcPct val="50000"/>
              </a:spcBef>
            </a:pPr>
            <a:r>
              <a:rPr lang="zh-CN" altLang="en-US" sz="2000" b="1">
                <a:solidFill>
                  <a:srgbClr val="0000FF"/>
                </a:solidFill>
                <a:latin typeface="黑体" pitchFamily="49" charset="-122"/>
                <a:ea typeface="黑体" pitchFamily="49" charset="-122"/>
              </a:rPr>
              <a:t>以平原丘陵为主。</a:t>
            </a:r>
          </a:p>
          <a:p>
            <a:pPr>
              <a:spcBef>
                <a:spcPct val="50000"/>
              </a:spcBef>
            </a:pPr>
            <a:r>
              <a:rPr lang="zh-CN" altLang="en-US" sz="2000" b="1">
                <a:solidFill>
                  <a:srgbClr val="0000FF"/>
                </a:solidFill>
                <a:latin typeface="黑体" pitchFamily="49" charset="-122"/>
                <a:ea typeface="黑体" pitchFamily="49" charset="-122"/>
              </a:rPr>
              <a:t>亚热带季风气候（夏季高温多雨，冬季温和少雨）</a:t>
            </a:r>
          </a:p>
          <a:p>
            <a:pPr>
              <a:spcBef>
                <a:spcPct val="50000"/>
              </a:spcBef>
            </a:pPr>
            <a:r>
              <a:rPr lang="zh-CN" altLang="en-US" sz="2000" b="1">
                <a:solidFill>
                  <a:srgbClr val="0000FF"/>
                </a:solidFill>
                <a:latin typeface="黑体" pitchFamily="49" charset="-122"/>
                <a:ea typeface="黑体" pitchFamily="49" charset="-122"/>
              </a:rPr>
              <a:t>流量大，径流季节和年际变化较大，含沙量小，无结冰期</a:t>
            </a:r>
          </a:p>
          <a:p>
            <a:pPr>
              <a:spcBef>
                <a:spcPct val="50000"/>
              </a:spcBef>
            </a:pPr>
            <a:r>
              <a:rPr lang="zh-CN" altLang="en-US" sz="2000" b="1">
                <a:solidFill>
                  <a:srgbClr val="0000FF"/>
                </a:solidFill>
                <a:latin typeface="黑体" pitchFamily="49" charset="-122"/>
                <a:ea typeface="黑体" pitchFamily="49" charset="-122"/>
              </a:rPr>
              <a:t>亚热带常绿阔叶林</a:t>
            </a:r>
          </a:p>
          <a:p>
            <a:pPr>
              <a:spcBef>
                <a:spcPct val="50000"/>
              </a:spcBef>
            </a:pPr>
            <a:r>
              <a:rPr lang="zh-CN" altLang="en-US" sz="2000" b="1">
                <a:solidFill>
                  <a:srgbClr val="0000FF"/>
                </a:solidFill>
                <a:latin typeface="黑体" pitchFamily="49" charset="-122"/>
                <a:ea typeface="黑体" pitchFamily="49" charset="-122"/>
              </a:rPr>
              <a:t>以红壤为主，肥力较低</a:t>
            </a:r>
          </a:p>
        </p:txBody>
      </p:sp>
      <p:sp>
        <p:nvSpPr>
          <p:cNvPr id="16389" name="Text Box 5"/>
          <p:cNvSpPr txBox="1">
            <a:spLocks noChangeArrowheads="1"/>
          </p:cNvSpPr>
          <p:nvPr/>
        </p:nvSpPr>
        <p:spPr bwMode="auto">
          <a:xfrm>
            <a:off x="762000" y="773907"/>
            <a:ext cx="990600" cy="2246769"/>
          </a:xfrm>
          <a:prstGeom prst="rect">
            <a:avLst/>
          </a:prstGeom>
          <a:solidFill>
            <a:schemeClr val="bg1">
              <a:alpha val="50999"/>
            </a:schemeClr>
          </a:solidFill>
          <a:ln w="19050" algn="ctr">
            <a:solidFill>
              <a:schemeClr val="tx1"/>
            </a:solidFill>
            <a:miter lim="800000"/>
            <a:headEnd/>
            <a:tailEnd/>
          </a:ln>
          <a:effectLst/>
        </p:spPr>
        <p:txBody>
          <a:bodyPr>
            <a:spAutoFit/>
          </a:bodyPr>
          <a:lstStyle/>
          <a:p>
            <a:pPr>
              <a:spcBef>
                <a:spcPct val="50000"/>
              </a:spcBef>
            </a:pPr>
            <a:r>
              <a:rPr lang="zh-CN" altLang="en-US" sz="2000" b="1">
                <a:solidFill>
                  <a:srgbClr val="0000FF"/>
                </a:solidFill>
                <a:latin typeface="黑体" pitchFamily="49" charset="-122"/>
                <a:ea typeface="黑体" pitchFamily="49" charset="-122"/>
              </a:rPr>
              <a:t>地形：</a:t>
            </a:r>
          </a:p>
          <a:p>
            <a:pPr>
              <a:spcBef>
                <a:spcPct val="50000"/>
              </a:spcBef>
            </a:pPr>
            <a:r>
              <a:rPr lang="zh-CN" altLang="en-US" sz="2000" b="1">
                <a:solidFill>
                  <a:srgbClr val="0000FF"/>
                </a:solidFill>
                <a:latin typeface="黑体" pitchFamily="49" charset="-122"/>
                <a:ea typeface="黑体" pitchFamily="49" charset="-122"/>
              </a:rPr>
              <a:t>气候：</a:t>
            </a:r>
          </a:p>
          <a:p>
            <a:pPr>
              <a:spcBef>
                <a:spcPct val="50000"/>
              </a:spcBef>
            </a:pPr>
            <a:r>
              <a:rPr lang="zh-CN" altLang="en-US" sz="2000" b="1">
                <a:solidFill>
                  <a:srgbClr val="0000FF"/>
                </a:solidFill>
                <a:latin typeface="黑体" pitchFamily="49" charset="-122"/>
                <a:ea typeface="黑体" pitchFamily="49" charset="-122"/>
              </a:rPr>
              <a:t>水文：</a:t>
            </a:r>
          </a:p>
          <a:p>
            <a:pPr>
              <a:spcBef>
                <a:spcPct val="50000"/>
              </a:spcBef>
            </a:pPr>
            <a:r>
              <a:rPr lang="zh-CN" altLang="en-US" sz="2000" b="1">
                <a:solidFill>
                  <a:srgbClr val="0000FF"/>
                </a:solidFill>
                <a:latin typeface="黑体" pitchFamily="49" charset="-122"/>
                <a:ea typeface="黑体" pitchFamily="49" charset="-122"/>
              </a:rPr>
              <a:t>生物：</a:t>
            </a:r>
          </a:p>
          <a:p>
            <a:pPr>
              <a:spcBef>
                <a:spcPct val="50000"/>
              </a:spcBef>
            </a:pPr>
            <a:r>
              <a:rPr lang="zh-CN" altLang="en-US" sz="2000" b="1">
                <a:solidFill>
                  <a:srgbClr val="0000FF"/>
                </a:solidFill>
                <a:latin typeface="黑体" pitchFamily="49" charset="-122"/>
                <a:ea typeface="黑体" pitchFamily="49" charset="-122"/>
              </a:rPr>
              <a:t>土壤：</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blinds(horizontal)">
                                      <p:cBhvr>
                                        <p:cTn id="1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P spid="1638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4133" y="3363838"/>
            <a:ext cx="8616315" cy="377026"/>
          </a:xfrm>
          <a:prstGeom prst="rect">
            <a:avLst/>
          </a:prstGeom>
          <a:noFill/>
        </p:spPr>
        <p:txBody>
          <a:bodyPr wrap="square" lIns="68580" tIns="34290" rIns="68580" bIns="34290" rtlCol="0">
            <a:spAutoFit/>
          </a:bodyPr>
          <a:lstStyle/>
          <a:p>
            <a:r>
              <a:rPr lang="zh-CN" altLang="en-US" sz="2000" b="1" dirty="0" smtClean="0">
                <a:latin typeface="Times New Roman" pitchFamily="18" charset="0"/>
                <a:ea typeface="宋体" pitchFamily="2" charset="-122"/>
                <a:sym typeface="+mn-ea"/>
              </a:rPr>
              <a:t>（</a:t>
            </a:r>
            <a:r>
              <a:rPr lang="en-US" altLang="zh-CN" sz="2000" b="1" dirty="0">
                <a:latin typeface="Times New Roman" pitchFamily="18" charset="0"/>
                <a:ea typeface="宋体" pitchFamily="2" charset="-122"/>
                <a:sym typeface="+mn-ea"/>
              </a:rPr>
              <a:t>3</a:t>
            </a:r>
            <a:r>
              <a:rPr lang="zh-CN" altLang="en-US" sz="2000" b="1" dirty="0">
                <a:latin typeface="Times New Roman" pitchFamily="18" charset="0"/>
                <a:ea typeface="宋体" pitchFamily="2" charset="-122"/>
                <a:sym typeface="+mn-ea"/>
              </a:rPr>
              <a:t>）简要说明青藏高原隆起对我国西北自然地理环境的影响。</a:t>
            </a:r>
            <a:endParaRPr sz="2000" dirty="0"/>
          </a:p>
        </p:txBody>
      </p:sp>
      <p:sp>
        <p:nvSpPr>
          <p:cNvPr id="3" name="文本框 2"/>
          <p:cNvSpPr txBox="1"/>
          <p:nvPr/>
        </p:nvSpPr>
        <p:spPr>
          <a:xfrm>
            <a:off x="82929" y="3867894"/>
            <a:ext cx="8838724" cy="992579"/>
          </a:xfrm>
          <a:prstGeom prst="rect">
            <a:avLst/>
          </a:prstGeom>
          <a:noFill/>
        </p:spPr>
        <p:txBody>
          <a:bodyPr wrap="square" lIns="68580" tIns="34290" rIns="68580" bIns="34290" rtlCol="0">
            <a:spAutoFit/>
          </a:bodyPr>
          <a:lstStyle/>
          <a:p>
            <a:r>
              <a:rPr lang="zh-CN" altLang="en-US" sz="2000" dirty="0"/>
              <a:t>答案提示：</a:t>
            </a:r>
            <a:r>
              <a:rPr lang="zh-CN" altLang="en-US" sz="2000" dirty="0">
                <a:solidFill>
                  <a:srgbClr val="FF0000"/>
                </a:solidFill>
              </a:rPr>
              <a:t>距海洋更远；地形阻挡海洋水汽深入，由湿润变得千旱，温差增大；内流区域扩大，河湖水量变小；  植被变得稀少，耐寒性增强；风力作用加强，风力地貌广布等。</a:t>
            </a:r>
          </a:p>
        </p:txBody>
      </p:sp>
      <p:pic>
        <p:nvPicPr>
          <p:cNvPr id="4" name="图片 3"/>
          <p:cNvPicPr>
            <a:picLocks noChangeAspect="1"/>
          </p:cNvPicPr>
          <p:nvPr/>
        </p:nvPicPr>
        <p:blipFill>
          <a:blip r:embed="rId3"/>
          <a:srcRect l="20022" t="10173" r="4008" b="23446"/>
          <a:stretch>
            <a:fillRect/>
          </a:stretch>
        </p:blipFill>
        <p:spPr>
          <a:xfrm rot="16200000">
            <a:off x="2978163" y="-2849099"/>
            <a:ext cx="3157671" cy="8980170"/>
          </a:xfrm>
          <a:prstGeom prst="rect">
            <a:avLst/>
          </a:prstGeom>
        </p:spPr>
      </p:pic>
    </p:spTree>
    <p:custDataLst>
      <p:tags r:id="rId1"/>
    </p:custDataLst>
    <p:extLst>
      <p:ext uri="{BB962C8B-B14F-4D97-AF65-F5344CB8AC3E}">
        <p14:creationId xmlns:p14="http://schemas.microsoft.com/office/powerpoint/2010/main" val="13950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rcRect l="16992" t="13285" r="11824" b="19920"/>
          <a:stretch>
            <a:fillRect/>
          </a:stretch>
        </p:blipFill>
        <p:spPr>
          <a:xfrm rot="16200000">
            <a:off x="2500313" y="-1401127"/>
            <a:ext cx="4129564" cy="8760619"/>
          </a:xfrm>
          <a:prstGeom prst="rect">
            <a:avLst/>
          </a:prstGeom>
        </p:spPr>
      </p:pic>
    </p:spTree>
    <p:custDataLst>
      <p:tags r:id="rId1"/>
    </p:custDataLst>
    <p:extLst>
      <p:ext uri="{BB962C8B-B14F-4D97-AF65-F5344CB8AC3E}">
        <p14:creationId xmlns:p14="http://schemas.microsoft.com/office/powerpoint/2010/main" val="758358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527" y="2998598"/>
            <a:ext cx="8616315" cy="377026"/>
          </a:xfrm>
          <a:prstGeom prst="rect">
            <a:avLst/>
          </a:prstGeom>
          <a:noFill/>
        </p:spPr>
        <p:txBody>
          <a:bodyPr wrap="square" lIns="68580" tIns="34290" rIns="68580" bIns="34290" rtlCol="0">
            <a:spAutoFit/>
          </a:bodyPr>
          <a:lstStyle/>
          <a:p>
            <a:r>
              <a:rPr lang="zh-CN" altLang="en-US" sz="2000" dirty="0" smtClean="0">
                <a:latin typeface="Times New Roman" pitchFamily="18" charset="0"/>
                <a:ea typeface="宋体" pitchFamily="2" charset="-122"/>
                <a:sym typeface="+mn-ea"/>
              </a:rPr>
              <a:t>（</a:t>
            </a:r>
            <a:r>
              <a:rPr lang="zh-CN" altLang="en-US" sz="2000" dirty="0">
                <a:latin typeface="Times New Roman" pitchFamily="18" charset="0"/>
                <a:ea typeface="宋体" pitchFamily="2" charset="-122"/>
                <a:sym typeface="+mn-ea"/>
              </a:rPr>
              <a:t>４）说出青藏高原的隆起对亚洲河流水系特点的影响。</a:t>
            </a:r>
            <a:endParaRPr sz="2000" dirty="0"/>
          </a:p>
        </p:txBody>
      </p:sp>
      <p:sp>
        <p:nvSpPr>
          <p:cNvPr id="3" name="文本框 2"/>
          <p:cNvSpPr txBox="1"/>
          <p:nvPr/>
        </p:nvSpPr>
        <p:spPr>
          <a:xfrm>
            <a:off x="96983" y="3483346"/>
            <a:ext cx="8838724" cy="1300356"/>
          </a:xfrm>
          <a:prstGeom prst="rect">
            <a:avLst/>
          </a:prstGeom>
          <a:noFill/>
        </p:spPr>
        <p:txBody>
          <a:bodyPr wrap="square" lIns="68580" tIns="34290" rIns="68580" bIns="34290" rtlCol="0">
            <a:spAutoFit/>
          </a:bodyPr>
          <a:lstStyle/>
          <a:p>
            <a:r>
              <a:rPr lang="zh-CN" altLang="en-US" sz="2000" dirty="0"/>
              <a:t>答案提示：</a:t>
            </a:r>
            <a:r>
              <a:rPr lang="zh-CN" altLang="en-US" sz="2000" dirty="0">
                <a:solidFill>
                  <a:srgbClr val="FF0000"/>
                </a:solidFill>
              </a:rPr>
              <a:t>青藏高原隆起，该地由海洋抬升为陆地。(增大了距海距离)河流流程变长；河流流向原流向“古地 </a:t>
            </a:r>
            <a:r>
              <a:rPr lang="zh-CN" altLang="en-US" sz="2000" dirty="0" smtClean="0">
                <a:solidFill>
                  <a:srgbClr val="FF0000"/>
                </a:solidFill>
              </a:rPr>
              <a:t>中</a:t>
            </a:r>
            <a:r>
              <a:rPr lang="zh-CN" altLang="en-US" sz="2000" dirty="0">
                <a:solidFill>
                  <a:srgbClr val="FF0000"/>
                </a:solidFill>
              </a:rPr>
              <a:t>海”变为由青藏高原向四周呈放射状分流；季风气候降水量的季节性明显，河流流量的季节变化增大；我 </a:t>
            </a:r>
            <a:r>
              <a:rPr lang="zh-CN" altLang="en-US" sz="2000" dirty="0" smtClean="0">
                <a:solidFill>
                  <a:srgbClr val="FF0000"/>
                </a:solidFill>
              </a:rPr>
              <a:t>国</a:t>
            </a:r>
            <a:r>
              <a:rPr lang="zh-CN" altLang="en-US" sz="2000" dirty="0">
                <a:solidFill>
                  <a:srgbClr val="FF0000"/>
                </a:solidFill>
              </a:rPr>
              <a:t>西北地区的河流由外流河变为内流河，水量减小等。</a:t>
            </a:r>
          </a:p>
        </p:txBody>
      </p:sp>
      <p:pic>
        <p:nvPicPr>
          <p:cNvPr id="4" name="图片 3"/>
          <p:cNvPicPr>
            <a:picLocks noChangeAspect="1"/>
          </p:cNvPicPr>
          <p:nvPr/>
        </p:nvPicPr>
        <p:blipFill>
          <a:blip r:embed="rId3"/>
          <a:srcRect l="20022" t="10173" r="4008" b="23446"/>
          <a:stretch>
            <a:fillRect/>
          </a:stretch>
        </p:blipFill>
        <p:spPr>
          <a:xfrm rot="16200000">
            <a:off x="3158183" y="-3029119"/>
            <a:ext cx="2797631" cy="8980170"/>
          </a:xfrm>
          <a:prstGeom prst="rect">
            <a:avLst/>
          </a:prstGeom>
        </p:spPr>
      </p:pic>
    </p:spTree>
    <p:custDataLst>
      <p:tags r:id="rId1"/>
    </p:custDataLst>
    <p:extLst>
      <p:ext uri="{BB962C8B-B14F-4D97-AF65-F5344CB8AC3E}">
        <p14:creationId xmlns:p14="http://schemas.microsoft.com/office/powerpoint/2010/main" val="40252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6350" y="1"/>
            <a:ext cx="4801314" cy="707886"/>
          </a:xfrm>
          <a:prstGeom prst="rect">
            <a:avLst/>
          </a:prstGeom>
          <a:solidFill>
            <a:srgbClr val="000000"/>
          </a:solidFill>
          <a:ln w="38100">
            <a:solidFill>
              <a:srgbClr val="009900"/>
            </a:solidFill>
            <a:miter lim="800000"/>
            <a:headEnd/>
            <a:tailEnd/>
          </a:ln>
          <a:effectLst/>
        </p:spPr>
        <p:txBody>
          <a:bodyPr wrap="none">
            <a:spAutoFit/>
          </a:bodyPr>
          <a:lstStyle/>
          <a:p>
            <a:r>
              <a:rPr lang="zh-CN" altLang="en-US" sz="4000">
                <a:solidFill>
                  <a:srgbClr val="FFFF00"/>
                </a:solidFill>
                <a:ea typeface="黑体" pitchFamily="49" charset="-122"/>
              </a:rPr>
              <a:t>案例分析</a:t>
            </a:r>
            <a:r>
              <a:rPr lang="zh-CN" altLang="en-US" sz="4000">
                <a:solidFill>
                  <a:srgbClr val="FFFF00"/>
                </a:solidFill>
                <a:ea typeface="黑体" pitchFamily="49" charset="-122"/>
                <a:sym typeface="Wingdings" pitchFamily="2" charset="2"/>
              </a:rPr>
              <a:t>：（水库）</a:t>
            </a:r>
            <a:endParaRPr lang="zh-CN" altLang="en-US" sz="4000">
              <a:solidFill>
                <a:srgbClr val="FFFF00"/>
              </a:solidFill>
              <a:ea typeface="黑体" pitchFamily="49" charset="-122"/>
            </a:endParaRPr>
          </a:p>
        </p:txBody>
      </p:sp>
      <p:sp>
        <p:nvSpPr>
          <p:cNvPr id="131075" name="Text Box 3"/>
          <p:cNvSpPr txBox="1">
            <a:spLocks noChangeArrowheads="1"/>
          </p:cNvSpPr>
          <p:nvPr/>
        </p:nvSpPr>
        <p:spPr bwMode="auto">
          <a:xfrm>
            <a:off x="80224" y="1600200"/>
            <a:ext cx="529376" cy="2686050"/>
          </a:xfrm>
          <a:prstGeom prst="rect">
            <a:avLst/>
          </a:prstGeom>
          <a:noFill/>
          <a:ln w="38100">
            <a:solidFill>
              <a:srgbClr val="FF0000"/>
            </a:solidFill>
            <a:miter lim="800000"/>
            <a:headEnd/>
            <a:tailEnd/>
          </a:ln>
          <a:effectLst/>
        </p:spPr>
        <p:txBody>
          <a:bodyPr vert="eaVert">
            <a:spAutoFit/>
          </a:bodyPr>
          <a:lstStyle/>
          <a:p>
            <a:pPr algn="ctr">
              <a:lnSpc>
                <a:spcPct val="80000"/>
              </a:lnSpc>
              <a:spcBef>
                <a:spcPct val="50000"/>
              </a:spcBef>
            </a:pPr>
            <a:r>
              <a:rPr lang="zh-CN" altLang="en-US" sz="2800" b="1">
                <a:solidFill>
                  <a:srgbClr val="0000FF"/>
                </a:solidFill>
                <a:latin typeface="黑体" pitchFamily="49" charset="-122"/>
                <a:ea typeface="黑体" pitchFamily="49" charset="-122"/>
              </a:rPr>
              <a:t>水  库  修  建</a:t>
            </a:r>
          </a:p>
        </p:txBody>
      </p:sp>
      <p:grpSp>
        <p:nvGrpSpPr>
          <p:cNvPr id="2" name="Group 4"/>
          <p:cNvGrpSpPr>
            <a:grpSpLocks/>
          </p:cNvGrpSpPr>
          <p:nvPr/>
        </p:nvGrpSpPr>
        <p:grpSpPr bwMode="auto">
          <a:xfrm>
            <a:off x="4800600" y="2800346"/>
            <a:ext cx="4191000" cy="388143"/>
            <a:chOff x="2832" y="3622"/>
            <a:chExt cx="2928" cy="326"/>
          </a:xfrm>
        </p:grpSpPr>
        <p:sp>
          <p:nvSpPr>
            <p:cNvPr id="131077" name="Line 5"/>
            <p:cNvSpPr>
              <a:spLocks noChangeShapeType="1"/>
            </p:cNvSpPr>
            <p:nvPr/>
          </p:nvSpPr>
          <p:spPr bwMode="auto">
            <a:xfrm flipV="1">
              <a:off x="2832" y="3748"/>
              <a:ext cx="336" cy="0"/>
            </a:xfrm>
            <a:prstGeom prst="line">
              <a:avLst/>
            </a:prstGeom>
            <a:noFill/>
            <a:ln w="57150">
              <a:solidFill>
                <a:schemeClr val="tx1"/>
              </a:solidFill>
              <a:round/>
              <a:headEnd/>
              <a:tailEnd type="triangle" w="med" len="med"/>
            </a:ln>
            <a:effectLst/>
          </p:spPr>
          <p:txBody>
            <a:bodyPr/>
            <a:lstStyle/>
            <a:p>
              <a:endParaRPr lang="zh-CN" altLang="en-US"/>
            </a:p>
          </p:txBody>
        </p:sp>
        <p:sp>
          <p:nvSpPr>
            <p:cNvPr id="131078" name="Text Box 6"/>
            <p:cNvSpPr txBox="1">
              <a:spLocks noChangeArrowheads="1"/>
            </p:cNvSpPr>
            <p:nvPr/>
          </p:nvSpPr>
          <p:spPr bwMode="auto">
            <a:xfrm>
              <a:off x="3168" y="3622"/>
              <a:ext cx="2592" cy="326"/>
            </a:xfrm>
            <a:prstGeom prst="rect">
              <a:avLst/>
            </a:prstGeom>
            <a:noFill/>
            <a:ln w="38100">
              <a:solidFill>
                <a:schemeClr val="tx1"/>
              </a:solidFill>
              <a:miter lim="800000"/>
              <a:headEnd/>
              <a:tailEnd/>
            </a:ln>
            <a:effectLst/>
          </p:spPr>
          <p:txBody>
            <a:bodyPr>
              <a:spAutoFit/>
            </a:bodyPr>
            <a:lstStyle/>
            <a:p>
              <a:pPr>
                <a:lnSpc>
                  <a:spcPct val="80000"/>
                </a:lnSpc>
                <a:spcBef>
                  <a:spcPct val="50000"/>
                </a:spcBef>
              </a:pPr>
              <a:r>
                <a:rPr lang="zh-CN" altLang="en-US" sz="2400" b="1">
                  <a:latin typeface="Tahoma" pitchFamily="34" charset="0"/>
                </a:rPr>
                <a:t>影响 岩石圈及地形、地貌</a:t>
              </a:r>
            </a:p>
          </p:txBody>
        </p:sp>
      </p:grpSp>
      <p:grpSp>
        <p:nvGrpSpPr>
          <p:cNvPr id="3" name="Group 7"/>
          <p:cNvGrpSpPr>
            <a:grpSpLocks/>
          </p:cNvGrpSpPr>
          <p:nvPr/>
        </p:nvGrpSpPr>
        <p:grpSpPr bwMode="auto">
          <a:xfrm>
            <a:off x="2286000" y="1454940"/>
            <a:ext cx="1828800" cy="388143"/>
            <a:chOff x="672" y="2958"/>
            <a:chExt cx="1152" cy="326"/>
          </a:xfrm>
        </p:grpSpPr>
        <p:sp>
          <p:nvSpPr>
            <p:cNvPr id="131080" name="Text Box 8"/>
            <p:cNvSpPr txBox="1">
              <a:spLocks noChangeArrowheads="1"/>
            </p:cNvSpPr>
            <p:nvPr/>
          </p:nvSpPr>
          <p:spPr bwMode="auto">
            <a:xfrm>
              <a:off x="912" y="2958"/>
              <a:ext cx="912" cy="326"/>
            </a:xfrm>
            <a:prstGeom prst="rect">
              <a:avLst/>
            </a:prstGeom>
            <a:noFill/>
            <a:ln w="38100">
              <a:solidFill>
                <a:schemeClr val="tx1"/>
              </a:solidFill>
              <a:miter lim="800000"/>
              <a:headEnd/>
              <a:tailEnd/>
            </a:ln>
            <a:effectLst/>
          </p:spPr>
          <p:txBody>
            <a:bodyPr>
              <a:spAutoFit/>
            </a:bodyPr>
            <a:lstStyle/>
            <a:p>
              <a:pPr>
                <a:lnSpc>
                  <a:spcPct val="80000"/>
                </a:lnSpc>
                <a:spcBef>
                  <a:spcPct val="50000"/>
                </a:spcBef>
              </a:pPr>
              <a:r>
                <a:rPr lang="zh-CN" altLang="en-US" sz="2400" b="1">
                  <a:latin typeface="Tahoma" pitchFamily="34" charset="0"/>
                </a:rPr>
                <a:t>水域增大</a:t>
              </a:r>
            </a:p>
          </p:txBody>
        </p:sp>
        <p:sp>
          <p:nvSpPr>
            <p:cNvPr id="131081" name="Line 9"/>
            <p:cNvSpPr>
              <a:spLocks noChangeShapeType="1"/>
            </p:cNvSpPr>
            <p:nvPr/>
          </p:nvSpPr>
          <p:spPr bwMode="auto">
            <a:xfrm flipV="1">
              <a:off x="672" y="3054"/>
              <a:ext cx="240" cy="0"/>
            </a:xfrm>
            <a:prstGeom prst="line">
              <a:avLst/>
            </a:prstGeom>
            <a:noFill/>
            <a:ln w="57150">
              <a:solidFill>
                <a:schemeClr val="tx1"/>
              </a:solidFill>
              <a:round/>
              <a:headEnd/>
              <a:tailEnd/>
            </a:ln>
            <a:effectLst/>
          </p:spPr>
          <p:txBody>
            <a:bodyPr/>
            <a:lstStyle/>
            <a:p>
              <a:endParaRPr lang="zh-CN" altLang="en-US"/>
            </a:p>
          </p:txBody>
        </p:sp>
      </p:grpSp>
      <p:grpSp>
        <p:nvGrpSpPr>
          <p:cNvPr id="4" name="Group 10"/>
          <p:cNvGrpSpPr>
            <a:grpSpLocks/>
          </p:cNvGrpSpPr>
          <p:nvPr/>
        </p:nvGrpSpPr>
        <p:grpSpPr bwMode="auto">
          <a:xfrm>
            <a:off x="609601" y="800100"/>
            <a:ext cx="1312863" cy="4057650"/>
            <a:chOff x="384" y="672"/>
            <a:chExt cx="827" cy="3408"/>
          </a:xfrm>
        </p:grpSpPr>
        <p:sp>
          <p:nvSpPr>
            <p:cNvPr id="131083" name="Text Box 11"/>
            <p:cNvSpPr txBox="1">
              <a:spLocks noChangeArrowheads="1"/>
            </p:cNvSpPr>
            <p:nvPr/>
          </p:nvSpPr>
          <p:spPr bwMode="auto">
            <a:xfrm>
              <a:off x="676" y="672"/>
              <a:ext cx="535" cy="1117"/>
            </a:xfrm>
            <a:prstGeom prst="rect">
              <a:avLst/>
            </a:prstGeom>
            <a:noFill/>
            <a:ln w="38100">
              <a:solidFill>
                <a:schemeClr val="tx1"/>
              </a:solidFill>
              <a:miter lim="800000"/>
              <a:headEnd/>
              <a:tailEnd/>
            </a:ln>
            <a:effectLst/>
          </p:spPr>
          <p:txBody>
            <a:bodyPr vert="eaVert">
              <a:spAutoFit/>
            </a:bodyPr>
            <a:lstStyle/>
            <a:p>
              <a:pPr algn="ctr">
                <a:lnSpc>
                  <a:spcPct val="90000"/>
                </a:lnSpc>
                <a:spcBef>
                  <a:spcPct val="50000"/>
                </a:spcBef>
              </a:pPr>
              <a:r>
                <a:rPr lang="zh-CN" altLang="en-US" sz="2400" b="1" dirty="0">
                  <a:latin typeface="Tahoma" pitchFamily="34" charset="0"/>
                </a:rPr>
                <a:t>对库区影响</a:t>
              </a:r>
            </a:p>
          </p:txBody>
        </p:sp>
        <p:sp>
          <p:nvSpPr>
            <p:cNvPr id="131084" name="Line 12"/>
            <p:cNvSpPr>
              <a:spLocks noChangeShapeType="1"/>
            </p:cNvSpPr>
            <p:nvPr/>
          </p:nvSpPr>
          <p:spPr bwMode="auto">
            <a:xfrm flipV="1">
              <a:off x="384" y="2448"/>
              <a:ext cx="288" cy="0"/>
            </a:xfrm>
            <a:prstGeom prst="line">
              <a:avLst/>
            </a:prstGeom>
            <a:noFill/>
            <a:ln w="76200">
              <a:solidFill>
                <a:schemeClr val="tx1"/>
              </a:solidFill>
              <a:round/>
              <a:headEnd/>
              <a:tailEnd type="triangle" w="med" len="med"/>
            </a:ln>
            <a:effectLst/>
          </p:spPr>
          <p:txBody>
            <a:bodyPr/>
            <a:lstStyle/>
            <a:p>
              <a:endParaRPr lang="zh-CN" altLang="en-US"/>
            </a:p>
          </p:txBody>
        </p:sp>
        <p:sp>
          <p:nvSpPr>
            <p:cNvPr id="131085" name="Line 13"/>
            <p:cNvSpPr>
              <a:spLocks noChangeShapeType="1"/>
            </p:cNvSpPr>
            <p:nvPr/>
          </p:nvSpPr>
          <p:spPr bwMode="auto">
            <a:xfrm flipV="1">
              <a:off x="653" y="1200"/>
              <a:ext cx="19" cy="2880"/>
            </a:xfrm>
            <a:prstGeom prst="line">
              <a:avLst/>
            </a:prstGeom>
            <a:noFill/>
            <a:ln w="57150">
              <a:solidFill>
                <a:schemeClr val="tx1"/>
              </a:solidFill>
              <a:round/>
              <a:headEnd/>
              <a:tailEnd/>
            </a:ln>
            <a:effectLst/>
          </p:spPr>
          <p:txBody>
            <a:bodyPr/>
            <a:lstStyle/>
            <a:p>
              <a:endParaRPr lang="zh-CN" altLang="en-US"/>
            </a:p>
          </p:txBody>
        </p:sp>
        <p:sp>
          <p:nvSpPr>
            <p:cNvPr id="131086" name="Line 14"/>
            <p:cNvSpPr>
              <a:spLocks noChangeShapeType="1"/>
            </p:cNvSpPr>
            <p:nvPr/>
          </p:nvSpPr>
          <p:spPr bwMode="auto">
            <a:xfrm flipV="1">
              <a:off x="672" y="1200"/>
              <a:ext cx="197" cy="0"/>
            </a:xfrm>
            <a:prstGeom prst="line">
              <a:avLst/>
            </a:prstGeom>
            <a:noFill/>
            <a:ln w="57150">
              <a:solidFill>
                <a:schemeClr val="tx1"/>
              </a:solidFill>
              <a:round/>
              <a:headEnd/>
              <a:tailEnd/>
            </a:ln>
            <a:effectLst/>
          </p:spPr>
          <p:txBody>
            <a:bodyPr/>
            <a:lstStyle/>
            <a:p>
              <a:endParaRPr lang="zh-CN" altLang="en-US"/>
            </a:p>
          </p:txBody>
        </p:sp>
      </p:grpSp>
      <p:grpSp>
        <p:nvGrpSpPr>
          <p:cNvPr id="5" name="Group 15"/>
          <p:cNvGrpSpPr>
            <a:grpSpLocks/>
          </p:cNvGrpSpPr>
          <p:nvPr/>
        </p:nvGrpSpPr>
        <p:grpSpPr bwMode="auto">
          <a:xfrm>
            <a:off x="4114800" y="1195388"/>
            <a:ext cx="2743200" cy="628650"/>
            <a:chOff x="1824" y="2766"/>
            <a:chExt cx="1872" cy="528"/>
          </a:xfrm>
        </p:grpSpPr>
        <p:sp>
          <p:nvSpPr>
            <p:cNvPr id="131088" name="Line 16"/>
            <p:cNvSpPr>
              <a:spLocks noChangeShapeType="1"/>
            </p:cNvSpPr>
            <p:nvPr/>
          </p:nvSpPr>
          <p:spPr bwMode="auto">
            <a:xfrm flipV="1">
              <a:off x="1824" y="3102"/>
              <a:ext cx="240" cy="2"/>
            </a:xfrm>
            <a:prstGeom prst="line">
              <a:avLst/>
            </a:prstGeom>
            <a:noFill/>
            <a:ln w="57150">
              <a:solidFill>
                <a:schemeClr val="tx1"/>
              </a:solidFill>
              <a:round/>
              <a:headEnd/>
              <a:tailEnd type="triangle" w="med" len="med"/>
            </a:ln>
            <a:effectLst/>
          </p:spPr>
          <p:txBody>
            <a:bodyPr/>
            <a:lstStyle/>
            <a:p>
              <a:endParaRPr lang="zh-CN" altLang="en-US"/>
            </a:p>
          </p:txBody>
        </p:sp>
        <p:grpSp>
          <p:nvGrpSpPr>
            <p:cNvPr id="6" name="Group 17"/>
            <p:cNvGrpSpPr>
              <a:grpSpLocks/>
            </p:cNvGrpSpPr>
            <p:nvPr/>
          </p:nvGrpSpPr>
          <p:grpSpPr bwMode="auto">
            <a:xfrm flipV="1">
              <a:off x="2064" y="2862"/>
              <a:ext cx="192" cy="432"/>
              <a:chOff x="2611" y="768"/>
              <a:chExt cx="125" cy="1104"/>
            </a:xfrm>
          </p:grpSpPr>
          <p:sp>
            <p:nvSpPr>
              <p:cNvPr id="131090" name="Line 18"/>
              <p:cNvSpPr>
                <a:spLocks noChangeShapeType="1"/>
              </p:cNvSpPr>
              <p:nvPr/>
            </p:nvSpPr>
            <p:spPr bwMode="auto">
              <a:xfrm flipH="1">
                <a:off x="2611" y="768"/>
                <a:ext cx="0" cy="1104"/>
              </a:xfrm>
              <a:prstGeom prst="line">
                <a:avLst/>
              </a:prstGeom>
              <a:noFill/>
              <a:ln w="57150">
                <a:solidFill>
                  <a:schemeClr val="tx1"/>
                </a:solidFill>
                <a:round/>
                <a:headEnd/>
                <a:tailEnd/>
              </a:ln>
              <a:effectLst/>
            </p:spPr>
            <p:txBody>
              <a:bodyPr/>
              <a:lstStyle/>
              <a:p>
                <a:endParaRPr lang="zh-CN" altLang="en-US"/>
              </a:p>
            </p:txBody>
          </p:sp>
          <p:sp>
            <p:nvSpPr>
              <p:cNvPr id="131091" name="Line 19"/>
              <p:cNvSpPr>
                <a:spLocks noChangeShapeType="1"/>
              </p:cNvSpPr>
              <p:nvPr/>
            </p:nvSpPr>
            <p:spPr bwMode="auto">
              <a:xfrm>
                <a:off x="2611" y="768"/>
                <a:ext cx="125" cy="0"/>
              </a:xfrm>
              <a:prstGeom prst="line">
                <a:avLst/>
              </a:prstGeom>
              <a:noFill/>
              <a:ln w="57150">
                <a:solidFill>
                  <a:schemeClr val="tx1"/>
                </a:solidFill>
                <a:round/>
                <a:headEnd/>
                <a:tailEnd/>
              </a:ln>
              <a:effectLst/>
            </p:spPr>
            <p:txBody>
              <a:bodyPr/>
              <a:lstStyle/>
              <a:p>
                <a:endParaRPr lang="zh-CN" altLang="en-US"/>
              </a:p>
            </p:txBody>
          </p:sp>
          <p:sp>
            <p:nvSpPr>
              <p:cNvPr id="131092" name="Line 20"/>
              <p:cNvSpPr>
                <a:spLocks noChangeShapeType="1"/>
              </p:cNvSpPr>
              <p:nvPr/>
            </p:nvSpPr>
            <p:spPr bwMode="auto">
              <a:xfrm>
                <a:off x="2611" y="1872"/>
                <a:ext cx="125" cy="0"/>
              </a:xfrm>
              <a:prstGeom prst="line">
                <a:avLst/>
              </a:prstGeom>
              <a:noFill/>
              <a:ln w="57150">
                <a:solidFill>
                  <a:schemeClr val="tx1"/>
                </a:solidFill>
                <a:round/>
                <a:headEnd/>
                <a:tailEnd/>
              </a:ln>
              <a:effectLst/>
            </p:spPr>
            <p:txBody>
              <a:bodyPr/>
              <a:lstStyle/>
              <a:p>
                <a:endParaRPr lang="zh-CN" altLang="en-US"/>
              </a:p>
            </p:txBody>
          </p:sp>
        </p:grpSp>
        <p:sp>
          <p:nvSpPr>
            <p:cNvPr id="131093" name="Text Box 21"/>
            <p:cNvSpPr txBox="1">
              <a:spLocks noChangeArrowheads="1"/>
            </p:cNvSpPr>
            <p:nvPr/>
          </p:nvSpPr>
          <p:spPr bwMode="auto">
            <a:xfrm>
              <a:off x="2256" y="2766"/>
              <a:ext cx="1440"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库区降水增多</a:t>
              </a:r>
            </a:p>
          </p:txBody>
        </p:sp>
      </p:grpSp>
      <p:sp>
        <p:nvSpPr>
          <p:cNvPr id="131094" name="Text Box 22"/>
          <p:cNvSpPr txBox="1">
            <a:spLocks noChangeArrowheads="1"/>
          </p:cNvSpPr>
          <p:nvPr/>
        </p:nvSpPr>
        <p:spPr bwMode="auto">
          <a:xfrm>
            <a:off x="4724400" y="1569244"/>
            <a:ext cx="2133600" cy="387798"/>
          </a:xfrm>
          <a:prstGeom prst="rect">
            <a:avLst/>
          </a:prstGeom>
          <a:noFill/>
          <a:ln w="38100">
            <a:solidFill>
              <a:schemeClr val="tx1"/>
            </a:solidFill>
            <a:miter lim="800000"/>
            <a:headEnd/>
            <a:tailEnd/>
          </a:ln>
          <a:effectLst/>
        </p:spPr>
        <p:txBody>
          <a:bodyPr>
            <a:spAutoFit/>
          </a:bodyPr>
          <a:lstStyle/>
          <a:p>
            <a:pPr>
              <a:lnSpc>
                <a:spcPct val="80000"/>
              </a:lnSpc>
              <a:spcBef>
                <a:spcPct val="50000"/>
              </a:spcBef>
            </a:pPr>
            <a:r>
              <a:rPr lang="zh-CN" altLang="en-US" sz="2400" b="1">
                <a:latin typeface="Tahoma" pitchFamily="34" charset="0"/>
              </a:rPr>
              <a:t>库区温差降低</a:t>
            </a:r>
          </a:p>
        </p:txBody>
      </p:sp>
      <p:grpSp>
        <p:nvGrpSpPr>
          <p:cNvPr id="7" name="Group 23"/>
          <p:cNvGrpSpPr>
            <a:grpSpLocks/>
          </p:cNvGrpSpPr>
          <p:nvPr/>
        </p:nvGrpSpPr>
        <p:grpSpPr bwMode="auto">
          <a:xfrm>
            <a:off x="6858000" y="1257301"/>
            <a:ext cx="2057400" cy="757238"/>
            <a:chOff x="4320" y="1056"/>
            <a:chExt cx="1296" cy="636"/>
          </a:xfrm>
        </p:grpSpPr>
        <p:sp>
          <p:nvSpPr>
            <p:cNvPr id="131096" name="Line 24"/>
            <p:cNvSpPr>
              <a:spLocks noChangeShapeType="1"/>
            </p:cNvSpPr>
            <p:nvPr/>
          </p:nvSpPr>
          <p:spPr bwMode="auto">
            <a:xfrm flipV="1">
              <a:off x="4476" y="1318"/>
              <a:ext cx="196" cy="2"/>
            </a:xfrm>
            <a:prstGeom prst="line">
              <a:avLst/>
            </a:prstGeom>
            <a:noFill/>
            <a:ln w="57150">
              <a:solidFill>
                <a:schemeClr val="tx1"/>
              </a:solidFill>
              <a:round/>
              <a:headEnd/>
              <a:tailEnd type="triangle" w="med" len="med"/>
            </a:ln>
            <a:effectLst/>
          </p:spPr>
          <p:txBody>
            <a:bodyPr/>
            <a:lstStyle/>
            <a:p>
              <a:endParaRPr lang="zh-CN" altLang="en-US"/>
            </a:p>
          </p:txBody>
        </p:sp>
        <p:sp>
          <p:nvSpPr>
            <p:cNvPr id="131097" name="Text Box 25"/>
            <p:cNvSpPr txBox="1">
              <a:spLocks noChangeArrowheads="1"/>
            </p:cNvSpPr>
            <p:nvPr/>
          </p:nvSpPr>
          <p:spPr bwMode="auto">
            <a:xfrm>
              <a:off x="4704" y="1056"/>
              <a:ext cx="912" cy="636"/>
            </a:xfrm>
            <a:prstGeom prst="rect">
              <a:avLst/>
            </a:prstGeom>
            <a:noFill/>
            <a:ln w="38100">
              <a:solidFill>
                <a:schemeClr val="tx1"/>
              </a:solidFill>
              <a:miter lim="800000"/>
              <a:headEnd/>
              <a:tailEnd/>
            </a:ln>
            <a:effectLst/>
          </p:spPr>
          <p:txBody>
            <a:bodyPr>
              <a:spAutoFit/>
            </a:bodyPr>
            <a:lstStyle/>
            <a:p>
              <a:pPr>
                <a:lnSpc>
                  <a:spcPct val="90000"/>
                </a:lnSpc>
                <a:spcBef>
                  <a:spcPct val="50000"/>
                </a:spcBef>
              </a:pPr>
              <a:r>
                <a:rPr lang="zh-CN" altLang="en-US" sz="2400" b="1">
                  <a:latin typeface="Tahoma" pitchFamily="34" charset="0"/>
                </a:rPr>
                <a:t>调节库区小 气候</a:t>
              </a:r>
            </a:p>
          </p:txBody>
        </p:sp>
        <p:grpSp>
          <p:nvGrpSpPr>
            <p:cNvPr id="8" name="Group 26"/>
            <p:cNvGrpSpPr>
              <a:grpSpLocks/>
            </p:cNvGrpSpPr>
            <p:nvPr/>
          </p:nvGrpSpPr>
          <p:grpSpPr bwMode="auto">
            <a:xfrm rot="10800000" flipV="1">
              <a:off x="4320" y="1078"/>
              <a:ext cx="156" cy="432"/>
              <a:chOff x="2611" y="768"/>
              <a:chExt cx="125" cy="1104"/>
            </a:xfrm>
          </p:grpSpPr>
          <p:sp>
            <p:nvSpPr>
              <p:cNvPr id="131099" name="Line 27"/>
              <p:cNvSpPr>
                <a:spLocks noChangeShapeType="1"/>
              </p:cNvSpPr>
              <p:nvPr/>
            </p:nvSpPr>
            <p:spPr bwMode="auto">
              <a:xfrm flipH="1">
                <a:off x="2611" y="768"/>
                <a:ext cx="0" cy="1104"/>
              </a:xfrm>
              <a:prstGeom prst="line">
                <a:avLst/>
              </a:prstGeom>
              <a:noFill/>
              <a:ln w="57150">
                <a:solidFill>
                  <a:schemeClr val="tx1"/>
                </a:solidFill>
                <a:round/>
                <a:headEnd/>
                <a:tailEnd/>
              </a:ln>
              <a:effectLst/>
            </p:spPr>
            <p:txBody>
              <a:bodyPr/>
              <a:lstStyle/>
              <a:p>
                <a:endParaRPr lang="zh-CN" altLang="en-US"/>
              </a:p>
            </p:txBody>
          </p:sp>
          <p:sp>
            <p:nvSpPr>
              <p:cNvPr id="131100" name="Line 28"/>
              <p:cNvSpPr>
                <a:spLocks noChangeShapeType="1"/>
              </p:cNvSpPr>
              <p:nvPr/>
            </p:nvSpPr>
            <p:spPr bwMode="auto">
              <a:xfrm>
                <a:off x="2611" y="768"/>
                <a:ext cx="125" cy="0"/>
              </a:xfrm>
              <a:prstGeom prst="line">
                <a:avLst/>
              </a:prstGeom>
              <a:noFill/>
              <a:ln w="57150">
                <a:solidFill>
                  <a:schemeClr val="tx1"/>
                </a:solidFill>
                <a:round/>
                <a:headEnd/>
                <a:tailEnd/>
              </a:ln>
              <a:effectLst/>
            </p:spPr>
            <p:txBody>
              <a:bodyPr/>
              <a:lstStyle/>
              <a:p>
                <a:endParaRPr lang="zh-CN" altLang="en-US"/>
              </a:p>
            </p:txBody>
          </p:sp>
          <p:sp>
            <p:nvSpPr>
              <p:cNvPr id="131101" name="Line 29"/>
              <p:cNvSpPr>
                <a:spLocks noChangeShapeType="1"/>
              </p:cNvSpPr>
              <p:nvPr/>
            </p:nvSpPr>
            <p:spPr bwMode="auto">
              <a:xfrm>
                <a:off x="2611" y="1872"/>
                <a:ext cx="125" cy="0"/>
              </a:xfrm>
              <a:prstGeom prst="line">
                <a:avLst/>
              </a:prstGeom>
              <a:noFill/>
              <a:ln w="57150">
                <a:solidFill>
                  <a:schemeClr val="tx1"/>
                </a:solidFill>
                <a:round/>
                <a:headEnd/>
                <a:tailEnd/>
              </a:ln>
              <a:effectLst/>
            </p:spPr>
            <p:txBody>
              <a:bodyPr/>
              <a:lstStyle/>
              <a:p>
                <a:endParaRPr lang="zh-CN" altLang="en-US"/>
              </a:p>
            </p:txBody>
          </p:sp>
        </p:grpSp>
      </p:grpSp>
      <p:grpSp>
        <p:nvGrpSpPr>
          <p:cNvPr id="9" name="Group 30"/>
          <p:cNvGrpSpPr>
            <a:grpSpLocks/>
          </p:cNvGrpSpPr>
          <p:nvPr/>
        </p:nvGrpSpPr>
        <p:grpSpPr bwMode="auto">
          <a:xfrm>
            <a:off x="2286000" y="2093117"/>
            <a:ext cx="2590800" cy="388143"/>
            <a:chOff x="2064" y="1806"/>
            <a:chExt cx="1584" cy="326"/>
          </a:xfrm>
        </p:grpSpPr>
        <p:sp>
          <p:nvSpPr>
            <p:cNvPr id="131103" name="Text Box 31"/>
            <p:cNvSpPr txBox="1">
              <a:spLocks noChangeArrowheads="1"/>
            </p:cNvSpPr>
            <p:nvPr/>
          </p:nvSpPr>
          <p:spPr bwMode="auto">
            <a:xfrm>
              <a:off x="2256" y="1806"/>
              <a:ext cx="1392"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抬高 地下水位</a:t>
              </a:r>
            </a:p>
          </p:txBody>
        </p:sp>
        <p:sp>
          <p:nvSpPr>
            <p:cNvPr id="131104" name="Line 32"/>
            <p:cNvSpPr>
              <a:spLocks noChangeShapeType="1"/>
            </p:cNvSpPr>
            <p:nvPr/>
          </p:nvSpPr>
          <p:spPr bwMode="auto">
            <a:xfrm flipV="1">
              <a:off x="2064" y="1968"/>
              <a:ext cx="192" cy="0"/>
            </a:xfrm>
            <a:prstGeom prst="line">
              <a:avLst/>
            </a:prstGeom>
            <a:noFill/>
            <a:ln w="57150">
              <a:solidFill>
                <a:schemeClr val="tx1"/>
              </a:solidFill>
              <a:round/>
              <a:headEnd/>
              <a:tailEnd/>
            </a:ln>
            <a:effectLst/>
          </p:spPr>
          <p:txBody>
            <a:bodyPr/>
            <a:lstStyle/>
            <a:p>
              <a:endParaRPr lang="zh-CN" altLang="en-US"/>
            </a:p>
          </p:txBody>
        </p:sp>
      </p:grpSp>
      <p:grpSp>
        <p:nvGrpSpPr>
          <p:cNvPr id="10" name="Group 33"/>
          <p:cNvGrpSpPr>
            <a:grpSpLocks/>
          </p:cNvGrpSpPr>
          <p:nvPr/>
        </p:nvGrpSpPr>
        <p:grpSpPr bwMode="auto">
          <a:xfrm>
            <a:off x="4876800" y="2057402"/>
            <a:ext cx="2438400" cy="425054"/>
            <a:chOff x="3024" y="1728"/>
            <a:chExt cx="2417" cy="357"/>
          </a:xfrm>
        </p:grpSpPr>
        <p:sp>
          <p:nvSpPr>
            <p:cNvPr id="131106" name="Line 34"/>
            <p:cNvSpPr>
              <a:spLocks noChangeShapeType="1"/>
            </p:cNvSpPr>
            <p:nvPr/>
          </p:nvSpPr>
          <p:spPr bwMode="auto">
            <a:xfrm flipV="1">
              <a:off x="3024" y="1872"/>
              <a:ext cx="288" cy="0"/>
            </a:xfrm>
            <a:prstGeom prst="line">
              <a:avLst/>
            </a:prstGeom>
            <a:noFill/>
            <a:ln w="57150">
              <a:solidFill>
                <a:schemeClr val="tx1"/>
              </a:solidFill>
              <a:round/>
              <a:headEnd/>
              <a:tailEnd type="triangle" w="med" len="med"/>
            </a:ln>
            <a:effectLst/>
          </p:spPr>
          <p:txBody>
            <a:bodyPr/>
            <a:lstStyle/>
            <a:p>
              <a:endParaRPr lang="zh-CN" altLang="en-US"/>
            </a:p>
          </p:txBody>
        </p:sp>
        <p:sp>
          <p:nvSpPr>
            <p:cNvPr id="131107" name="Text Box 35"/>
            <p:cNvSpPr txBox="1">
              <a:spLocks noChangeArrowheads="1"/>
            </p:cNvSpPr>
            <p:nvPr/>
          </p:nvSpPr>
          <p:spPr bwMode="auto">
            <a:xfrm>
              <a:off x="3312" y="1728"/>
              <a:ext cx="2129" cy="357"/>
            </a:xfrm>
            <a:prstGeom prst="rect">
              <a:avLst/>
            </a:prstGeom>
            <a:noFill/>
            <a:ln w="38100">
              <a:solidFill>
                <a:schemeClr val="tx1"/>
              </a:solidFill>
              <a:miter lim="800000"/>
              <a:headEnd/>
              <a:tailEnd/>
            </a:ln>
            <a:effectLst/>
          </p:spPr>
          <p:txBody>
            <a:bodyPr>
              <a:spAutoFit/>
            </a:bodyPr>
            <a:lstStyle/>
            <a:p>
              <a:pPr algn="ctr">
                <a:lnSpc>
                  <a:spcPct val="90000"/>
                </a:lnSpc>
                <a:spcBef>
                  <a:spcPct val="50000"/>
                </a:spcBef>
              </a:pPr>
              <a:r>
                <a:rPr lang="zh-CN" altLang="en-US" sz="2400" b="1">
                  <a:latin typeface="Tahoma" pitchFamily="34" charset="0"/>
                  <a:hlinkClick r:id="" action="ppaction://noaction"/>
                </a:rPr>
                <a:t>土壤 盐渍化</a:t>
              </a:r>
              <a:endParaRPr lang="zh-CN" altLang="en-US" sz="2400" b="1">
                <a:latin typeface="Tahoma" pitchFamily="34" charset="0"/>
              </a:endParaRPr>
            </a:p>
          </p:txBody>
        </p:sp>
      </p:grpSp>
      <p:grpSp>
        <p:nvGrpSpPr>
          <p:cNvPr id="11" name="Group 36"/>
          <p:cNvGrpSpPr>
            <a:grpSpLocks/>
          </p:cNvGrpSpPr>
          <p:nvPr/>
        </p:nvGrpSpPr>
        <p:grpSpPr bwMode="auto">
          <a:xfrm>
            <a:off x="6400800" y="3943349"/>
            <a:ext cx="2590800" cy="388143"/>
            <a:chOff x="4128" y="1414"/>
            <a:chExt cx="1632" cy="326"/>
          </a:xfrm>
        </p:grpSpPr>
        <p:sp>
          <p:nvSpPr>
            <p:cNvPr id="131109" name="Line 37"/>
            <p:cNvSpPr>
              <a:spLocks noChangeShapeType="1"/>
            </p:cNvSpPr>
            <p:nvPr/>
          </p:nvSpPr>
          <p:spPr bwMode="auto">
            <a:xfrm flipV="1">
              <a:off x="4128" y="1558"/>
              <a:ext cx="288" cy="0"/>
            </a:xfrm>
            <a:prstGeom prst="line">
              <a:avLst/>
            </a:prstGeom>
            <a:noFill/>
            <a:ln w="57150">
              <a:solidFill>
                <a:schemeClr val="tx1"/>
              </a:solidFill>
              <a:round/>
              <a:headEnd/>
              <a:tailEnd type="triangle" w="med" len="med"/>
            </a:ln>
            <a:effectLst/>
          </p:spPr>
          <p:txBody>
            <a:bodyPr/>
            <a:lstStyle/>
            <a:p>
              <a:endParaRPr lang="zh-CN" altLang="en-US"/>
            </a:p>
          </p:txBody>
        </p:sp>
        <p:sp>
          <p:nvSpPr>
            <p:cNvPr id="131110" name="Text Box 38"/>
            <p:cNvSpPr txBox="1">
              <a:spLocks noChangeArrowheads="1"/>
            </p:cNvSpPr>
            <p:nvPr/>
          </p:nvSpPr>
          <p:spPr bwMode="auto">
            <a:xfrm>
              <a:off x="4416" y="1414"/>
              <a:ext cx="1344" cy="326"/>
            </a:xfrm>
            <a:prstGeom prst="rect">
              <a:avLst/>
            </a:prstGeom>
            <a:noFill/>
            <a:ln w="38100">
              <a:solidFill>
                <a:schemeClr val="tx1"/>
              </a:solidFill>
              <a:miter lim="800000"/>
              <a:headEnd/>
              <a:tailEnd/>
            </a:ln>
            <a:effectLst/>
          </p:spPr>
          <p:txBody>
            <a:bodyPr>
              <a:spAutoFit/>
            </a:bodyPr>
            <a:lstStyle/>
            <a:p>
              <a:pPr>
                <a:lnSpc>
                  <a:spcPct val="80000"/>
                </a:lnSpc>
                <a:spcBef>
                  <a:spcPct val="50000"/>
                </a:spcBef>
              </a:pPr>
              <a:r>
                <a:rPr lang="zh-CN" altLang="en-US" sz="2400" b="1">
                  <a:latin typeface="Tahoma" pitchFamily="34" charset="0"/>
                </a:rPr>
                <a:t>影响流域地貌</a:t>
              </a:r>
            </a:p>
          </p:txBody>
        </p:sp>
      </p:grpSp>
      <p:grpSp>
        <p:nvGrpSpPr>
          <p:cNvPr id="12" name="Group 39"/>
          <p:cNvGrpSpPr>
            <a:grpSpLocks/>
          </p:cNvGrpSpPr>
          <p:nvPr/>
        </p:nvGrpSpPr>
        <p:grpSpPr bwMode="auto">
          <a:xfrm>
            <a:off x="2286000" y="2637239"/>
            <a:ext cx="2514600" cy="720592"/>
            <a:chOff x="672" y="3604"/>
            <a:chExt cx="2160" cy="444"/>
          </a:xfrm>
        </p:grpSpPr>
        <p:sp>
          <p:nvSpPr>
            <p:cNvPr id="131112" name="Text Box 40"/>
            <p:cNvSpPr txBox="1">
              <a:spLocks noChangeArrowheads="1"/>
            </p:cNvSpPr>
            <p:nvPr/>
          </p:nvSpPr>
          <p:spPr bwMode="auto">
            <a:xfrm>
              <a:off x="912" y="3604"/>
              <a:ext cx="1920" cy="444"/>
            </a:xfrm>
            <a:prstGeom prst="rect">
              <a:avLst/>
            </a:prstGeom>
            <a:noFill/>
            <a:ln w="38100">
              <a:solidFill>
                <a:schemeClr val="tx1"/>
              </a:solidFill>
              <a:miter lim="800000"/>
              <a:headEnd/>
              <a:tailEnd/>
            </a:ln>
            <a:effectLst/>
          </p:spPr>
          <p:txBody>
            <a:bodyPr>
              <a:spAutoFit/>
            </a:bodyPr>
            <a:lstStyle/>
            <a:p>
              <a:pPr algn="ctr">
                <a:lnSpc>
                  <a:spcPct val="60000"/>
                </a:lnSpc>
                <a:spcBef>
                  <a:spcPct val="50000"/>
                </a:spcBef>
              </a:pPr>
              <a:r>
                <a:rPr lang="zh-CN" altLang="en-US" sz="2400" b="1">
                  <a:latin typeface="Tahoma" pitchFamily="34" charset="0"/>
                </a:rPr>
                <a:t>存在隐患</a:t>
              </a:r>
            </a:p>
            <a:p>
              <a:pPr algn="ctr">
                <a:lnSpc>
                  <a:spcPct val="60000"/>
                </a:lnSpc>
                <a:spcBef>
                  <a:spcPct val="50000"/>
                </a:spcBef>
              </a:pPr>
              <a:r>
                <a:rPr lang="zh-CN" altLang="en-US" sz="2400" b="1">
                  <a:latin typeface="Tahoma" pitchFamily="34" charset="0"/>
                </a:rPr>
                <a:t>（诱发地震）</a:t>
              </a:r>
            </a:p>
          </p:txBody>
        </p:sp>
        <p:sp>
          <p:nvSpPr>
            <p:cNvPr id="131113" name="Line 41"/>
            <p:cNvSpPr>
              <a:spLocks noChangeShapeType="1"/>
            </p:cNvSpPr>
            <p:nvPr/>
          </p:nvSpPr>
          <p:spPr bwMode="auto">
            <a:xfrm flipV="1">
              <a:off x="672" y="3744"/>
              <a:ext cx="240" cy="0"/>
            </a:xfrm>
            <a:prstGeom prst="line">
              <a:avLst/>
            </a:prstGeom>
            <a:noFill/>
            <a:ln w="57150">
              <a:solidFill>
                <a:schemeClr val="tx1"/>
              </a:solidFill>
              <a:round/>
              <a:headEnd/>
              <a:tailEnd/>
            </a:ln>
            <a:effectLst/>
          </p:spPr>
          <p:txBody>
            <a:bodyPr/>
            <a:lstStyle/>
            <a:p>
              <a:endParaRPr lang="zh-CN" altLang="en-US"/>
            </a:p>
          </p:txBody>
        </p:sp>
      </p:grpSp>
      <p:sp>
        <p:nvSpPr>
          <p:cNvPr id="131114" name="Oval 42"/>
          <p:cNvSpPr>
            <a:spLocks noChangeArrowheads="1"/>
          </p:cNvSpPr>
          <p:nvPr/>
        </p:nvSpPr>
        <p:spPr bwMode="auto">
          <a:xfrm rot="5400000">
            <a:off x="8401050" y="3638550"/>
            <a:ext cx="342900" cy="838200"/>
          </a:xfrm>
          <a:prstGeom prst="ellipse">
            <a:avLst/>
          </a:prstGeom>
          <a:noFill/>
          <a:ln w="57150">
            <a:solidFill>
              <a:srgbClr val="FF0000"/>
            </a:solidFill>
            <a:round/>
            <a:headEnd/>
            <a:tailEnd/>
          </a:ln>
          <a:effectLst/>
        </p:spPr>
        <p:txBody>
          <a:bodyPr wrap="none" anchor="ctr"/>
          <a:lstStyle/>
          <a:p>
            <a:endParaRPr lang="zh-CN" altLang="en-US"/>
          </a:p>
        </p:txBody>
      </p:sp>
      <p:sp>
        <p:nvSpPr>
          <p:cNvPr id="131115" name="Oval 43"/>
          <p:cNvSpPr>
            <a:spLocks noChangeArrowheads="1"/>
          </p:cNvSpPr>
          <p:nvPr/>
        </p:nvSpPr>
        <p:spPr bwMode="auto">
          <a:xfrm rot="5400000">
            <a:off x="3743325" y="1724025"/>
            <a:ext cx="285750" cy="1066800"/>
          </a:xfrm>
          <a:prstGeom prst="ellipse">
            <a:avLst/>
          </a:prstGeom>
          <a:noFill/>
          <a:ln w="57150">
            <a:solidFill>
              <a:srgbClr val="FF0000"/>
            </a:solidFill>
            <a:round/>
            <a:headEnd/>
            <a:tailEnd/>
          </a:ln>
          <a:effectLst/>
        </p:spPr>
        <p:txBody>
          <a:bodyPr wrap="none" anchor="ctr"/>
          <a:lstStyle/>
          <a:p>
            <a:endParaRPr lang="zh-CN" altLang="en-US"/>
          </a:p>
        </p:txBody>
      </p:sp>
      <p:sp>
        <p:nvSpPr>
          <p:cNvPr id="131116" name="Oval 44"/>
          <p:cNvSpPr>
            <a:spLocks noChangeArrowheads="1"/>
          </p:cNvSpPr>
          <p:nvPr/>
        </p:nvSpPr>
        <p:spPr bwMode="auto">
          <a:xfrm rot="5400000">
            <a:off x="8222060" y="1279922"/>
            <a:ext cx="307181" cy="838200"/>
          </a:xfrm>
          <a:prstGeom prst="ellipse">
            <a:avLst/>
          </a:prstGeom>
          <a:noFill/>
          <a:ln w="57150">
            <a:solidFill>
              <a:srgbClr val="FF0000"/>
            </a:solidFill>
            <a:round/>
            <a:headEnd/>
            <a:tailEnd/>
          </a:ln>
          <a:effectLst/>
        </p:spPr>
        <p:txBody>
          <a:bodyPr wrap="none" anchor="ctr"/>
          <a:lstStyle/>
          <a:p>
            <a:endParaRPr lang="zh-CN" altLang="en-US"/>
          </a:p>
        </p:txBody>
      </p:sp>
      <p:sp>
        <p:nvSpPr>
          <p:cNvPr id="131117" name="Oval 45"/>
          <p:cNvSpPr>
            <a:spLocks noChangeArrowheads="1"/>
          </p:cNvSpPr>
          <p:nvPr/>
        </p:nvSpPr>
        <p:spPr bwMode="auto">
          <a:xfrm rot="5400000">
            <a:off x="5543550" y="1847850"/>
            <a:ext cx="342900" cy="762000"/>
          </a:xfrm>
          <a:prstGeom prst="ellipse">
            <a:avLst/>
          </a:prstGeom>
          <a:noFill/>
          <a:ln w="57150">
            <a:solidFill>
              <a:srgbClr val="FF0000"/>
            </a:solidFill>
            <a:round/>
            <a:headEnd/>
            <a:tailEnd/>
          </a:ln>
          <a:effectLst/>
        </p:spPr>
        <p:txBody>
          <a:bodyPr wrap="none" anchor="ctr"/>
          <a:lstStyle/>
          <a:p>
            <a:endParaRPr lang="zh-CN" altLang="en-US"/>
          </a:p>
        </p:txBody>
      </p:sp>
      <p:sp>
        <p:nvSpPr>
          <p:cNvPr id="131118" name="Oval 46"/>
          <p:cNvSpPr>
            <a:spLocks noChangeArrowheads="1"/>
          </p:cNvSpPr>
          <p:nvPr/>
        </p:nvSpPr>
        <p:spPr bwMode="auto">
          <a:xfrm rot="5400000">
            <a:off x="7248525" y="1457325"/>
            <a:ext cx="514350" cy="2971800"/>
          </a:xfrm>
          <a:prstGeom prst="ellipse">
            <a:avLst/>
          </a:prstGeom>
          <a:noFill/>
          <a:ln w="57150">
            <a:solidFill>
              <a:srgbClr val="FF0000"/>
            </a:solidFill>
            <a:round/>
            <a:headEnd/>
            <a:tailEnd/>
          </a:ln>
          <a:effectLst/>
        </p:spPr>
        <p:txBody>
          <a:bodyPr wrap="none" anchor="ctr"/>
          <a:lstStyle/>
          <a:p>
            <a:endParaRPr lang="zh-CN" altLang="en-US"/>
          </a:p>
        </p:txBody>
      </p:sp>
      <p:grpSp>
        <p:nvGrpSpPr>
          <p:cNvPr id="13" name="Group 47"/>
          <p:cNvGrpSpPr>
            <a:grpSpLocks/>
          </p:cNvGrpSpPr>
          <p:nvPr/>
        </p:nvGrpSpPr>
        <p:grpSpPr bwMode="auto">
          <a:xfrm>
            <a:off x="685800" y="4514853"/>
            <a:ext cx="3733800" cy="757238"/>
            <a:chOff x="432" y="3840"/>
            <a:chExt cx="2880" cy="636"/>
          </a:xfrm>
        </p:grpSpPr>
        <p:grpSp>
          <p:nvGrpSpPr>
            <p:cNvPr id="14" name="Group 48"/>
            <p:cNvGrpSpPr>
              <a:grpSpLocks/>
            </p:cNvGrpSpPr>
            <p:nvPr/>
          </p:nvGrpSpPr>
          <p:grpSpPr bwMode="auto">
            <a:xfrm>
              <a:off x="432" y="3840"/>
              <a:ext cx="2880" cy="636"/>
              <a:chOff x="432" y="3888"/>
              <a:chExt cx="2880" cy="636"/>
            </a:xfrm>
          </p:grpSpPr>
          <p:sp>
            <p:nvSpPr>
              <p:cNvPr id="131121" name="Text Box 49"/>
              <p:cNvSpPr txBox="1">
                <a:spLocks noChangeArrowheads="1"/>
              </p:cNvSpPr>
              <p:nvPr/>
            </p:nvSpPr>
            <p:spPr bwMode="auto">
              <a:xfrm>
                <a:off x="432" y="3888"/>
                <a:ext cx="2880" cy="636"/>
              </a:xfrm>
              <a:prstGeom prst="rect">
                <a:avLst/>
              </a:prstGeom>
              <a:noFill/>
              <a:ln w="38100">
                <a:noFill/>
                <a:miter lim="800000"/>
                <a:headEnd/>
                <a:tailEnd/>
              </a:ln>
              <a:effectLst/>
            </p:spPr>
            <p:txBody>
              <a:bodyPr>
                <a:spAutoFit/>
              </a:bodyPr>
              <a:lstStyle/>
              <a:p>
                <a:pPr algn="ctr">
                  <a:lnSpc>
                    <a:spcPct val="80000"/>
                  </a:lnSpc>
                  <a:spcBef>
                    <a:spcPct val="50000"/>
                  </a:spcBef>
                </a:pPr>
                <a:r>
                  <a:rPr lang="en-US" altLang="zh-CN" sz="5400" b="1"/>
                  <a:t>……</a:t>
                </a:r>
              </a:p>
            </p:txBody>
          </p:sp>
          <p:sp>
            <p:nvSpPr>
              <p:cNvPr id="131122" name="Rectangle 50"/>
              <p:cNvSpPr>
                <a:spLocks noChangeArrowheads="1"/>
              </p:cNvSpPr>
              <p:nvPr/>
            </p:nvSpPr>
            <p:spPr bwMode="auto">
              <a:xfrm>
                <a:off x="912" y="4080"/>
                <a:ext cx="1968" cy="240"/>
              </a:xfrm>
              <a:prstGeom prst="rect">
                <a:avLst/>
              </a:prstGeom>
              <a:noFill/>
              <a:ln w="38100">
                <a:solidFill>
                  <a:schemeClr val="tx1"/>
                </a:solidFill>
                <a:miter lim="800000"/>
                <a:headEnd/>
                <a:tailEnd/>
              </a:ln>
              <a:effectLst/>
            </p:spPr>
            <p:txBody>
              <a:bodyPr wrap="none" anchor="ctr"/>
              <a:lstStyle/>
              <a:p>
                <a:pPr algn="ctr"/>
                <a:endParaRPr lang="zh-CN" altLang="zh-CN" sz="1400"/>
              </a:p>
            </p:txBody>
          </p:sp>
        </p:grpSp>
        <p:sp>
          <p:nvSpPr>
            <p:cNvPr id="131123" name="Line 51"/>
            <p:cNvSpPr>
              <a:spLocks noChangeShapeType="1"/>
            </p:cNvSpPr>
            <p:nvPr/>
          </p:nvSpPr>
          <p:spPr bwMode="auto">
            <a:xfrm>
              <a:off x="672" y="4128"/>
              <a:ext cx="240" cy="0"/>
            </a:xfrm>
            <a:prstGeom prst="line">
              <a:avLst/>
            </a:prstGeom>
            <a:noFill/>
            <a:ln w="57150">
              <a:solidFill>
                <a:schemeClr val="tx1"/>
              </a:solidFill>
              <a:round/>
              <a:headEnd/>
              <a:tailEnd/>
            </a:ln>
            <a:effectLst/>
          </p:spPr>
          <p:txBody>
            <a:bodyPr/>
            <a:lstStyle/>
            <a:p>
              <a:endParaRPr lang="zh-CN" altLang="en-US"/>
            </a:p>
          </p:txBody>
        </p:sp>
      </p:grpSp>
      <p:grpSp>
        <p:nvGrpSpPr>
          <p:cNvPr id="15" name="Group 52"/>
          <p:cNvGrpSpPr>
            <a:grpSpLocks/>
          </p:cNvGrpSpPr>
          <p:nvPr/>
        </p:nvGrpSpPr>
        <p:grpSpPr bwMode="auto">
          <a:xfrm>
            <a:off x="1905000" y="742950"/>
            <a:ext cx="3657600" cy="2114550"/>
            <a:chOff x="1200" y="624"/>
            <a:chExt cx="2304" cy="1776"/>
          </a:xfrm>
        </p:grpSpPr>
        <p:sp>
          <p:nvSpPr>
            <p:cNvPr id="131125" name="Line 53"/>
            <p:cNvSpPr>
              <a:spLocks noChangeShapeType="1"/>
            </p:cNvSpPr>
            <p:nvPr/>
          </p:nvSpPr>
          <p:spPr bwMode="auto">
            <a:xfrm>
              <a:off x="1200" y="1188"/>
              <a:ext cx="240" cy="12"/>
            </a:xfrm>
            <a:prstGeom prst="line">
              <a:avLst/>
            </a:prstGeom>
            <a:noFill/>
            <a:ln w="57150">
              <a:solidFill>
                <a:schemeClr val="tx1"/>
              </a:solidFill>
              <a:round/>
              <a:headEnd/>
              <a:tailEnd type="triangle" w="med" len="med"/>
            </a:ln>
            <a:effectLst/>
          </p:spPr>
          <p:txBody>
            <a:bodyPr/>
            <a:lstStyle/>
            <a:p>
              <a:endParaRPr lang="zh-CN" altLang="en-US"/>
            </a:p>
          </p:txBody>
        </p:sp>
        <p:sp>
          <p:nvSpPr>
            <p:cNvPr id="131126" name="Line 54"/>
            <p:cNvSpPr>
              <a:spLocks noChangeShapeType="1"/>
            </p:cNvSpPr>
            <p:nvPr/>
          </p:nvSpPr>
          <p:spPr bwMode="auto">
            <a:xfrm rot="21600000" flipH="1" flipV="1">
              <a:off x="1440" y="720"/>
              <a:ext cx="0" cy="1680"/>
            </a:xfrm>
            <a:prstGeom prst="line">
              <a:avLst/>
            </a:prstGeom>
            <a:noFill/>
            <a:ln w="57150">
              <a:solidFill>
                <a:schemeClr val="tx1"/>
              </a:solidFill>
              <a:round/>
              <a:headEnd/>
              <a:tailEnd/>
            </a:ln>
            <a:effectLst/>
          </p:spPr>
          <p:txBody>
            <a:bodyPr/>
            <a:lstStyle/>
            <a:p>
              <a:endParaRPr lang="zh-CN" altLang="en-US"/>
            </a:p>
          </p:txBody>
        </p:sp>
        <p:sp>
          <p:nvSpPr>
            <p:cNvPr id="131127" name="Text Box 55"/>
            <p:cNvSpPr txBox="1">
              <a:spLocks noChangeArrowheads="1"/>
            </p:cNvSpPr>
            <p:nvPr/>
          </p:nvSpPr>
          <p:spPr bwMode="auto">
            <a:xfrm>
              <a:off x="1680" y="624"/>
              <a:ext cx="1824"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改变 生物 群落分布</a:t>
              </a:r>
            </a:p>
          </p:txBody>
        </p:sp>
        <p:sp>
          <p:nvSpPr>
            <p:cNvPr id="131128" name="Line 56"/>
            <p:cNvSpPr>
              <a:spLocks noChangeShapeType="1"/>
            </p:cNvSpPr>
            <p:nvPr/>
          </p:nvSpPr>
          <p:spPr bwMode="auto">
            <a:xfrm flipV="1">
              <a:off x="1440" y="720"/>
              <a:ext cx="240" cy="0"/>
            </a:xfrm>
            <a:prstGeom prst="line">
              <a:avLst/>
            </a:prstGeom>
            <a:noFill/>
            <a:ln w="57150">
              <a:solidFill>
                <a:schemeClr val="tx1"/>
              </a:solidFill>
              <a:round/>
              <a:headEnd/>
              <a:tailEnd/>
            </a:ln>
            <a:effectLst/>
          </p:spPr>
          <p:txBody>
            <a:bodyPr/>
            <a:lstStyle/>
            <a:p>
              <a:endParaRPr lang="zh-CN" altLang="en-US"/>
            </a:p>
          </p:txBody>
        </p:sp>
      </p:grpSp>
      <p:sp>
        <p:nvSpPr>
          <p:cNvPr id="131129" name="Oval 57"/>
          <p:cNvSpPr>
            <a:spLocks noChangeArrowheads="1"/>
          </p:cNvSpPr>
          <p:nvPr/>
        </p:nvSpPr>
        <p:spPr bwMode="auto">
          <a:xfrm rot="5400000">
            <a:off x="3609975" y="504825"/>
            <a:ext cx="400050" cy="762000"/>
          </a:xfrm>
          <a:prstGeom prst="ellipse">
            <a:avLst/>
          </a:prstGeom>
          <a:noFill/>
          <a:ln w="57150">
            <a:solidFill>
              <a:srgbClr val="FF0000"/>
            </a:solidFill>
            <a:round/>
            <a:headEnd/>
            <a:tailEnd/>
          </a:ln>
          <a:effectLst/>
        </p:spPr>
        <p:txBody>
          <a:bodyPr wrap="none" anchor="ctr"/>
          <a:lstStyle/>
          <a:p>
            <a:endParaRPr lang="zh-CN" altLang="en-US"/>
          </a:p>
        </p:txBody>
      </p:sp>
      <p:grpSp>
        <p:nvGrpSpPr>
          <p:cNvPr id="16" name="Group 58"/>
          <p:cNvGrpSpPr>
            <a:grpSpLocks/>
          </p:cNvGrpSpPr>
          <p:nvPr/>
        </p:nvGrpSpPr>
        <p:grpSpPr bwMode="auto">
          <a:xfrm>
            <a:off x="1055688" y="3200400"/>
            <a:ext cx="849313" cy="1257300"/>
            <a:chOff x="665" y="2688"/>
            <a:chExt cx="535" cy="1056"/>
          </a:xfrm>
        </p:grpSpPr>
        <p:sp>
          <p:nvSpPr>
            <p:cNvPr id="131131" name="Line 59"/>
            <p:cNvSpPr>
              <a:spLocks noChangeShapeType="1"/>
            </p:cNvSpPr>
            <p:nvPr/>
          </p:nvSpPr>
          <p:spPr bwMode="auto">
            <a:xfrm flipV="1">
              <a:off x="672" y="3216"/>
              <a:ext cx="192" cy="0"/>
            </a:xfrm>
            <a:prstGeom prst="line">
              <a:avLst/>
            </a:prstGeom>
            <a:noFill/>
            <a:ln w="57150">
              <a:solidFill>
                <a:schemeClr val="tx1"/>
              </a:solidFill>
              <a:round/>
              <a:headEnd/>
              <a:tailEnd/>
            </a:ln>
            <a:effectLst/>
          </p:spPr>
          <p:txBody>
            <a:bodyPr/>
            <a:lstStyle/>
            <a:p>
              <a:endParaRPr lang="zh-CN" altLang="en-US"/>
            </a:p>
          </p:txBody>
        </p:sp>
        <p:sp>
          <p:nvSpPr>
            <p:cNvPr id="131132" name="Text Box 60"/>
            <p:cNvSpPr txBox="1">
              <a:spLocks noChangeArrowheads="1"/>
            </p:cNvSpPr>
            <p:nvPr/>
          </p:nvSpPr>
          <p:spPr bwMode="auto">
            <a:xfrm>
              <a:off x="665" y="2688"/>
              <a:ext cx="535" cy="1056"/>
            </a:xfrm>
            <a:prstGeom prst="rect">
              <a:avLst/>
            </a:prstGeom>
            <a:noFill/>
            <a:ln w="38100">
              <a:solidFill>
                <a:schemeClr val="tx1"/>
              </a:solidFill>
              <a:miter lim="800000"/>
              <a:headEnd/>
              <a:tailEnd/>
            </a:ln>
            <a:effectLst/>
          </p:spPr>
          <p:txBody>
            <a:bodyPr vert="eaVert">
              <a:spAutoFit/>
            </a:bodyPr>
            <a:lstStyle/>
            <a:p>
              <a:pPr algn="ctr">
                <a:lnSpc>
                  <a:spcPct val="90000"/>
                </a:lnSpc>
                <a:spcBef>
                  <a:spcPct val="50000"/>
                </a:spcBef>
              </a:pPr>
              <a:r>
                <a:rPr lang="zh-CN" altLang="en-US" sz="2400" b="1">
                  <a:latin typeface="Tahoma" pitchFamily="34" charset="0"/>
                </a:rPr>
                <a:t>对下游影响</a:t>
              </a:r>
            </a:p>
          </p:txBody>
        </p:sp>
      </p:grpSp>
      <p:sp>
        <p:nvSpPr>
          <p:cNvPr id="131133" name="Oval 61"/>
          <p:cNvSpPr>
            <a:spLocks noChangeArrowheads="1"/>
          </p:cNvSpPr>
          <p:nvPr/>
        </p:nvSpPr>
        <p:spPr bwMode="auto">
          <a:xfrm rot="5400000">
            <a:off x="4667250" y="2933700"/>
            <a:ext cx="342900" cy="1447800"/>
          </a:xfrm>
          <a:prstGeom prst="ellipse">
            <a:avLst/>
          </a:prstGeom>
          <a:noFill/>
          <a:ln w="57150">
            <a:solidFill>
              <a:srgbClr val="FF0000"/>
            </a:solidFill>
            <a:round/>
            <a:headEnd/>
            <a:tailEnd/>
          </a:ln>
          <a:effectLst/>
        </p:spPr>
        <p:txBody>
          <a:bodyPr wrap="none" anchor="ctr"/>
          <a:lstStyle/>
          <a:p>
            <a:endParaRPr lang="zh-CN" altLang="en-US"/>
          </a:p>
        </p:txBody>
      </p:sp>
      <p:grpSp>
        <p:nvGrpSpPr>
          <p:cNvPr id="17" name="Group 62"/>
          <p:cNvGrpSpPr>
            <a:grpSpLocks/>
          </p:cNvGrpSpPr>
          <p:nvPr/>
        </p:nvGrpSpPr>
        <p:grpSpPr bwMode="auto">
          <a:xfrm>
            <a:off x="1908175" y="3489719"/>
            <a:ext cx="3810000" cy="388143"/>
            <a:chOff x="1200" y="3094"/>
            <a:chExt cx="2400" cy="326"/>
          </a:xfrm>
        </p:grpSpPr>
        <p:sp>
          <p:nvSpPr>
            <p:cNvPr id="131135" name="Text Box 63"/>
            <p:cNvSpPr txBox="1">
              <a:spLocks noChangeArrowheads="1"/>
            </p:cNvSpPr>
            <p:nvPr/>
          </p:nvSpPr>
          <p:spPr bwMode="auto">
            <a:xfrm>
              <a:off x="1632" y="3094"/>
              <a:ext cx="1968"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改变下游 河流流量</a:t>
              </a:r>
            </a:p>
          </p:txBody>
        </p:sp>
        <p:sp>
          <p:nvSpPr>
            <p:cNvPr id="131136" name="Line 64"/>
            <p:cNvSpPr>
              <a:spLocks noChangeShapeType="1"/>
            </p:cNvSpPr>
            <p:nvPr/>
          </p:nvSpPr>
          <p:spPr bwMode="auto">
            <a:xfrm>
              <a:off x="1200" y="3216"/>
              <a:ext cx="432" cy="0"/>
            </a:xfrm>
            <a:prstGeom prst="line">
              <a:avLst/>
            </a:prstGeom>
            <a:noFill/>
            <a:ln w="57150">
              <a:solidFill>
                <a:schemeClr val="tx1"/>
              </a:solidFill>
              <a:round/>
              <a:headEnd/>
              <a:tailEnd type="triangle" w="med" len="med"/>
            </a:ln>
            <a:effectLst/>
          </p:spPr>
          <p:txBody>
            <a:bodyPr/>
            <a:lstStyle/>
            <a:p>
              <a:endParaRPr lang="zh-CN" altLang="en-US"/>
            </a:p>
          </p:txBody>
        </p:sp>
      </p:grpSp>
      <p:grpSp>
        <p:nvGrpSpPr>
          <p:cNvPr id="18" name="Group 65"/>
          <p:cNvGrpSpPr>
            <a:grpSpLocks/>
          </p:cNvGrpSpPr>
          <p:nvPr/>
        </p:nvGrpSpPr>
        <p:grpSpPr bwMode="auto">
          <a:xfrm>
            <a:off x="3962400" y="3855244"/>
            <a:ext cx="2438400" cy="716756"/>
            <a:chOff x="2496" y="3190"/>
            <a:chExt cx="1536" cy="650"/>
          </a:xfrm>
        </p:grpSpPr>
        <p:sp>
          <p:nvSpPr>
            <p:cNvPr id="131138" name="Line 66"/>
            <p:cNvSpPr>
              <a:spLocks noChangeShapeType="1"/>
            </p:cNvSpPr>
            <p:nvPr/>
          </p:nvSpPr>
          <p:spPr bwMode="auto">
            <a:xfrm flipV="1">
              <a:off x="2496" y="3478"/>
              <a:ext cx="192" cy="0"/>
            </a:xfrm>
            <a:prstGeom prst="line">
              <a:avLst/>
            </a:prstGeom>
            <a:noFill/>
            <a:ln w="57150">
              <a:solidFill>
                <a:schemeClr val="tx1"/>
              </a:solidFill>
              <a:round/>
              <a:headEnd/>
              <a:tailEnd type="triangle" w="med" len="med"/>
            </a:ln>
            <a:effectLst/>
          </p:spPr>
          <p:txBody>
            <a:bodyPr/>
            <a:lstStyle/>
            <a:p>
              <a:endParaRPr lang="zh-CN" altLang="en-US"/>
            </a:p>
          </p:txBody>
        </p:sp>
        <p:sp>
          <p:nvSpPr>
            <p:cNvPr id="131139" name="Line 67"/>
            <p:cNvSpPr>
              <a:spLocks noChangeShapeType="1"/>
            </p:cNvSpPr>
            <p:nvPr/>
          </p:nvSpPr>
          <p:spPr bwMode="auto">
            <a:xfrm>
              <a:off x="2496" y="3190"/>
              <a:ext cx="0" cy="288"/>
            </a:xfrm>
            <a:prstGeom prst="line">
              <a:avLst/>
            </a:prstGeom>
            <a:noFill/>
            <a:ln w="57150">
              <a:solidFill>
                <a:schemeClr val="tx1"/>
              </a:solidFill>
              <a:round/>
              <a:headEnd/>
              <a:tailEnd/>
            </a:ln>
            <a:effectLst/>
          </p:spPr>
          <p:txBody>
            <a:bodyPr/>
            <a:lstStyle/>
            <a:p>
              <a:endParaRPr lang="zh-CN" altLang="en-US"/>
            </a:p>
          </p:txBody>
        </p:sp>
        <p:sp>
          <p:nvSpPr>
            <p:cNvPr id="131140" name="Text Box 68"/>
            <p:cNvSpPr txBox="1">
              <a:spLocks noChangeArrowheads="1"/>
            </p:cNvSpPr>
            <p:nvPr/>
          </p:nvSpPr>
          <p:spPr bwMode="auto">
            <a:xfrm>
              <a:off x="2688" y="3286"/>
              <a:ext cx="1344" cy="352"/>
            </a:xfrm>
            <a:prstGeom prst="rect">
              <a:avLst/>
            </a:prstGeom>
            <a:noFill/>
            <a:ln w="38100">
              <a:solidFill>
                <a:schemeClr val="tx1"/>
              </a:solidFill>
              <a:miter lim="800000"/>
              <a:headEnd/>
              <a:tailEnd/>
            </a:ln>
            <a:effectLst/>
          </p:spPr>
          <p:txBody>
            <a:bodyPr>
              <a:spAutoFit/>
            </a:bodyPr>
            <a:lstStyle/>
            <a:p>
              <a:pPr>
                <a:lnSpc>
                  <a:spcPct val="80000"/>
                </a:lnSpc>
                <a:spcBef>
                  <a:spcPct val="50000"/>
                </a:spcBef>
              </a:pPr>
              <a:r>
                <a:rPr lang="zh-CN" altLang="en-US" sz="2400" b="1">
                  <a:latin typeface="Tahoma" pitchFamily="34" charset="0"/>
                </a:rPr>
                <a:t>泥沙沉积减少</a:t>
              </a:r>
            </a:p>
          </p:txBody>
        </p:sp>
        <p:sp>
          <p:nvSpPr>
            <p:cNvPr id="131141" name="Line 69"/>
            <p:cNvSpPr>
              <a:spLocks noChangeShapeType="1"/>
            </p:cNvSpPr>
            <p:nvPr/>
          </p:nvSpPr>
          <p:spPr bwMode="auto">
            <a:xfrm>
              <a:off x="2496" y="3456"/>
              <a:ext cx="0" cy="384"/>
            </a:xfrm>
            <a:prstGeom prst="line">
              <a:avLst/>
            </a:prstGeom>
            <a:noFill/>
            <a:ln w="57150">
              <a:solidFill>
                <a:schemeClr val="tx1"/>
              </a:solidFill>
              <a:round/>
              <a:headEnd/>
              <a:tailEnd/>
            </a:ln>
            <a:effectLst/>
          </p:spPr>
          <p:txBody>
            <a:bodyPr/>
            <a:lstStyle/>
            <a:p>
              <a:endParaRPr lang="zh-CN" altLang="en-US"/>
            </a:p>
          </p:txBody>
        </p:sp>
      </p:grpSp>
      <p:grpSp>
        <p:nvGrpSpPr>
          <p:cNvPr id="19" name="Group 70"/>
          <p:cNvGrpSpPr>
            <a:grpSpLocks/>
          </p:cNvGrpSpPr>
          <p:nvPr/>
        </p:nvGrpSpPr>
        <p:grpSpPr bwMode="auto">
          <a:xfrm>
            <a:off x="3962400" y="4457696"/>
            <a:ext cx="3276600" cy="388143"/>
            <a:chOff x="2496" y="3744"/>
            <a:chExt cx="2064" cy="326"/>
          </a:xfrm>
        </p:grpSpPr>
        <p:sp>
          <p:nvSpPr>
            <p:cNvPr id="131143" name="Text Box 71"/>
            <p:cNvSpPr txBox="1">
              <a:spLocks noChangeArrowheads="1"/>
            </p:cNvSpPr>
            <p:nvPr/>
          </p:nvSpPr>
          <p:spPr bwMode="auto">
            <a:xfrm>
              <a:off x="2688" y="3744"/>
              <a:ext cx="1872" cy="326"/>
            </a:xfrm>
            <a:prstGeom prst="rect">
              <a:avLst/>
            </a:prstGeom>
            <a:noFill/>
            <a:ln w="38100">
              <a:solidFill>
                <a:schemeClr val="tx1"/>
              </a:solidFill>
              <a:miter lim="800000"/>
              <a:headEnd/>
              <a:tailEnd/>
            </a:ln>
            <a:effectLst/>
          </p:spPr>
          <p:txBody>
            <a:bodyPr>
              <a:spAutoFit/>
            </a:bodyPr>
            <a:lstStyle/>
            <a:p>
              <a:pPr algn="ctr">
                <a:lnSpc>
                  <a:spcPct val="80000"/>
                </a:lnSpc>
                <a:spcBef>
                  <a:spcPct val="50000"/>
                </a:spcBef>
              </a:pPr>
              <a:r>
                <a:rPr lang="zh-CN" altLang="en-US" sz="2400" b="1">
                  <a:latin typeface="Tahoma" pitchFamily="34" charset="0"/>
                </a:rPr>
                <a:t>减少下游水旱灾害</a:t>
              </a:r>
            </a:p>
          </p:txBody>
        </p:sp>
        <p:sp>
          <p:nvSpPr>
            <p:cNvPr id="131144" name="Line 72"/>
            <p:cNvSpPr>
              <a:spLocks noChangeShapeType="1"/>
            </p:cNvSpPr>
            <p:nvPr/>
          </p:nvSpPr>
          <p:spPr bwMode="auto">
            <a:xfrm>
              <a:off x="2496" y="3840"/>
              <a:ext cx="192" cy="0"/>
            </a:xfrm>
            <a:prstGeom prst="line">
              <a:avLst/>
            </a:prstGeom>
            <a:noFill/>
            <a:ln w="57150">
              <a:solidFill>
                <a:schemeClr val="tx1"/>
              </a:solidFill>
              <a:round/>
              <a:headEnd/>
              <a:tailEnd type="triangle" w="med" len="med"/>
            </a:ln>
            <a:effec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ppt_x</p:attrName>
                                        </p:attrNameLst>
                                      </p:cBhvr>
                                      <p:tavLst>
                                        <p:tav tm="0">
                                          <p:val>
                                            <p:strVal val="#ppt_x-#ppt_w/2"/>
                                          </p:val>
                                        </p:tav>
                                        <p:tav tm="100000">
                                          <p:val>
                                            <p:strVal val="#ppt_x"/>
                                          </p:val>
                                        </p:tav>
                                      </p:tavLst>
                                    </p:anim>
                                    <p:anim calcmode="lin" valueType="num">
                                      <p:cBhvr>
                                        <p:cTn id="16" dur="500" fill="hold"/>
                                        <p:tgtEl>
                                          <p:spTgt spid="15"/>
                                        </p:tgtEl>
                                        <p:attrNameLst>
                                          <p:attrName>ppt_y</p:attrName>
                                        </p:attrNameLst>
                                      </p:cBhvr>
                                      <p:tavLst>
                                        <p:tav tm="0">
                                          <p:val>
                                            <p:strVal val="#ppt_y"/>
                                          </p:val>
                                        </p:tav>
                                        <p:tav tm="100000">
                                          <p:val>
                                            <p:strVal val="#ppt_y"/>
                                          </p:val>
                                        </p:tav>
                                      </p:tavLst>
                                    </p:anim>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49" presetClass="entr" presetSubtype="0" decel="100000" fill="hold" grpId="0" nodeType="afterEffect">
                                  <p:stCondLst>
                                    <p:cond delay="0"/>
                                  </p:stCondLst>
                                  <p:childTnLst>
                                    <p:set>
                                      <p:cBhvr>
                                        <p:cTn id="21" dur="1" fill="hold">
                                          <p:stCondLst>
                                            <p:cond delay="0"/>
                                          </p:stCondLst>
                                        </p:cTn>
                                        <p:tgtEl>
                                          <p:spTgt spid="131129"/>
                                        </p:tgtEl>
                                        <p:attrNameLst>
                                          <p:attrName>style.visibility</p:attrName>
                                        </p:attrNameLst>
                                      </p:cBhvr>
                                      <p:to>
                                        <p:strVal val="visible"/>
                                      </p:to>
                                    </p:set>
                                    <p:anim calcmode="lin" valueType="num">
                                      <p:cBhvr>
                                        <p:cTn id="22" dur="500" fill="hold"/>
                                        <p:tgtEl>
                                          <p:spTgt spid="131129"/>
                                        </p:tgtEl>
                                        <p:attrNameLst>
                                          <p:attrName>ppt_w</p:attrName>
                                        </p:attrNameLst>
                                      </p:cBhvr>
                                      <p:tavLst>
                                        <p:tav tm="0">
                                          <p:val>
                                            <p:fltVal val="0"/>
                                          </p:val>
                                        </p:tav>
                                        <p:tav tm="100000">
                                          <p:val>
                                            <p:strVal val="#ppt_w"/>
                                          </p:val>
                                        </p:tav>
                                      </p:tavLst>
                                    </p:anim>
                                    <p:anim calcmode="lin" valueType="num">
                                      <p:cBhvr>
                                        <p:cTn id="23" dur="500" fill="hold"/>
                                        <p:tgtEl>
                                          <p:spTgt spid="131129"/>
                                        </p:tgtEl>
                                        <p:attrNameLst>
                                          <p:attrName>ppt_h</p:attrName>
                                        </p:attrNameLst>
                                      </p:cBhvr>
                                      <p:tavLst>
                                        <p:tav tm="0">
                                          <p:val>
                                            <p:fltVal val="0"/>
                                          </p:val>
                                        </p:tav>
                                        <p:tav tm="100000">
                                          <p:val>
                                            <p:strVal val="#ppt_h"/>
                                          </p:val>
                                        </p:tav>
                                      </p:tavLst>
                                    </p:anim>
                                    <p:anim calcmode="lin" valueType="num">
                                      <p:cBhvr>
                                        <p:cTn id="24" dur="500" fill="hold"/>
                                        <p:tgtEl>
                                          <p:spTgt spid="131129"/>
                                        </p:tgtEl>
                                        <p:attrNameLst>
                                          <p:attrName>style.rotation</p:attrName>
                                        </p:attrNameLst>
                                      </p:cBhvr>
                                      <p:tavLst>
                                        <p:tav tm="0">
                                          <p:val>
                                            <p:fltVal val="360"/>
                                          </p:val>
                                        </p:tav>
                                        <p:tav tm="100000">
                                          <p:val>
                                            <p:fltVal val="0"/>
                                          </p:val>
                                        </p:tav>
                                      </p:tavLst>
                                    </p:anim>
                                    <p:animEffect transition="in" filter="fade">
                                      <p:cBhvr>
                                        <p:cTn id="25" dur="500"/>
                                        <p:tgtEl>
                                          <p:spTgt spid="131129"/>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ppt_x</p:attrName>
                                        </p:attrNameLst>
                                      </p:cBhvr>
                                      <p:tavLst>
                                        <p:tav tm="0">
                                          <p:val>
                                            <p:strVal val="#ppt_x-#ppt_w/2"/>
                                          </p:val>
                                        </p:tav>
                                        <p:tav tm="100000">
                                          <p:val>
                                            <p:strVal val="#ppt_x"/>
                                          </p:val>
                                        </p:tav>
                                      </p:tavLst>
                                    </p:anim>
                                    <p:anim calcmode="lin" valueType="num">
                                      <p:cBhvr>
                                        <p:cTn id="39" dur="500" fill="hold"/>
                                        <p:tgtEl>
                                          <p:spTgt spid="5"/>
                                        </p:tgtEl>
                                        <p:attrNameLst>
                                          <p:attrName>ppt_y</p:attrName>
                                        </p:attrNameLst>
                                      </p:cBhvr>
                                      <p:tavLst>
                                        <p:tav tm="0">
                                          <p:val>
                                            <p:strVal val="#ppt_y"/>
                                          </p:val>
                                        </p:tav>
                                        <p:tav tm="100000">
                                          <p:val>
                                            <p:strVal val="#ppt_y"/>
                                          </p:val>
                                        </p:tav>
                                      </p:tavLst>
                                    </p:anim>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grpId="0" nodeType="clickEffect">
                                  <p:stCondLst>
                                    <p:cond delay="0"/>
                                  </p:stCondLst>
                                  <p:childTnLst>
                                    <p:set>
                                      <p:cBhvr>
                                        <p:cTn id="45" dur="1" fill="hold">
                                          <p:stCondLst>
                                            <p:cond delay="0"/>
                                          </p:stCondLst>
                                        </p:cTn>
                                        <p:tgtEl>
                                          <p:spTgt spid="131094"/>
                                        </p:tgtEl>
                                        <p:attrNameLst>
                                          <p:attrName>style.visibility</p:attrName>
                                        </p:attrNameLst>
                                      </p:cBhvr>
                                      <p:to>
                                        <p:strVal val="visible"/>
                                      </p:to>
                                    </p:set>
                                    <p:anim calcmode="lin" valueType="num">
                                      <p:cBhvr>
                                        <p:cTn id="46" dur="500" fill="hold"/>
                                        <p:tgtEl>
                                          <p:spTgt spid="131094"/>
                                        </p:tgtEl>
                                        <p:attrNameLst>
                                          <p:attrName>ppt_x</p:attrName>
                                        </p:attrNameLst>
                                      </p:cBhvr>
                                      <p:tavLst>
                                        <p:tav tm="0">
                                          <p:val>
                                            <p:strVal val="#ppt_x-#ppt_w/2"/>
                                          </p:val>
                                        </p:tav>
                                        <p:tav tm="100000">
                                          <p:val>
                                            <p:strVal val="#ppt_x"/>
                                          </p:val>
                                        </p:tav>
                                      </p:tavLst>
                                    </p:anim>
                                    <p:anim calcmode="lin" valueType="num">
                                      <p:cBhvr>
                                        <p:cTn id="47" dur="500" fill="hold"/>
                                        <p:tgtEl>
                                          <p:spTgt spid="131094"/>
                                        </p:tgtEl>
                                        <p:attrNameLst>
                                          <p:attrName>ppt_y</p:attrName>
                                        </p:attrNameLst>
                                      </p:cBhvr>
                                      <p:tavLst>
                                        <p:tav tm="0">
                                          <p:val>
                                            <p:strVal val="#ppt_y"/>
                                          </p:val>
                                        </p:tav>
                                        <p:tav tm="100000">
                                          <p:val>
                                            <p:strVal val="#ppt_y"/>
                                          </p:val>
                                        </p:tav>
                                      </p:tavLst>
                                    </p:anim>
                                    <p:anim calcmode="lin" valueType="num">
                                      <p:cBhvr>
                                        <p:cTn id="48" dur="500" fill="hold"/>
                                        <p:tgtEl>
                                          <p:spTgt spid="131094"/>
                                        </p:tgtEl>
                                        <p:attrNameLst>
                                          <p:attrName>ppt_w</p:attrName>
                                        </p:attrNameLst>
                                      </p:cBhvr>
                                      <p:tavLst>
                                        <p:tav tm="0">
                                          <p:val>
                                            <p:fltVal val="0"/>
                                          </p:val>
                                        </p:tav>
                                        <p:tav tm="100000">
                                          <p:val>
                                            <p:strVal val="#ppt_w"/>
                                          </p:val>
                                        </p:tav>
                                      </p:tavLst>
                                    </p:anim>
                                    <p:anim calcmode="lin" valueType="num">
                                      <p:cBhvr>
                                        <p:cTn id="49" dur="500" fill="hold"/>
                                        <p:tgtEl>
                                          <p:spTgt spid="131094"/>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ppt_x</p:attrName>
                                        </p:attrNameLst>
                                      </p:cBhvr>
                                      <p:tavLst>
                                        <p:tav tm="0">
                                          <p:val>
                                            <p:strVal val="#ppt_x-#ppt_w/2"/>
                                          </p:val>
                                        </p:tav>
                                        <p:tav tm="100000">
                                          <p:val>
                                            <p:strVal val="#ppt_x"/>
                                          </p:val>
                                        </p:tav>
                                      </p:tavLst>
                                    </p:anim>
                                    <p:anim calcmode="lin" valueType="num">
                                      <p:cBhvr>
                                        <p:cTn id="55" dur="500" fill="hold"/>
                                        <p:tgtEl>
                                          <p:spTgt spid="7"/>
                                        </p:tgtEl>
                                        <p:attrNameLst>
                                          <p:attrName>ppt_y</p:attrName>
                                        </p:attrNameLst>
                                      </p:cBhvr>
                                      <p:tavLst>
                                        <p:tav tm="0">
                                          <p:val>
                                            <p:strVal val="#ppt_y"/>
                                          </p:val>
                                        </p:tav>
                                        <p:tav tm="100000">
                                          <p:val>
                                            <p:strVal val="#ppt_y"/>
                                          </p:val>
                                        </p:tav>
                                      </p:tavLst>
                                    </p:anim>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strVal val="#ppt_h"/>
                                          </p:val>
                                        </p:tav>
                                        <p:tav tm="100000">
                                          <p:val>
                                            <p:strVal val="#ppt_h"/>
                                          </p:val>
                                        </p:tav>
                                      </p:tavLst>
                                    </p:anim>
                                  </p:childTnLst>
                                </p:cTn>
                              </p:par>
                            </p:childTnLst>
                          </p:cTn>
                        </p:par>
                        <p:par>
                          <p:cTn id="58" fill="hold">
                            <p:stCondLst>
                              <p:cond delay="500"/>
                            </p:stCondLst>
                            <p:childTnLst>
                              <p:par>
                                <p:cTn id="59" presetID="49" presetClass="entr" presetSubtype="0" decel="100000" fill="hold" grpId="0" nodeType="afterEffect">
                                  <p:stCondLst>
                                    <p:cond delay="0"/>
                                  </p:stCondLst>
                                  <p:childTnLst>
                                    <p:set>
                                      <p:cBhvr>
                                        <p:cTn id="60" dur="1" fill="hold">
                                          <p:stCondLst>
                                            <p:cond delay="0"/>
                                          </p:stCondLst>
                                        </p:cTn>
                                        <p:tgtEl>
                                          <p:spTgt spid="131116"/>
                                        </p:tgtEl>
                                        <p:attrNameLst>
                                          <p:attrName>style.visibility</p:attrName>
                                        </p:attrNameLst>
                                      </p:cBhvr>
                                      <p:to>
                                        <p:strVal val="visible"/>
                                      </p:to>
                                    </p:set>
                                    <p:anim calcmode="lin" valueType="num">
                                      <p:cBhvr>
                                        <p:cTn id="61" dur="500" fill="hold"/>
                                        <p:tgtEl>
                                          <p:spTgt spid="131116"/>
                                        </p:tgtEl>
                                        <p:attrNameLst>
                                          <p:attrName>ppt_w</p:attrName>
                                        </p:attrNameLst>
                                      </p:cBhvr>
                                      <p:tavLst>
                                        <p:tav tm="0">
                                          <p:val>
                                            <p:fltVal val="0"/>
                                          </p:val>
                                        </p:tav>
                                        <p:tav tm="100000">
                                          <p:val>
                                            <p:strVal val="#ppt_w"/>
                                          </p:val>
                                        </p:tav>
                                      </p:tavLst>
                                    </p:anim>
                                    <p:anim calcmode="lin" valueType="num">
                                      <p:cBhvr>
                                        <p:cTn id="62" dur="500" fill="hold"/>
                                        <p:tgtEl>
                                          <p:spTgt spid="131116"/>
                                        </p:tgtEl>
                                        <p:attrNameLst>
                                          <p:attrName>ppt_h</p:attrName>
                                        </p:attrNameLst>
                                      </p:cBhvr>
                                      <p:tavLst>
                                        <p:tav tm="0">
                                          <p:val>
                                            <p:fltVal val="0"/>
                                          </p:val>
                                        </p:tav>
                                        <p:tav tm="100000">
                                          <p:val>
                                            <p:strVal val="#ppt_h"/>
                                          </p:val>
                                        </p:tav>
                                      </p:tavLst>
                                    </p:anim>
                                    <p:anim calcmode="lin" valueType="num">
                                      <p:cBhvr>
                                        <p:cTn id="63" dur="500" fill="hold"/>
                                        <p:tgtEl>
                                          <p:spTgt spid="131116"/>
                                        </p:tgtEl>
                                        <p:attrNameLst>
                                          <p:attrName>style.rotation</p:attrName>
                                        </p:attrNameLst>
                                      </p:cBhvr>
                                      <p:tavLst>
                                        <p:tav tm="0">
                                          <p:val>
                                            <p:fltVal val="360"/>
                                          </p:val>
                                        </p:tav>
                                        <p:tav tm="100000">
                                          <p:val>
                                            <p:fltVal val="0"/>
                                          </p:val>
                                        </p:tav>
                                      </p:tavLst>
                                    </p:anim>
                                    <p:animEffect transition="in" filter="fade">
                                      <p:cBhvr>
                                        <p:cTn id="64" dur="500"/>
                                        <p:tgtEl>
                                          <p:spTgt spid="131116"/>
                                        </p:tgtEl>
                                      </p:cBhvr>
                                    </p:animEffect>
                                  </p:childTnLst>
                                </p:cTn>
                              </p:par>
                            </p:childTnLst>
                          </p:cTn>
                        </p:par>
                      </p:childTnLst>
                    </p:cTn>
                  </p:par>
                  <p:par>
                    <p:cTn id="65" fill="hold">
                      <p:stCondLst>
                        <p:cond delay="indefinite"/>
                      </p:stCondLst>
                      <p:childTnLst>
                        <p:par>
                          <p:cTn id="66" fill="hold">
                            <p:stCondLst>
                              <p:cond delay="0"/>
                            </p:stCondLst>
                            <p:childTnLst>
                              <p:par>
                                <p:cTn id="67" presetID="17" presetClass="entr" presetSubtype="8"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ppt_x</p:attrName>
                                        </p:attrNameLst>
                                      </p:cBhvr>
                                      <p:tavLst>
                                        <p:tav tm="0">
                                          <p:val>
                                            <p:strVal val="#ppt_x-#ppt_w/2"/>
                                          </p:val>
                                        </p:tav>
                                        <p:tav tm="100000">
                                          <p:val>
                                            <p:strVal val="#ppt_x"/>
                                          </p:val>
                                        </p:tav>
                                      </p:tavLst>
                                    </p:anim>
                                    <p:anim calcmode="lin" valueType="num">
                                      <p:cBhvr>
                                        <p:cTn id="70" dur="500" fill="hold"/>
                                        <p:tgtEl>
                                          <p:spTgt spid="9"/>
                                        </p:tgtEl>
                                        <p:attrNameLst>
                                          <p:attrName>ppt_y</p:attrName>
                                        </p:attrNameLst>
                                      </p:cBhvr>
                                      <p:tavLst>
                                        <p:tav tm="0">
                                          <p:val>
                                            <p:strVal val="#ppt_y"/>
                                          </p:val>
                                        </p:tav>
                                        <p:tav tm="100000">
                                          <p:val>
                                            <p:strVal val="#ppt_y"/>
                                          </p:val>
                                        </p:tav>
                                      </p:tavLst>
                                    </p:anim>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strVal val="#ppt_h"/>
                                          </p:val>
                                        </p:tav>
                                        <p:tav tm="100000">
                                          <p:val>
                                            <p:strVal val="#ppt_h"/>
                                          </p:val>
                                        </p:tav>
                                      </p:tavLst>
                                    </p:anim>
                                  </p:childTnLst>
                                </p:cTn>
                              </p:par>
                            </p:childTnLst>
                          </p:cTn>
                        </p:par>
                        <p:par>
                          <p:cTn id="73" fill="hold">
                            <p:stCondLst>
                              <p:cond delay="500"/>
                            </p:stCondLst>
                            <p:childTnLst>
                              <p:par>
                                <p:cTn id="74" presetID="49" presetClass="entr" presetSubtype="0" decel="100000" fill="hold" grpId="0" nodeType="afterEffect">
                                  <p:stCondLst>
                                    <p:cond delay="0"/>
                                  </p:stCondLst>
                                  <p:childTnLst>
                                    <p:set>
                                      <p:cBhvr>
                                        <p:cTn id="75" dur="1" fill="hold">
                                          <p:stCondLst>
                                            <p:cond delay="0"/>
                                          </p:stCondLst>
                                        </p:cTn>
                                        <p:tgtEl>
                                          <p:spTgt spid="131115"/>
                                        </p:tgtEl>
                                        <p:attrNameLst>
                                          <p:attrName>style.visibility</p:attrName>
                                        </p:attrNameLst>
                                      </p:cBhvr>
                                      <p:to>
                                        <p:strVal val="visible"/>
                                      </p:to>
                                    </p:set>
                                    <p:anim calcmode="lin" valueType="num">
                                      <p:cBhvr>
                                        <p:cTn id="76" dur="500" fill="hold"/>
                                        <p:tgtEl>
                                          <p:spTgt spid="131115"/>
                                        </p:tgtEl>
                                        <p:attrNameLst>
                                          <p:attrName>ppt_w</p:attrName>
                                        </p:attrNameLst>
                                      </p:cBhvr>
                                      <p:tavLst>
                                        <p:tav tm="0">
                                          <p:val>
                                            <p:fltVal val="0"/>
                                          </p:val>
                                        </p:tav>
                                        <p:tav tm="100000">
                                          <p:val>
                                            <p:strVal val="#ppt_w"/>
                                          </p:val>
                                        </p:tav>
                                      </p:tavLst>
                                    </p:anim>
                                    <p:anim calcmode="lin" valueType="num">
                                      <p:cBhvr>
                                        <p:cTn id="77" dur="500" fill="hold"/>
                                        <p:tgtEl>
                                          <p:spTgt spid="131115"/>
                                        </p:tgtEl>
                                        <p:attrNameLst>
                                          <p:attrName>ppt_h</p:attrName>
                                        </p:attrNameLst>
                                      </p:cBhvr>
                                      <p:tavLst>
                                        <p:tav tm="0">
                                          <p:val>
                                            <p:fltVal val="0"/>
                                          </p:val>
                                        </p:tav>
                                        <p:tav tm="100000">
                                          <p:val>
                                            <p:strVal val="#ppt_h"/>
                                          </p:val>
                                        </p:tav>
                                      </p:tavLst>
                                    </p:anim>
                                    <p:anim calcmode="lin" valueType="num">
                                      <p:cBhvr>
                                        <p:cTn id="78" dur="500" fill="hold"/>
                                        <p:tgtEl>
                                          <p:spTgt spid="131115"/>
                                        </p:tgtEl>
                                        <p:attrNameLst>
                                          <p:attrName>style.rotation</p:attrName>
                                        </p:attrNameLst>
                                      </p:cBhvr>
                                      <p:tavLst>
                                        <p:tav tm="0">
                                          <p:val>
                                            <p:fltVal val="360"/>
                                          </p:val>
                                        </p:tav>
                                        <p:tav tm="100000">
                                          <p:val>
                                            <p:fltVal val="0"/>
                                          </p:val>
                                        </p:tav>
                                      </p:tavLst>
                                    </p:anim>
                                    <p:animEffect transition="in" filter="fade">
                                      <p:cBhvr>
                                        <p:cTn id="79" dur="500"/>
                                        <p:tgtEl>
                                          <p:spTgt spid="131115"/>
                                        </p:tgtEl>
                                      </p:cBhvr>
                                    </p:animEffect>
                                  </p:childTnLst>
                                </p:cTn>
                              </p:par>
                            </p:childTnLst>
                          </p:cTn>
                        </p:par>
                      </p:childTnLst>
                    </p:cTn>
                  </p:par>
                  <p:par>
                    <p:cTn id="80" fill="hold">
                      <p:stCondLst>
                        <p:cond delay="indefinite"/>
                      </p:stCondLst>
                      <p:childTnLst>
                        <p:par>
                          <p:cTn id="81" fill="hold">
                            <p:stCondLst>
                              <p:cond delay="0"/>
                            </p:stCondLst>
                            <p:childTnLst>
                              <p:par>
                                <p:cTn id="82" presetID="17" presetClass="entr" presetSubtype="8"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p:cTn id="84" dur="500" fill="hold"/>
                                        <p:tgtEl>
                                          <p:spTgt spid="10"/>
                                        </p:tgtEl>
                                        <p:attrNameLst>
                                          <p:attrName>ppt_x</p:attrName>
                                        </p:attrNameLst>
                                      </p:cBhvr>
                                      <p:tavLst>
                                        <p:tav tm="0">
                                          <p:val>
                                            <p:strVal val="#ppt_x-#ppt_w/2"/>
                                          </p:val>
                                        </p:tav>
                                        <p:tav tm="100000">
                                          <p:val>
                                            <p:strVal val="#ppt_x"/>
                                          </p:val>
                                        </p:tav>
                                      </p:tavLst>
                                    </p:anim>
                                    <p:anim calcmode="lin" valueType="num">
                                      <p:cBhvr>
                                        <p:cTn id="85" dur="500" fill="hold"/>
                                        <p:tgtEl>
                                          <p:spTgt spid="10"/>
                                        </p:tgtEl>
                                        <p:attrNameLst>
                                          <p:attrName>ppt_y</p:attrName>
                                        </p:attrNameLst>
                                      </p:cBhvr>
                                      <p:tavLst>
                                        <p:tav tm="0">
                                          <p:val>
                                            <p:strVal val="#ppt_y"/>
                                          </p:val>
                                        </p:tav>
                                        <p:tav tm="100000">
                                          <p:val>
                                            <p:strVal val="#ppt_y"/>
                                          </p:val>
                                        </p:tav>
                                      </p:tavLst>
                                    </p:anim>
                                    <p:anim calcmode="lin" valueType="num">
                                      <p:cBhvr>
                                        <p:cTn id="86" dur="500" fill="hold"/>
                                        <p:tgtEl>
                                          <p:spTgt spid="10"/>
                                        </p:tgtEl>
                                        <p:attrNameLst>
                                          <p:attrName>ppt_w</p:attrName>
                                        </p:attrNameLst>
                                      </p:cBhvr>
                                      <p:tavLst>
                                        <p:tav tm="0">
                                          <p:val>
                                            <p:fltVal val="0"/>
                                          </p:val>
                                        </p:tav>
                                        <p:tav tm="100000">
                                          <p:val>
                                            <p:strVal val="#ppt_w"/>
                                          </p:val>
                                        </p:tav>
                                      </p:tavLst>
                                    </p:anim>
                                    <p:anim calcmode="lin" valueType="num">
                                      <p:cBhvr>
                                        <p:cTn id="87" dur="500" fill="hold"/>
                                        <p:tgtEl>
                                          <p:spTgt spid="10"/>
                                        </p:tgtEl>
                                        <p:attrNameLst>
                                          <p:attrName>ppt_h</p:attrName>
                                        </p:attrNameLst>
                                      </p:cBhvr>
                                      <p:tavLst>
                                        <p:tav tm="0">
                                          <p:val>
                                            <p:strVal val="#ppt_h"/>
                                          </p:val>
                                        </p:tav>
                                        <p:tav tm="100000">
                                          <p:val>
                                            <p:strVal val="#ppt_h"/>
                                          </p:val>
                                        </p:tav>
                                      </p:tavLst>
                                    </p:anim>
                                  </p:childTnLst>
                                </p:cTn>
                              </p:par>
                            </p:childTnLst>
                          </p:cTn>
                        </p:par>
                        <p:par>
                          <p:cTn id="88" fill="hold">
                            <p:stCondLst>
                              <p:cond delay="500"/>
                            </p:stCondLst>
                            <p:childTnLst>
                              <p:par>
                                <p:cTn id="89" presetID="49" presetClass="entr" presetSubtype="0" decel="100000" fill="hold" grpId="0" nodeType="afterEffect">
                                  <p:stCondLst>
                                    <p:cond delay="0"/>
                                  </p:stCondLst>
                                  <p:childTnLst>
                                    <p:set>
                                      <p:cBhvr>
                                        <p:cTn id="90" dur="1" fill="hold">
                                          <p:stCondLst>
                                            <p:cond delay="0"/>
                                          </p:stCondLst>
                                        </p:cTn>
                                        <p:tgtEl>
                                          <p:spTgt spid="131117"/>
                                        </p:tgtEl>
                                        <p:attrNameLst>
                                          <p:attrName>style.visibility</p:attrName>
                                        </p:attrNameLst>
                                      </p:cBhvr>
                                      <p:to>
                                        <p:strVal val="visible"/>
                                      </p:to>
                                    </p:set>
                                    <p:anim calcmode="lin" valueType="num">
                                      <p:cBhvr>
                                        <p:cTn id="91" dur="500" fill="hold"/>
                                        <p:tgtEl>
                                          <p:spTgt spid="131117"/>
                                        </p:tgtEl>
                                        <p:attrNameLst>
                                          <p:attrName>ppt_w</p:attrName>
                                        </p:attrNameLst>
                                      </p:cBhvr>
                                      <p:tavLst>
                                        <p:tav tm="0">
                                          <p:val>
                                            <p:fltVal val="0"/>
                                          </p:val>
                                        </p:tav>
                                        <p:tav tm="100000">
                                          <p:val>
                                            <p:strVal val="#ppt_w"/>
                                          </p:val>
                                        </p:tav>
                                      </p:tavLst>
                                    </p:anim>
                                    <p:anim calcmode="lin" valueType="num">
                                      <p:cBhvr>
                                        <p:cTn id="92" dur="500" fill="hold"/>
                                        <p:tgtEl>
                                          <p:spTgt spid="131117"/>
                                        </p:tgtEl>
                                        <p:attrNameLst>
                                          <p:attrName>ppt_h</p:attrName>
                                        </p:attrNameLst>
                                      </p:cBhvr>
                                      <p:tavLst>
                                        <p:tav tm="0">
                                          <p:val>
                                            <p:fltVal val="0"/>
                                          </p:val>
                                        </p:tav>
                                        <p:tav tm="100000">
                                          <p:val>
                                            <p:strVal val="#ppt_h"/>
                                          </p:val>
                                        </p:tav>
                                      </p:tavLst>
                                    </p:anim>
                                    <p:anim calcmode="lin" valueType="num">
                                      <p:cBhvr>
                                        <p:cTn id="93" dur="500" fill="hold"/>
                                        <p:tgtEl>
                                          <p:spTgt spid="131117"/>
                                        </p:tgtEl>
                                        <p:attrNameLst>
                                          <p:attrName>style.rotation</p:attrName>
                                        </p:attrNameLst>
                                      </p:cBhvr>
                                      <p:tavLst>
                                        <p:tav tm="0">
                                          <p:val>
                                            <p:fltVal val="360"/>
                                          </p:val>
                                        </p:tav>
                                        <p:tav tm="100000">
                                          <p:val>
                                            <p:fltVal val="0"/>
                                          </p:val>
                                        </p:tav>
                                      </p:tavLst>
                                    </p:anim>
                                    <p:animEffect transition="in" filter="fade">
                                      <p:cBhvr>
                                        <p:cTn id="94" dur="500"/>
                                        <p:tgtEl>
                                          <p:spTgt spid="131117"/>
                                        </p:tgtEl>
                                      </p:cBhvr>
                                    </p:animEffect>
                                  </p:childTnLst>
                                </p:cTn>
                              </p:par>
                            </p:childTnLst>
                          </p:cTn>
                        </p:par>
                      </p:childTnLst>
                    </p:cTn>
                  </p:par>
                  <p:par>
                    <p:cTn id="95" fill="hold">
                      <p:stCondLst>
                        <p:cond delay="indefinite"/>
                      </p:stCondLst>
                      <p:childTnLst>
                        <p:par>
                          <p:cTn id="96" fill="hold">
                            <p:stCondLst>
                              <p:cond delay="0"/>
                            </p:stCondLst>
                            <p:childTnLst>
                              <p:par>
                                <p:cTn id="97" presetID="17" presetClass="entr" presetSubtype="8"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p:cTn id="99" dur="500" fill="hold"/>
                                        <p:tgtEl>
                                          <p:spTgt spid="12"/>
                                        </p:tgtEl>
                                        <p:attrNameLst>
                                          <p:attrName>ppt_x</p:attrName>
                                        </p:attrNameLst>
                                      </p:cBhvr>
                                      <p:tavLst>
                                        <p:tav tm="0">
                                          <p:val>
                                            <p:strVal val="#ppt_x-#ppt_w/2"/>
                                          </p:val>
                                        </p:tav>
                                        <p:tav tm="100000">
                                          <p:val>
                                            <p:strVal val="#ppt_x"/>
                                          </p:val>
                                        </p:tav>
                                      </p:tavLst>
                                    </p:anim>
                                    <p:anim calcmode="lin" valueType="num">
                                      <p:cBhvr>
                                        <p:cTn id="100" dur="500" fill="hold"/>
                                        <p:tgtEl>
                                          <p:spTgt spid="12"/>
                                        </p:tgtEl>
                                        <p:attrNameLst>
                                          <p:attrName>ppt_y</p:attrName>
                                        </p:attrNameLst>
                                      </p:cBhvr>
                                      <p:tavLst>
                                        <p:tav tm="0">
                                          <p:val>
                                            <p:strVal val="#ppt_y"/>
                                          </p:val>
                                        </p:tav>
                                        <p:tav tm="100000">
                                          <p:val>
                                            <p:strVal val="#ppt_y"/>
                                          </p:val>
                                        </p:tav>
                                      </p:tavLst>
                                    </p:anim>
                                    <p:anim calcmode="lin" valueType="num">
                                      <p:cBhvr>
                                        <p:cTn id="101" dur="500" fill="hold"/>
                                        <p:tgtEl>
                                          <p:spTgt spid="12"/>
                                        </p:tgtEl>
                                        <p:attrNameLst>
                                          <p:attrName>ppt_w</p:attrName>
                                        </p:attrNameLst>
                                      </p:cBhvr>
                                      <p:tavLst>
                                        <p:tav tm="0">
                                          <p:val>
                                            <p:fltVal val="0"/>
                                          </p:val>
                                        </p:tav>
                                        <p:tav tm="100000">
                                          <p:val>
                                            <p:strVal val="#ppt_w"/>
                                          </p:val>
                                        </p:tav>
                                      </p:tavLst>
                                    </p:anim>
                                    <p:anim calcmode="lin" valueType="num">
                                      <p:cBhvr>
                                        <p:cTn id="102"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p:cTn id="107" dur="500" fill="hold"/>
                                        <p:tgtEl>
                                          <p:spTgt spid="2"/>
                                        </p:tgtEl>
                                        <p:attrNameLst>
                                          <p:attrName>ppt_x</p:attrName>
                                        </p:attrNameLst>
                                      </p:cBhvr>
                                      <p:tavLst>
                                        <p:tav tm="0">
                                          <p:val>
                                            <p:strVal val="#ppt_x-#ppt_w/2"/>
                                          </p:val>
                                        </p:tav>
                                        <p:tav tm="100000">
                                          <p:val>
                                            <p:strVal val="#ppt_x"/>
                                          </p:val>
                                        </p:tav>
                                      </p:tavLst>
                                    </p:anim>
                                    <p:anim calcmode="lin" valueType="num">
                                      <p:cBhvr>
                                        <p:cTn id="108" dur="500" fill="hold"/>
                                        <p:tgtEl>
                                          <p:spTgt spid="2"/>
                                        </p:tgtEl>
                                        <p:attrNameLst>
                                          <p:attrName>ppt_y</p:attrName>
                                        </p:attrNameLst>
                                      </p:cBhvr>
                                      <p:tavLst>
                                        <p:tav tm="0">
                                          <p:val>
                                            <p:strVal val="#ppt_y"/>
                                          </p:val>
                                        </p:tav>
                                        <p:tav tm="100000">
                                          <p:val>
                                            <p:strVal val="#ppt_y"/>
                                          </p:val>
                                        </p:tav>
                                      </p:tavLst>
                                    </p:anim>
                                    <p:anim calcmode="lin" valueType="num">
                                      <p:cBhvr>
                                        <p:cTn id="109" dur="500" fill="hold"/>
                                        <p:tgtEl>
                                          <p:spTgt spid="2"/>
                                        </p:tgtEl>
                                        <p:attrNameLst>
                                          <p:attrName>ppt_w</p:attrName>
                                        </p:attrNameLst>
                                      </p:cBhvr>
                                      <p:tavLst>
                                        <p:tav tm="0">
                                          <p:val>
                                            <p:fltVal val="0"/>
                                          </p:val>
                                        </p:tav>
                                        <p:tav tm="100000">
                                          <p:val>
                                            <p:strVal val="#ppt_w"/>
                                          </p:val>
                                        </p:tav>
                                      </p:tavLst>
                                    </p:anim>
                                    <p:anim calcmode="lin" valueType="num">
                                      <p:cBhvr>
                                        <p:cTn id="110" dur="500" fill="hold"/>
                                        <p:tgtEl>
                                          <p:spTgt spid="2"/>
                                        </p:tgtEl>
                                        <p:attrNameLst>
                                          <p:attrName>ppt_h</p:attrName>
                                        </p:attrNameLst>
                                      </p:cBhvr>
                                      <p:tavLst>
                                        <p:tav tm="0">
                                          <p:val>
                                            <p:strVal val="#ppt_h"/>
                                          </p:val>
                                        </p:tav>
                                        <p:tav tm="100000">
                                          <p:val>
                                            <p:strVal val="#ppt_h"/>
                                          </p:val>
                                        </p:tav>
                                      </p:tavLst>
                                    </p:anim>
                                  </p:childTnLst>
                                </p:cTn>
                              </p:par>
                            </p:childTnLst>
                          </p:cTn>
                        </p:par>
                        <p:par>
                          <p:cTn id="111" fill="hold">
                            <p:stCondLst>
                              <p:cond delay="500"/>
                            </p:stCondLst>
                            <p:childTnLst>
                              <p:par>
                                <p:cTn id="112" presetID="49" presetClass="entr" presetSubtype="0" decel="100000" fill="hold" grpId="0" nodeType="afterEffect">
                                  <p:stCondLst>
                                    <p:cond delay="0"/>
                                  </p:stCondLst>
                                  <p:childTnLst>
                                    <p:set>
                                      <p:cBhvr>
                                        <p:cTn id="113" dur="1" fill="hold">
                                          <p:stCondLst>
                                            <p:cond delay="0"/>
                                          </p:stCondLst>
                                        </p:cTn>
                                        <p:tgtEl>
                                          <p:spTgt spid="131118"/>
                                        </p:tgtEl>
                                        <p:attrNameLst>
                                          <p:attrName>style.visibility</p:attrName>
                                        </p:attrNameLst>
                                      </p:cBhvr>
                                      <p:to>
                                        <p:strVal val="visible"/>
                                      </p:to>
                                    </p:set>
                                    <p:anim calcmode="lin" valueType="num">
                                      <p:cBhvr>
                                        <p:cTn id="114" dur="500" fill="hold"/>
                                        <p:tgtEl>
                                          <p:spTgt spid="131118"/>
                                        </p:tgtEl>
                                        <p:attrNameLst>
                                          <p:attrName>ppt_w</p:attrName>
                                        </p:attrNameLst>
                                      </p:cBhvr>
                                      <p:tavLst>
                                        <p:tav tm="0">
                                          <p:val>
                                            <p:fltVal val="0"/>
                                          </p:val>
                                        </p:tav>
                                        <p:tav tm="100000">
                                          <p:val>
                                            <p:strVal val="#ppt_w"/>
                                          </p:val>
                                        </p:tav>
                                      </p:tavLst>
                                    </p:anim>
                                    <p:anim calcmode="lin" valueType="num">
                                      <p:cBhvr>
                                        <p:cTn id="115" dur="500" fill="hold"/>
                                        <p:tgtEl>
                                          <p:spTgt spid="131118"/>
                                        </p:tgtEl>
                                        <p:attrNameLst>
                                          <p:attrName>ppt_h</p:attrName>
                                        </p:attrNameLst>
                                      </p:cBhvr>
                                      <p:tavLst>
                                        <p:tav tm="0">
                                          <p:val>
                                            <p:fltVal val="0"/>
                                          </p:val>
                                        </p:tav>
                                        <p:tav tm="100000">
                                          <p:val>
                                            <p:strVal val="#ppt_h"/>
                                          </p:val>
                                        </p:tav>
                                      </p:tavLst>
                                    </p:anim>
                                    <p:anim calcmode="lin" valueType="num">
                                      <p:cBhvr>
                                        <p:cTn id="116" dur="500" fill="hold"/>
                                        <p:tgtEl>
                                          <p:spTgt spid="131118"/>
                                        </p:tgtEl>
                                        <p:attrNameLst>
                                          <p:attrName>style.rotation</p:attrName>
                                        </p:attrNameLst>
                                      </p:cBhvr>
                                      <p:tavLst>
                                        <p:tav tm="0">
                                          <p:val>
                                            <p:fltVal val="360"/>
                                          </p:val>
                                        </p:tav>
                                        <p:tav tm="100000">
                                          <p:val>
                                            <p:fltVal val="0"/>
                                          </p:val>
                                        </p:tav>
                                      </p:tavLst>
                                    </p:anim>
                                    <p:animEffect transition="in" filter="fade">
                                      <p:cBhvr>
                                        <p:cTn id="117" dur="500"/>
                                        <p:tgtEl>
                                          <p:spTgt spid="131118"/>
                                        </p:tgtEl>
                                      </p:cBhvr>
                                    </p:animEffect>
                                  </p:childTnLst>
                                </p:cTn>
                              </p:par>
                            </p:childTnLst>
                          </p:cTn>
                        </p:par>
                      </p:childTnLst>
                    </p:cTn>
                  </p:par>
                  <p:par>
                    <p:cTn id="118" fill="hold">
                      <p:stCondLst>
                        <p:cond delay="indefinite"/>
                      </p:stCondLst>
                      <p:childTnLst>
                        <p:par>
                          <p:cTn id="119" fill="hold">
                            <p:stCondLst>
                              <p:cond delay="0"/>
                            </p:stCondLst>
                            <p:childTnLst>
                              <p:par>
                                <p:cTn id="120" presetID="17" presetClass="entr" presetSubtype="8"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 calcmode="lin" valueType="num">
                                      <p:cBhvr>
                                        <p:cTn id="122" dur="500" fill="hold"/>
                                        <p:tgtEl>
                                          <p:spTgt spid="16"/>
                                        </p:tgtEl>
                                        <p:attrNameLst>
                                          <p:attrName>ppt_x</p:attrName>
                                        </p:attrNameLst>
                                      </p:cBhvr>
                                      <p:tavLst>
                                        <p:tav tm="0">
                                          <p:val>
                                            <p:strVal val="#ppt_x-#ppt_w/2"/>
                                          </p:val>
                                        </p:tav>
                                        <p:tav tm="100000">
                                          <p:val>
                                            <p:strVal val="#ppt_x"/>
                                          </p:val>
                                        </p:tav>
                                      </p:tavLst>
                                    </p:anim>
                                    <p:anim calcmode="lin" valueType="num">
                                      <p:cBhvr>
                                        <p:cTn id="123" dur="500" fill="hold"/>
                                        <p:tgtEl>
                                          <p:spTgt spid="16"/>
                                        </p:tgtEl>
                                        <p:attrNameLst>
                                          <p:attrName>ppt_y</p:attrName>
                                        </p:attrNameLst>
                                      </p:cBhvr>
                                      <p:tavLst>
                                        <p:tav tm="0">
                                          <p:val>
                                            <p:strVal val="#ppt_y"/>
                                          </p:val>
                                        </p:tav>
                                        <p:tav tm="100000">
                                          <p:val>
                                            <p:strVal val="#ppt_y"/>
                                          </p:val>
                                        </p:tav>
                                      </p:tavLst>
                                    </p:anim>
                                    <p:anim calcmode="lin" valueType="num">
                                      <p:cBhvr>
                                        <p:cTn id="124" dur="500" fill="hold"/>
                                        <p:tgtEl>
                                          <p:spTgt spid="16"/>
                                        </p:tgtEl>
                                        <p:attrNameLst>
                                          <p:attrName>ppt_w</p:attrName>
                                        </p:attrNameLst>
                                      </p:cBhvr>
                                      <p:tavLst>
                                        <p:tav tm="0">
                                          <p:val>
                                            <p:fltVal val="0"/>
                                          </p:val>
                                        </p:tav>
                                        <p:tav tm="100000">
                                          <p:val>
                                            <p:strVal val="#ppt_w"/>
                                          </p:val>
                                        </p:tav>
                                      </p:tavLst>
                                    </p:anim>
                                    <p:anim calcmode="lin" valueType="num">
                                      <p:cBhvr>
                                        <p:cTn id="12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7" presetClass="entr" presetSubtype="8"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anim calcmode="lin" valueType="num">
                                      <p:cBhvr>
                                        <p:cTn id="130" dur="500" fill="hold"/>
                                        <p:tgtEl>
                                          <p:spTgt spid="17"/>
                                        </p:tgtEl>
                                        <p:attrNameLst>
                                          <p:attrName>ppt_x</p:attrName>
                                        </p:attrNameLst>
                                      </p:cBhvr>
                                      <p:tavLst>
                                        <p:tav tm="0">
                                          <p:val>
                                            <p:strVal val="#ppt_x-#ppt_w/2"/>
                                          </p:val>
                                        </p:tav>
                                        <p:tav tm="100000">
                                          <p:val>
                                            <p:strVal val="#ppt_x"/>
                                          </p:val>
                                        </p:tav>
                                      </p:tavLst>
                                    </p:anim>
                                    <p:anim calcmode="lin" valueType="num">
                                      <p:cBhvr>
                                        <p:cTn id="131" dur="500" fill="hold"/>
                                        <p:tgtEl>
                                          <p:spTgt spid="17"/>
                                        </p:tgtEl>
                                        <p:attrNameLst>
                                          <p:attrName>ppt_y</p:attrName>
                                        </p:attrNameLst>
                                      </p:cBhvr>
                                      <p:tavLst>
                                        <p:tav tm="0">
                                          <p:val>
                                            <p:strVal val="#ppt_y"/>
                                          </p:val>
                                        </p:tav>
                                        <p:tav tm="100000">
                                          <p:val>
                                            <p:strVal val="#ppt_y"/>
                                          </p:val>
                                        </p:tav>
                                      </p:tavLst>
                                    </p:anim>
                                    <p:anim calcmode="lin" valueType="num">
                                      <p:cBhvr>
                                        <p:cTn id="132" dur="500" fill="hold"/>
                                        <p:tgtEl>
                                          <p:spTgt spid="17"/>
                                        </p:tgtEl>
                                        <p:attrNameLst>
                                          <p:attrName>ppt_w</p:attrName>
                                        </p:attrNameLst>
                                      </p:cBhvr>
                                      <p:tavLst>
                                        <p:tav tm="0">
                                          <p:val>
                                            <p:fltVal val="0"/>
                                          </p:val>
                                        </p:tav>
                                        <p:tav tm="100000">
                                          <p:val>
                                            <p:strVal val="#ppt_w"/>
                                          </p:val>
                                        </p:tav>
                                      </p:tavLst>
                                    </p:anim>
                                    <p:anim calcmode="lin" valueType="num">
                                      <p:cBhvr>
                                        <p:cTn id="133" dur="500" fill="hold"/>
                                        <p:tgtEl>
                                          <p:spTgt spid="17"/>
                                        </p:tgtEl>
                                        <p:attrNameLst>
                                          <p:attrName>ppt_h</p:attrName>
                                        </p:attrNameLst>
                                      </p:cBhvr>
                                      <p:tavLst>
                                        <p:tav tm="0">
                                          <p:val>
                                            <p:strVal val="#ppt_h"/>
                                          </p:val>
                                        </p:tav>
                                        <p:tav tm="100000">
                                          <p:val>
                                            <p:strVal val="#ppt_h"/>
                                          </p:val>
                                        </p:tav>
                                      </p:tavLst>
                                    </p:anim>
                                  </p:childTnLst>
                                </p:cTn>
                              </p:par>
                            </p:childTnLst>
                          </p:cTn>
                        </p:par>
                        <p:par>
                          <p:cTn id="134" fill="hold">
                            <p:stCondLst>
                              <p:cond delay="500"/>
                            </p:stCondLst>
                            <p:childTnLst>
                              <p:par>
                                <p:cTn id="135" presetID="49" presetClass="entr" presetSubtype="0" decel="100000" fill="hold" grpId="0" nodeType="afterEffect">
                                  <p:stCondLst>
                                    <p:cond delay="0"/>
                                  </p:stCondLst>
                                  <p:childTnLst>
                                    <p:set>
                                      <p:cBhvr>
                                        <p:cTn id="136" dur="1" fill="hold">
                                          <p:stCondLst>
                                            <p:cond delay="0"/>
                                          </p:stCondLst>
                                        </p:cTn>
                                        <p:tgtEl>
                                          <p:spTgt spid="131133"/>
                                        </p:tgtEl>
                                        <p:attrNameLst>
                                          <p:attrName>style.visibility</p:attrName>
                                        </p:attrNameLst>
                                      </p:cBhvr>
                                      <p:to>
                                        <p:strVal val="visible"/>
                                      </p:to>
                                    </p:set>
                                    <p:anim calcmode="lin" valueType="num">
                                      <p:cBhvr>
                                        <p:cTn id="137" dur="500" fill="hold"/>
                                        <p:tgtEl>
                                          <p:spTgt spid="131133"/>
                                        </p:tgtEl>
                                        <p:attrNameLst>
                                          <p:attrName>ppt_w</p:attrName>
                                        </p:attrNameLst>
                                      </p:cBhvr>
                                      <p:tavLst>
                                        <p:tav tm="0">
                                          <p:val>
                                            <p:fltVal val="0"/>
                                          </p:val>
                                        </p:tav>
                                        <p:tav tm="100000">
                                          <p:val>
                                            <p:strVal val="#ppt_w"/>
                                          </p:val>
                                        </p:tav>
                                      </p:tavLst>
                                    </p:anim>
                                    <p:anim calcmode="lin" valueType="num">
                                      <p:cBhvr>
                                        <p:cTn id="138" dur="500" fill="hold"/>
                                        <p:tgtEl>
                                          <p:spTgt spid="131133"/>
                                        </p:tgtEl>
                                        <p:attrNameLst>
                                          <p:attrName>ppt_h</p:attrName>
                                        </p:attrNameLst>
                                      </p:cBhvr>
                                      <p:tavLst>
                                        <p:tav tm="0">
                                          <p:val>
                                            <p:fltVal val="0"/>
                                          </p:val>
                                        </p:tav>
                                        <p:tav tm="100000">
                                          <p:val>
                                            <p:strVal val="#ppt_h"/>
                                          </p:val>
                                        </p:tav>
                                      </p:tavLst>
                                    </p:anim>
                                    <p:anim calcmode="lin" valueType="num">
                                      <p:cBhvr>
                                        <p:cTn id="139" dur="500" fill="hold"/>
                                        <p:tgtEl>
                                          <p:spTgt spid="131133"/>
                                        </p:tgtEl>
                                        <p:attrNameLst>
                                          <p:attrName>style.rotation</p:attrName>
                                        </p:attrNameLst>
                                      </p:cBhvr>
                                      <p:tavLst>
                                        <p:tav tm="0">
                                          <p:val>
                                            <p:fltVal val="360"/>
                                          </p:val>
                                        </p:tav>
                                        <p:tav tm="100000">
                                          <p:val>
                                            <p:fltVal val="0"/>
                                          </p:val>
                                        </p:tav>
                                      </p:tavLst>
                                    </p:anim>
                                    <p:animEffect transition="in" filter="fade">
                                      <p:cBhvr>
                                        <p:cTn id="140" dur="500"/>
                                        <p:tgtEl>
                                          <p:spTgt spid="131133"/>
                                        </p:tgtEl>
                                      </p:cBhvr>
                                    </p:animEffect>
                                  </p:childTnLst>
                                </p:cTn>
                              </p:par>
                            </p:childTnLst>
                          </p:cTn>
                        </p:par>
                      </p:childTnLst>
                    </p:cTn>
                  </p:par>
                  <p:par>
                    <p:cTn id="141" fill="hold">
                      <p:stCondLst>
                        <p:cond delay="indefinite"/>
                      </p:stCondLst>
                      <p:childTnLst>
                        <p:par>
                          <p:cTn id="142" fill="hold">
                            <p:stCondLst>
                              <p:cond delay="0"/>
                            </p:stCondLst>
                            <p:childTnLst>
                              <p:par>
                                <p:cTn id="143" presetID="17" presetClass="entr" presetSubtype="8" fill="hold" nodeType="clickEffect">
                                  <p:stCondLst>
                                    <p:cond delay="0"/>
                                  </p:stCondLst>
                                  <p:childTnLst>
                                    <p:set>
                                      <p:cBhvr>
                                        <p:cTn id="144" dur="1" fill="hold">
                                          <p:stCondLst>
                                            <p:cond delay="0"/>
                                          </p:stCondLst>
                                        </p:cTn>
                                        <p:tgtEl>
                                          <p:spTgt spid="18"/>
                                        </p:tgtEl>
                                        <p:attrNameLst>
                                          <p:attrName>style.visibility</p:attrName>
                                        </p:attrNameLst>
                                      </p:cBhvr>
                                      <p:to>
                                        <p:strVal val="visible"/>
                                      </p:to>
                                    </p:set>
                                    <p:anim calcmode="lin" valueType="num">
                                      <p:cBhvr>
                                        <p:cTn id="145" dur="500" fill="hold"/>
                                        <p:tgtEl>
                                          <p:spTgt spid="18"/>
                                        </p:tgtEl>
                                        <p:attrNameLst>
                                          <p:attrName>ppt_x</p:attrName>
                                        </p:attrNameLst>
                                      </p:cBhvr>
                                      <p:tavLst>
                                        <p:tav tm="0">
                                          <p:val>
                                            <p:strVal val="#ppt_x-#ppt_w/2"/>
                                          </p:val>
                                        </p:tav>
                                        <p:tav tm="100000">
                                          <p:val>
                                            <p:strVal val="#ppt_x"/>
                                          </p:val>
                                        </p:tav>
                                      </p:tavLst>
                                    </p:anim>
                                    <p:anim calcmode="lin" valueType="num">
                                      <p:cBhvr>
                                        <p:cTn id="146" dur="500" fill="hold"/>
                                        <p:tgtEl>
                                          <p:spTgt spid="18"/>
                                        </p:tgtEl>
                                        <p:attrNameLst>
                                          <p:attrName>ppt_y</p:attrName>
                                        </p:attrNameLst>
                                      </p:cBhvr>
                                      <p:tavLst>
                                        <p:tav tm="0">
                                          <p:val>
                                            <p:strVal val="#ppt_y"/>
                                          </p:val>
                                        </p:tav>
                                        <p:tav tm="100000">
                                          <p:val>
                                            <p:strVal val="#ppt_y"/>
                                          </p:val>
                                        </p:tav>
                                      </p:tavLst>
                                    </p:anim>
                                    <p:anim calcmode="lin" valueType="num">
                                      <p:cBhvr>
                                        <p:cTn id="147" dur="500" fill="hold"/>
                                        <p:tgtEl>
                                          <p:spTgt spid="18"/>
                                        </p:tgtEl>
                                        <p:attrNameLst>
                                          <p:attrName>ppt_w</p:attrName>
                                        </p:attrNameLst>
                                      </p:cBhvr>
                                      <p:tavLst>
                                        <p:tav tm="0">
                                          <p:val>
                                            <p:fltVal val="0"/>
                                          </p:val>
                                        </p:tav>
                                        <p:tav tm="100000">
                                          <p:val>
                                            <p:strVal val="#ppt_w"/>
                                          </p:val>
                                        </p:tav>
                                      </p:tavLst>
                                    </p:anim>
                                    <p:anim calcmode="lin" valueType="num">
                                      <p:cBhvr>
                                        <p:cTn id="148"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17" presetClass="entr" presetSubtype="8" fill="hold" nodeType="clickEffect">
                                  <p:stCondLst>
                                    <p:cond delay="0"/>
                                  </p:stCondLst>
                                  <p:childTnLst>
                                    <p:set>
                                      <p:cBhvr>
                                        <p:cTn id="152" dur="1" fill="hold">
                                          <p:stCondLst>
                                            <p:cond delay="0"/>
                                          </p:stCondLst>
                                        </p:cTn>
                                        <p:tgtEl>
                                          <p:spTgt spid="11"/>
                                        </p:tgtEl>
                                        <p:attrNameLst>
                                          <p:attrName>style.visibility</p:attrName>
                                        </p:attrNameLst>
                                      </p:cBhvr>
                                      <p:to>
                                        <p:strVal val="visible"/>
                                      </p:to>
                                    </p:set>
                                    <p:anim calcmode="lin" valueType="num">
                                      <p:cBhvr>
                                        <p:cTn id="153" dur="500" fill="hold"/>
                                        <p:tgtEl>
                                          <p:spTgt spid="11"/>
                                        </p:tgtEl>
                                        <p:attrNameLst>
                                          <p:attrName>ppt_x</p:attrName>
                                        </p:attrNameLst>
                                      </p:cBhvr>
                                      <p:tavLst>
                                        <p:tav tm="0">
                                          <p:val>
                                            <p:strVal val="#ppt_x-#ppt_w/2"/>
                                          </p:val>
                                        </p:tav>
                                        <p:tav tm="100000">
                                          <p:val>
                                            <p:strVal val="#ppt_x"/>
                                          </p:val>
                                        </p:tav>
                                      </p:tavLst>
                                    </p:anim>
                                    <p:anim calcmode="lin" valueType="num">
                                      <p:cBhvr>
                                        <p:cTn id="154" dur="500" fill="hold"/>
                                        <p:tgtEl>
                                          <p:spTgt spid="11"/>
                                        </p:tgtEl>
                                        <p:attrNameLst>
                                          <p:attrName>ppt_y</p:attrName>
                                        </p:attrNameLst>
                                      </p:cBhvr>
                                      <p:tavLst>
                                        <p:tav tm="0">
                                          <p:val>
                                            <p:strVal val="#ppt_y"/>
                                          </p:val>
                                        </p:tav>
                                        <p:tav tm="100000">
                                          <p:val>
                                            <p:strVal val="#ppt_y"/>
                                          </p:val>
                                        </p:tav>
                                      </p:tavLst>
                                    </p:anim>
                                    <p:anim calcmode="lin" valueType="num">
                                      <p:cBhvr>
                                        <p:cTn id="155" dur="500" fill="hold"/>
                                        <p:tgtEl>
                                          <p:spTgt spid="11"/>
                                        </p:tgtEl>
                                        <p:attrNameLst>
                                          <p:attrName>ppt_w</p:attrName>
                                        </p:attrNameLst>
                                      </p:cBhvr>
                                      <p:tavLst>
                                        <p:tav tm="0">
                                          <p:val>
                                            <p:fltVal val="0"/>
                                          </p:val>
                                        </p:tav>
                                        <p:tav tm="100000">
                                          <p:val>
                                            <p:strVal val="#ppt_w"/>
                                          </p:val>
                                        </p:tav>
                                      </p:tavLst>
                                    </p:anim>
                                    <p:anim calcmode="lin" valueType="num">
                                      <p:cBhvr>
                                        <p:cTn id="156" dur="500" fill="hold"/>
                                        <p:tgtEl>
                                          <p:spTgt spid="11"/>
                                        </p:tgtEl>
                                        <p:attrNameLst>
                                          <p:attrName>ppt_h</p:attrName>
                                        </p:attrNameLst>
                                      </p:cBhvr>
                                      <p:tavLst>
                                        <p:tav tm="0">
                                          <p:val>
                                            <p:strVal val="#ppt_h"/>
                                          </p:val>
                                        </p:tav>
                                        <p:tav tm="100000">
                                          <p:val>
                                            <p:strVal val="#ppt_h"/>
                                          </p:val>
                                        </p:tav>
                                      </p:tavLst>
                                    </p:anim>
                                  </p:childTnLst>
                                </p:cTn>
                              </p:par>
                            </p:childTnLst>
                          </p:cTn>
                        </p:par>
                        <p:par>
                          <p:cTn id="157" fill="hold">
                            <p:stCondLst>
                              <p:cond delay="500"/>
                            </p:stCondLst>
                            <p:childTnLst>
                              <p:par>
                                <p:cTn id="158" presetID="49" presetClass="entr" presetSubtype="0" decel="100000" fill="hold" grpId="0" nodeType="afterEffect">
                                  <p:stCondLst>
                                    <p:cond delay="0"/>
                                  </p:stCondLst>
                                  <p:childTnLst>
                                    <p:set>
                                      <p:cBhvr>
                                        <p:cTn id="159" dur="1" fill="hold">
                                          <p:stCondLst>
                                            <p:cond delay="0"/>
                                          </p:stCondLst>
                                        </p:cTn>
                                        <p:tgtEl>
                                          <p:spTgt spid="131114"/>
                                        </p:tgtEl>
                                        <p:attrNameLst>
                                          <p:attrName>style.visibility</p:attrName>
                                        </p:attrNameLst>
                                      </p:cBhvr>
                                      <p:to>
                                        <p:strVal val="visible"/>
                                      </p:to>
                                    </p:set>
                                    <p:anim calcmode="lin" valueType="num">
                                      <p:cBhvr>
                                        <p:cTn id="160" dur="500" fill="hold"/>
                                        <p:tgtEl>
                                          <p:spTgt spid="131114"/>
                                        </p:tgtEl>
                                        <p:attrNameLst>
                                          <p:attrName>ppt_w</p:attrName>
                                        </p:attrNameLst>
                                      </p:cBhvr>
                                      <p:tavLst>
                                        <p:tav tm="0">
                                          <p:val>
                                            <p:fltVal val="0"/>
                                          </p:val>
                                        </p:tav>
                                        <p:tav tm="100000">
                                          <p:val>
                                            <p:strVal val="#ppt_w"/>
                                          </p:val>
                                        </p:tav>
                                      </p:tavLst>
                                    </p:anim>
                                    <p:anim calcmode="lin" valueType="num">
                                      <p:cBhvr>
                                        <p:cTn id="161" dur="500" fill="hold"/>
                                        <p:tgtEl>
                                          <p:spTgt spid="131114"/>
                                        </p:tgtEl>
                                        <p:attrNameLst>
                                          <p:attrName>ppt_h</p:attrName>
                                        </p:attrNameLst>
                                      </p:cBhvr>
                                      <p:tavLst>
                                        <p:tav tm="0">
                                          <p:val>
                                            <p:fltVal val="0"/>
                                          </p:val>
                                        </p:tav>
                                        <p:tav tm="100000">
                                          <p:val>
                                            <p:strVal val="#ppt_h"/>
                                          </p:val>
                                        </p:tav>
                                      </p:tavLst>
                                    </p:anim>
                                    <p:anim calcmode="lin" valueType="num">
                                      <p:cBhvr>
                                        <p:cTn id="162" dur="500" fill="hold"/>
                                        <p:tgtEl>
                                          <p:spTgt spid="131114"/>
                                        </p:tgtEl>
                                        <p:attrNameLst>
                                          <p:attrName>style.rotation</p:attrName>
                                        </p:attrNameLst>
                                      </p:cBhvr>
                                      <p:tavLst>
                                        <p:tav tm="0">
                                          <p:val>
                                            <p:fltVal val="360"/>
                                          </p:val>
                                        </p:tav>
                                        <p:tav tm="100000">
                                          <p:val>
                                            <p:fltVal val="0"/>
                                          </p:val>
                                        </p:tav>
                                      </p:tavLst>
                                    </p:anim>
                                    <p:animEffect transition="in" filter="fade">
                                      <p:cBhvr>
                                        <p:cTn id="163" dur="500"/>
                                        <p:tgtEl>
                                          <p:spTgt spid="131114"/>
                                        </p:tgtEl>
                                      </p:cBhvr>
                                    </p:animEffect>
                                  </p:childTnLst>
                                </p:cTn>
                              </p:par>
                            </p:childTnLst>
                          </p:cTn>
                        </p:par>
                      </p:childTnLst>
                    </p:cTn>
                  </p:par>
                  <p:par>
                    <p:cTn id="164" fill="hold">
                      <p:stCondLst>
                        <p:cond delay="indefinite"/>
                      </p:stCondLst>
                      <p:childTnLst>
                        <p:par>
                          <p:cTn id="165" fill="hold">
                            <p:stCondLst>
                              <p:cond delay="0"/>
                            </p:stCondLst>
                            <p:childTnLst>
                              <p:par>
                                <p:cTn id="166" presetID="17" presetClass="entr" presetSubtype="8" fill="hold" nodeType="clickEffect">
                                  <p:stCondLst>
                                    <p:cond delay="0"/>
                                  </p:stCondLst>
                                  <p:childTnLst>
                                    <p:set>
                                      <p:cBhvr>
                                        <p:cTn id="167" dur="1" fill="hold">
                                          <p:stCondLst>
                                            <p:cond delay="0"/>
                                          </p:stCondLst>
                                        </p:cTn>
                                        <p:tgtEl>
                                          <p:spTgt spid="19"/>
                                        </p:tgtEl>
                                        <p:attrNameLst>
                                          <p:attrName>style.visibility</p:attrName>
                                        </p:attrNameLst>
                                      </p:cBhvr>
                                      <p:to>
                                        <p:strVal val="visible"/>
                                      </p:to>
                                    </p:set>
                                    <p:anim calcmode="lin" valueType="num">
                                      <p:cBhvr>
                                        <p:cTn id="168" dur="500" fill="hold"/>
                                        <p:tgtEl>
                                          <p:spTgt spid="19"/>
                                        </p:tgtEl>
                                        <p:attrNameLst>
                                          <p:attrName>ppt_x</p:attrName>
                                        </p:attrNameLst>
                                      </p:cBhvr>
                                      <p:tavLst>
                                        <p:tav tm="0">
                                          <p:val>
                                            <p:strVal val="#ppt_x-#ppt_w/2"/>
                                          </p:val>
                                        </p:tav>
                                        <p:tav tm="100000">
                                          <p:val>
                                            <p:strVal val="#ppt_x"/>
                                          </p:val>
                                        </p:tav>
                                      </p:tavLst>
                                    </p:anim>
                                    <p:anim calcmode="lin" valueType="num">
                                      <p:cBhvr>
                                        <p:cTn id="169" dur="500" fill="hold"/>
                                        <p:tgtEl>
                                          <p:spTgt spid="19"/>
                                        </p:tgtEl>
                                        <p:attrNameLst>
                                          <p:attrName>ppt_y</p:attrName>
                                        </p:attrNameLst>
                                      </p:cBhvr>
                                      <p:tavLst>
                                        <p:tav tm="0">
                                          <p:val>
                                            <p:strVal val="#ppt_y"/>
                                          </p:val>
                                        </p:tav>
                                        <p:tav tm="100000">
                                          <p:val>
                                            <p:strVal val="#ppt_y"/>
                                          </p:val>
                                        </p:tav>
                                      </p:tavLst>
                                    </p:anim>
                                    <p:anim calcmode="lin" valueType="num">
                                      <p:cBhvr>
                                        <p:cTn id="170" dur="500" fill="hold"/>
                                        <p:tgtEl>
                                          <p:spTgt spid="19"/>
                                        </p:tgtEl>
                                        <p:attrNameLst>
                                          <p:attrName>ppt_w</p:attrName>
                                        </p:attrNameLst>
                                      </p:cBhvr>
                                      <p:tavLst>
                                        <p:tav tm="0">
                                          <p:val>
                                            <p:fltVal val="0"/>
                                          </p:val>
                                        </p:tav>
                                        <p:tav tm="100000">
                                          <p:val>
                                            <p:strVal val="#ppt_w"/>
                                          </p:val>
                                        </p:tav>
                                      </p:tavLst>
                                    </p:anim>
                                    <p:anim calcmode="lin" valueType="num">
                                      <p:cBhvr>
                                        <p:cTn id="171"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17" presetClass="entr" presetSubtype="8" fill="hold" nodeType="clickEffect">
                                  <p:stCondLst>
                                    <p:cond delay="0"/>
                                  </p:stCondLst>
                                  <p:childTnLst>
                                    <p:set>
                                      <p:cBhvr>
                                        <p:cTn id="175" dur="1" fill="hold">
                                          <p:stCondLst>
                                            <p:cond delay="0"/>
                                          </p:stCondLst>
                                        </p:cTn>
                                        <p:tgtEl>
                                          <p:spTgt spid="13"/>
                                        </p:tgtEl>
                                        <p:attrNameLst>
                                          <p:attrName>style.visibility</p:attrName>
                                        </p:attrNameLst>
                                      </p:cBhvr>
                                      <p:to>
                                        <p:strVal val="visible"/>
                                      </p:to>
                                    </p:set>
                                    <p:anim calcmode="lin" valueType="num">
                                      <p:cBhvr>
                                        <p:cTn id="176" dur="500" fill="hold"/>
                                        <p:tgtEl>
                                          <p:spTgt spid="13"/>
                                        </p:tgtEl>
                                        <p:attrNameLst>
                                          <p:attrName>ppt_x</p:attrName>
                                        </p:attrNameLst>
                                      </p:cBhvr>
                                      <p:tavLst>
                                        <p:tav tm="0">
                                          <p:val>
                                            <p:strVal val="#ppt_x-#ppt_w/2"/>
                                          </p:val>
                                        </p:tav>
                                        <p:tav tm="100000">
                                          <p:val>
                                            <p:strVal val="#ppt_x"/>
                                          </p:val>
                                        </p:tav>
                                      </p:tavLst>
                                    </p:anim>
                                    <p:anim calcmode="lin" valueType="num">
                                      <p:cBhvr>
                                        <p:cTn id="177" dur="500" fill="hold"/>
                                        <p:tgtEl>
                                          <p:spTgt spid="13"/>
                                        </p:tgtEl>
                                        <p:attrNameLst>
                                          <p:attrName>ppt_y</p:attrName>
                                        </p:attrNameLst>
                                      </p:cBhvr>
                                      <p:tavLst>
                                        <p:tav tm="0">
                                          <p:val>
                                            <p:strVal val="#ppt_y"/>
                                          </p:val>
                                        </p:tav>
                                        <p:tav tm="100000">
                                          <p:val>
                                            <p:strVal val="#ppt_y"/>
                                          </p:val>
                                        </p:tav>
                                      </p:tavLst>
                                    </p:anim>
                                    <p:anim calcmode="lin" valueType="num">
                                      <p:cBhvr>
                                        <p:cTn id="178" dur="500" fill="hold"/>
                                        <p:tgtEl>
                                          <p:spTgt spid="13"/>
                                        </p:tgtEl>
                                        <p:attrNameLst>
                                          <p:attrName>ppt_w</p:attrName>
                                        </p:attrNameLst>
                                      </p:cBhvr>
                                      <p:tavLst>
                                        <p:tav tm="0">
                                          <p:val>
                                            <p:fltVal val="0"/>
                                          </p:val>
                                        </p:tav>
                                        <p:tav tm="100000">
                                          <p:val>
                                            <p:strVal val="#ppt_w"/>
                                          </p:val>
                                        </p:tav>
                                      </p:tavLst>
                                    </p:anim>
                                    <p:anim calcmode="lin" valueType="num">
                                      <p:cBhvr>
                                        <p:cTn id="179"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94" grpId="0" animBg="1"/>
      <p:bldP spid="131114" grpId="0" animBg="1"/>
      <p:bldP spid="131115" grpId="0" animBg="1"/>
      <p:bldP spid="131116" grpId="0" animBg="1"/>
      <p:bldP spid="131117" grpId="0" animBg="1"/>
      <p:bldP spid="131118" grpId="0" animBg="1"/>
      <p:bldP spid="131129" grpId="0" animBg="1"/>
      <p:bldP spid="1311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p:cNvSpPr txBox="1">
            <a:spLocks noChangeArrowheads="1"/>
          </p:cNvSpPr>
          <p:nvPr/>
        </p:nvSpPr>
        <p:spPr bwMode="auto">
          <a:xfrm>
            <a:off x="0" y="450057"/>
            <a:ext cx="8643938" cy="646331"/>
          </a:xfrm>
          <a:prstGeom prst="rect">
            <a:avLst/>
          </a:prstGeom>
          <a:noFill/>
          <a:ln w="9525">
            <a:noFill/>
            <a:miter lim="800000"/>
            <a:headEnd/>
            <a:tailEnd/>
          </a:ln>
        </p:spPr>
        <p:txBody>
          <a:bodyPr>
            <a:spAutoFit/>
          </a:bodyPr>
          <a:lstStyle/>
          <a:p>
            <a:pPr lvl="1">
              <a:lnSpc>
                <a:spcPct val="150000"/>
              </a:lnSpc>
            </a:pPr>
            <a:r>
              <a:rPr lang="en-US" altLang="zh-CN" sz="2400" b="1">
                <a:solidFill>
                  <a:srgbClr val="FF0000"/>
                </a:solidFill>
                <a:latin typeface="宋体" pitchFamily="2" charset="-122"/>
              </a:rPr>
              <a:t>(</a:t>
            </a:r>
            <a:r>
              <a:rPr lang="zh-CN" altLang="en-US" sz="2400" b="1">
                <a:solidFill>
                  <a:srgbClr val="FF0000"/>
                </a:solidFill>
                <a:latin typeface="宋体" pitchFamily="2" charset="-122"/>
              </a:rPr>
              <a:t>福建卷</a:t>
            </a:r>
            <a:r>
              <a:rPr lang="en-US" altLang="zh-CN" sz="2400" b="1">
                <a:solidFill>
                  <a:srgbClr val="FF0000"/>
                </a:solidFill>
                <a:latin typeface="宋体" pitchFamily="2" charset="-122"/>
              </a:rPr>
              <a:t>)</a:t>
            </a:r>
          </a:p>
        </p:txBody>
      </p:sp>
      <p:pic>
        <p:nvPicPr>
          <p:cNvPr id="28675" name="Picture 3" descr="D:\湘教地理（打得多）返主编后重改★\1-293.TIF"/>
          <p:cNvPicPr>
            <a:picLocks noChangeAspect="1" noChangeArrowheads="1"/>
          </p:cNvPicPr>
          <p:nvPr/>
        </p:nvPicPr>
        <p:blipFill>
          <a:blip r:embed="rId2" r:link="rId3"/>
          <a:srcRect/>
          <a:stretch>
            <a:fillRect/>
          </a:stretch>
        </p:blipFill>
        <p:spPr bwMode="auto">
          <a:xfrm>
            <a:off x="3581400" y="171450"/>
            <a:ext cx="5334000" cy="3568304"/>
          </a:xfrm>
          <a:prstGeom prst="rect">
            <a:avLst/>
          </a:prstGeom>
          <a:noFill/>
          <a:ln w="9525">
            <a:noFill/>
            <a:miter lim="800000"/>
            <a:headEnd/>
            <a:tailEnd/>
          </a:ln>
        </p:spPr>
      </p:pic>
      <p:sp>
        <p:nvSpPr>
          <p:cNvPr id="28676" name="Text Box 4"/>
          <p:cNvSpPr txBox="1">
            <a:spLocks noChangeArrowheads="1"/>
          </p:cNvSpPr>
          <p:nvPr/>
        </p:nvSpPr>
        <p:spPr bwMode="auto">
          <a:xfrm>
            <a:off x="381000" y="3943351"/>
            <a:ext cx="8458200" cy="830997"/>
          </a:xfrm>
          <a:prstGeom prst="rect">
            <a:avLst/>
          </a:prstGeom>
          <a:noFill/>
          <a:ln w="19050" algn="ctr">
            <a:solidFill>
              <a:schemeClr val="tx1"/>
            </a:solidFill>
            <a:miter lim="800000"/>
            <a:headEnd/>
            <a:tailEnd/>
          </a:ln>
          <a:effectLst/>
        </p:spPr>
        <p:txBody>
          <a:bodyPr>
            <a:spAutoFit/>
          </a:bodyPr>
          <a:lstStyle/>
          <a:p>
            <a:pPr>
              <a:spcBef>
                <a:spcPct val="50000"/>
              </a:spcBef>
            </a:pPr>
            <a:r>
              <a:rPr lang="en-US" altLang="zh-CN" sz="2400" b="1">
                <a:solidFill>
                  <a:srgbClr val="0000FF"/>
                </a:solidFill>
                <a:latin typeface="黑体" pitchFamily="49" charset="-122"/>
                <a:ea typeface="黑体" pitchFamily="49" charset="-122"/>
              </a:rPr>
              <a:t>(3)</a:t>
            </a:r>
            <a:r>
              <a:rPr lang="zh-CN" altLang="en-US" sz="2400" b="1">
                <a:solidFill>
                  <a:srgbClr val="0000FF"/>
                </a:solidFill>
                <a:latin typeface="黑体" pitchFamily="49" charset="-122"/>
                <a:ea typeface="黑体" pitchFamily="49" charset="-122"/>
              </a:rPr>
              <a:t>运用地理环境整体性的原理，分析</a:t>
            </a:r>
            <a:r>
              <a:rPr lang="en-US" altLang="zh-CN" sz="2400" b="1">
                <a:solidFill>
                  <a:srgbClr val="0000FF"/>
                </a:solidFill>
                <a:latin typeface="黑体" pitchFamily="49" charset="-122"/>
                <a:ea typeface="黑体" pitchFamily="49" charset="-122"/>
              </a:rPr>
              <a:t>R</a:t>
            </a:r>
            <a:r>
              <a:rPr lang="zh-CN" altLang="en-US" sz="2400" b="1">
                <a:solidFill>
                  <a:srgbClr val="0000FF"/>
                </a:solidFill>
                <a:latin typeface="黑体" pitchFamily="49" charset="-122"/>
                <a:ea typeface="黑体" pitchFamily="49" charset="-122"/>
              </a:rPr>
              <a:t>河径流量减少对下游自然环境的影响。</a:t>
            </a:r>
          </a:p>
        </p:txBody>
      </p:sp>
      <p:sp>
        <p:nvSpPr>
          <p:cNvPr id="28677" name="Text Box 5"/>
          <p:cNvSpPr txBox="1">
            <a:spLocks noChangeArrowheads="1"/>
          </p:cNvSpPr>
          <p:nvPr/>
        </p:nvSpPr>
        <p:spPr bwMode="auto">
          <a:xfrm>
            <a:off x="-304800" y="850107"/>
            <a:ext cx="3886200" cy="2862322"/>
          </a:xfrm>
          <a:prstGeom prst="rect">
            <a:avLst/>
          </a:prstGeom>
          <a:noFill/>
          <a:ln w="9525">
            <a:noFill/>
            <a:miter lim="800000"/>
            <a:headEnd/>
            <a:tailEnd/>
          </a:ln>
          <a:effectLst/>
        </p:spPr>
        <p:txBody>
          <a:bodyPr>
            <a:spAutoFit/>
          </a:bodyPr>
          <a:lstStyle/>
          <a:p>
            <a:pPr lvl="1"/>
            <a:r>
              <a:rPr lang="en-US" altLang="zh-CN" sz="2000" b="1" dirty="0">
                <a:latin typeface="楷体_GB2312" pitchFamily="49" charset="-122"/>
                <a:ea typeface="楷体_GB2312" pitchFamily="49" charset="-122"/>
              </a:rPr>
              <a:t>R</a:t>
            </a:r>
            <a:r>
              <a:rPr lang="zh-CN" altLang="en-US" sz="2000" b="1" dirty="0">
                <a:latin typeface="楷体_GB2312" pitchFamily="49" charset="-122"/>
                <a:ea typeface="楷体_GB2312" pitchFamily="49" charset="-122"/>
              </a:rPr>
              <a:t>河塑造了世界著名的大峡谷，峡谷平均深度达</a:t>
            </a:r>
            <a:r>
              <a:rPr lang="en-US" altLang="zh-CN" sz="2000" b="1" dirty="0">
                <a:latin typeface="楷体_GB2312" pitchFamily="49" charset="-122"/>
                <a:ea typeface="楷体_GB2312" pitchFamily="49" charset="-122"/>
              </a:rPr>
              <a:t>1 600 m</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R</a:t>
            </a:r>
            <a:r>
              <a:rPr lang="zh-CN" altLang="en-US" sz="2000" b="1" dirty="0">
                <a:latin typeface="楷体_GB2312" pitchFamily="49" charset="-122"/>
                <a:ea typeface="楷体_GB2312" pitchFamily="49" charset="-122"/>
              </a:rPr>
              <a:t>河中上游地区年降水量约为</a:t>
            </a:r>
            <a:r>
              <a:rPr lang="en-US" altLang="zh-CN" sz="2000" b="1" dirty="0">
                <a:latin typeface="楷体_GB2312" pitchFamily="49" charset="-122"/>
                <a:ea typeface="楷体_GB2312" pitchFamily="49" charset="-122"/>
              </a:rPr>
              <a:t>250</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500 mm</a:t>
            </a:r>
            <a:r>
              <a:rPr lang="zh-CN" altLang="en-US" sz="2000" b="1" dirty="0">
                <a:latin typeface="楷体_GB2312" pitchFamily="49" charset="-122"/>
                <a:ea typeface="楷体_GB2312" pitchFamily="49" charset="-122"/>
              </a:rPr>
              <a:t>，下游地区年降水量一般不足</a:t>
            </a:r>
            <a:r>
              <a:rPr lang="en-US" altLang="zh-CN" sz="2000" b="1" dirty="0">
                <a:latin typeface="楷体_GB2312" pitchFamily="49" charset="-122"/>
                <a:ea typeface="楷体_GB2312" pitchFamily="49" charset="-122"/>
              </a:rPr>
              <a:t>100 mm</a:t>
            </a:r>
            <a:r>
              <a:rPr lang="zh-CN" altLang="en-US" sz="2000" b="1" dirty="0">
                <a:latin typeface="楷体_GB2312" pitchFamily="49" charset="-122"/>
                <a:ea typeface="楷体_GB2312" pitchFamily="49" charset="-122"/>
              </a:rPr>
              <a:t>。甲国在</a:t>
            </a:r>
            <a:r>
              <a:rPr lang="en-US" altLang="zh-CN" sz="2000" b="1" dirty="0">
                <a:latin typeface="楷体_GB2312" pitchFamily="49" charset="-122"/>
                <a:ea typeface="楷体_GB2312" pitchFamily="49" charset="-122"/>
              </a:rPr>
              <a:t>R</a:t>
            </a:r>
            <a:r>
              <a:rPr lang="zh-CN" altLang="en-US" sz="2000" b="1" dirty="0">
                <a:latin typeface="楷体_GB2312" pitchFamily="49" charset="-122"/>
                <a:ea typeface="楷体_GB2312" pitchFamily="49" charset="-122"/>
              </a:rPr>
              <a:t>河干支流上修建了近百座水库和大型引水工程，促进了该国西部的城市和工农业的发展。</a:t>
            </a:r>
          </a:p>
        </p:txBody>
      </p:sp>
      <p:sp>
        <p:nvSpPr>
          <p:cNvPr id="28678" name="Rectangle 6"/>
          <p:cNvSpPr>
            <a:spLocks noChangeArrowheads="1"/>
          </p:cNvSpPr>
          <p:nvPr/>
        </p:nvSpPr>
        <p:spPr bwMode="auto">
          <a:xfrm>
            <a:off x="1" y="171450"/>
            <a:ext cx="2656496" cy="584775"/>
          </a:xfrm>
          <a:prstGeom prst="rect">
            <a:avLst/>
          </a:prstGeom>
          <a:noFill/>
          <a:ln w="9525">
            <a:noFill/>
            <a:miter lim="800000"/>
            <a:headEnd/>
            <a:tailEnd/>
          </a:ln>
          <a:effectLst/>
        </p:spPr>
        <p:txBody>
          <a:bodyPr wrap="none">
            <a:spAutoFit/>
          </a:bodyPr>
          <a:lstStyle/>
          <a:p>
            <a:r>
              <a:rPr lang="en-US" altLang="zh-CN" sz="3200" b="1">
                <a:solidFill>
                  <a:srgbClr val="0000FF"/>
                </a:solidFill>
              </a:rPr>
              <a:t>【</a:t>
            </a:r>
            <a:r>
              <a:rPr lang="zh-CN" altLang="en-US" sz="3200" b="1">
                <a:solidFill>
                  <a:srgbClr val="0000FF"/>
                </a:solidFill>
              </a:rPr>
              <a:t>实战演练</a:t>
            </a:r>
            <a:r>
              <a:rPr lang="en-US" altLang="zh-CN" sz="3200" b="1">
                <a:solidFill>
                  <a:srgbClr val="0000FF"/>
                </a:solidFill>
              </a:rPr>
              <a:t>】</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0" y="285750"/>
            <a:ext cx="8458200" cy="830997"/>
          </a:xfrm>
          <a:prstGeom prst="rect">
            <a:avLst/>
          </a:prstGeom>
          <a:noFill/>
          <a:ln w="28575" algn="ctr">
            <a:solidFill>
              <a:schemeClr val="tx1"/>
            </a:solidFill>
            <a:miter lim="800000"/>
            <a:headEnd/>
            <a:tailEnd/>
          </a:ln>
          <a:effectLst/>
        </p:spPr>
        <p:txBody>
          <a:bodyPr>
            <a:spAutoFit/>
          </a:bodyPr>
          <a:lstStyle/>
          <a:p>
            <a:pPr>
              <a:spcBef>
                <a:spcPct val="50000"/>
              </a:spcBef>
            </a:pPr>
            <a:r>
              <a:rPr lang="en-US" altLang="zh-CN" sz="2400" b="1">
                <a:solidFill>
                  <a:srgbClr val="0000FF"/>
                </a:solidFill>
                <a:latin typeface="黑体" pitchFamily="49" charset="-122"/>
                <a:ea typeface="黑体" pitchFamily="49" charset="-122"/>
              </a:rPr>
              <a:t>(3)</a:t>
            </a:r>
            <a:r>
              <a:rPr lang="zh-CN" altLang="en-US" sz="2400" b="1">
                <a:solidFill>
                  <a:srgbClr val="0000FF"/>
                </a:solidFill>
                <a:latin typeface="黑体" pitchFamily="49" charset="-122"/>
                <a:ea typeface="黑体" pitchFamily="49" charset="-122"/>
              </a:rPr>
              <a:t>运用地理环境整体性的原理，分析</a:t>
            </a:r>
            <a:r>
              <a:rPr lang="en-US" altLang="zh-CN" sz="2400" b="1">
                <a:solidFill>
                  <a:srgbClr val="0000FF"/>
                </a:solidFill>
                <a:latin typeface="黑体" pitchFamily="49" charset="-122"/>
                <a:ea typeface="黑体" pitchFamily="49" charset="-122"/>
              </a:rPr>
              <a:t>R</a:t>
            </a:r>
            <a:r>
              <a:rPr lang="zh-CN" altLang="en-US" sz="2400" b="1">
                <a:solidFill>
                  <a:srgbClr val="0000FF"/>
                </a:solidFill>
                <a:latin typeface="黑体" pitchFamily="49" charset="-122"/>
                <a:ea typeface="黑体" pitchFamily="49" charset="-122"/>
              </a:rPr>
              <a:t>河径流量减少对下游自然环境的影响。</a:t>
            </a:r>
          </a:p>
        </p:txBody>
      </p:sp>
      <p:sp>
        <p:nvSpPr>
          <p:cNvPr id="29699" name="Text Box 3"/>
          <p:cNvSpPr txBox="1">
            <a:spLocks noChangeArrowheads="1"/>
          </p:cNvSpPr>
          <p:nvPr/>
        </p:nvSpPr>
        <p:spPr bwMode="auto">
          <a:xfrm>
            <a:off x="381000" y="2286000"/>
            <a:ext cx="1905000" cy="461665"/>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49" charset="-122"/>
              </a:rPr>
              <a:t>水文：</a:t>
            </a:r>
          </a:p>
        </p:txBody>
      </p:sp>
      <p:sp>
        <p:nvSpPr>
          <p:cNvPr id="29700" name="Text Box 4"/>
          <p:cNvSpPr txBox="1">
            <a:spLocks noChangeArrowheads="1"/>
          </p:cNvSpPr>
          <p:nvPr/>
        </p:nvSpPr>
        <p:spPr bwMode="auto">
          <a:xfrm>
            <a:off x="1371600" y="2286000"/>
            <a:ext cx="7620000" cy="461665"/>
          </a:xfrm>
          <a:prstGeom prst="rect">
            <a:avLst/>
          </a:prstGeom>
          <a:noFill/>
          <a:ln w="9525">
            <a:noFill/>
            <a:miter lim="800000"/>
            <a:headEnd/>
            <a:tailEnd/>
          </a:ln>
          <a:effectLst/>
        </p:spPr>
        <p:txBody>
          <a:bodyPr>
            <a:spAutoFit/>
          </a:bodyPr>
          <a:lstStyle/>
          <a:p>
            <a:r>
              <a:rPr lang="zh-CN" altLang="en-US" sz="2400" b="1" dirty="0">
                <a:solidFill>
                  <a:srgbClr val="FF0000"/>
                </a:solidFill>
                <a:ea typeface="楷体_GB2312" pitchFamily="49" charset="-122"/>
              </a:rPr>
              <a:t>径流量减少，地下水位下降；海水倒灌．水质变差；</a:t>
            </a:r>
          </a:p>
        </p:txBody>
      </p:sp>
      <p:sp>
        <p:nvSpPr>
          <p:cNvPr id="29701" name="Text Box 5"/>
          <p:cNvSpPr txBox="1">
            <a:spLocks noChangeArrowheads="1"/>
          </p:cNvSpPr>
          <p:nvPr/>
        </p:nvSpPr>
        <p:spPr bwMode="auto">
          <a:xfrm>
            <a:off x="381001" y="2857500"/>
            <a:ext cx="1387475" cy="461665"/>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49" charset="-122"/>
              </a:rPr>
              <a:t>土壤：</a:t>
            </a:r>
          </a:p>
        </p:txBody>
      </p:sp>
      <p:sp>
        <p:nvSpPr>
          <p:cNvPr id="29702" name="Rectangle 6"/>
          <p:cNvSpPr>
            <a:spLocks noChangeArrowheads="1"/>
          </p:cNvSpPr>
          <p:nvPr/>
        </p:nvSpPr>
        <p:spPr bwMode="auto">
          <a:xfrm>
            <a:off x="1371600" y="2800350"/>
            <a:ext cx="7620000" cy="830997"/>
          </a:xfrm>
          <a:prstGeom prst="rect">
            <a:avLst/>
          </a:prstGeom>
          <a:noFill/>
          <a:ln w="9525">
            <a:noFill/>
            <a:miter lim="800000"/>
            <a:headEnd/>
            <a:tailEnd/>
          </a:ln>
          <a:effectLst/>
        </p:spPr>
        <p:txBody>
          <a:bodyPr>
            <a:spAutoFit/>
          </a:bodyPr>
          <a:lstStyle/>
          <a:p>
            <a:r>
              <a:rPr lang="zh-CN" altLang="en-US" sz="2400" b="1" dirty="0">
                <a:solidFill>
                  <a:srgbClr val="FF0000"/>
                </a:solidFill>
                <a:ea typeface="楷体_GB2312" pitchFamily="49" charset="-122"/>
              </a:rPr>
              <a:t>海水倒灌．土壤盐碱化加剧，</a:t>
            </a:r>
          </a:p>
          <a:p>
            <a:r>
              <a:rPr lang="zh-CN" altLang="en-US" sz="2400" b="1" dirty="0">
                <a:solidFill>
                  <a:srgbClr val="FF0000"/>
                </a:solidFill>
                <a:ea typeface="楷体_GB2312" pitchFamily="49" charset="-122"/>
              </a:rPr>
              <a:t>来水来沙的减少，使沿岸土地肥力下降，</a:t>
            </a:r>
          </a:p>
        </p:txBody>
      </p:sp>
      <p:sp>
        <p:nvSpPr>
          <p:cNvPr id="29703" name="Text Box 7"/>
          <p:cNvSpPr txBox="1">
            <a:spLocks noChangeArrowheads="1"/>
          </p:cNvSpPr>
          <p:nvPr/>
        </p:nvSpPr>
        <p:spPr bwMode="auto">
          <a:xfrm>
            <a:off x="381000" y="3600450"/>
            <a:ext cx="1371600" cy="461665"/>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49" charset="-122"/>
              </a:rPr>
              <a:t>生物：</a:t>
            </a:r>
          </a:p>
        </p:txBody>
      </p:sp>
      <p:sp>
        <p:nvSpPr>
          <p:cNvPr id="29704" name="Rectangle 8"/>
          <p:cNvSpPr>
            <a:spLocks noChangeArrowheads="1"/>
          </p:cNvSpPr>
          <p:nvPr/>
        </p:nvSpPr>
        <p:spPr bwMode="auto">
          <a:xfrm>
            <a:off x="1371601" y="3600450"/>
            <a:ext cx="8613775" cy="830997"/>
          </a:xfrm>
          <a:prstGeom prst="rect">
            <a:avLst/>
          </a:prstGeom>
          <a:noFill/>
          <a:ln w="9525">
            <a:noFill/>
            <a:miter lim="800000"/>
            <a:headEnd/>
            <a:tailEnd/>
          </a:ln>
          <a:effectLst/>
        </p:spPr>
        <p:txBody>
          <a:bodyPr>
            <a:spAutoFit/>
          </a:bodyPr>
          <a:lstStyle/>
          <a:p>
            <a:r>
              <a:rPr lang="zh-CN" altLang="en-US" sz="2400" b="1" dirty="0">
                <a:solidFill>
                  <a:srgbClr val="FF0000"/>
                </a:solidFill>
                <a:ea typeface="楷体_GB2312" pitchFamily="49" charset="-122"/>
              </a:rPr>
              <a:t>河口附近海域渔业资源减少；</a:t>
            </a:r>
          </a:p>
          <a:p>
            <a:r>
              <a:rPr lang="zh-CN" altLang="en-US" sz="2400" b="1" dirty="0">
                <a:solidFill>
                  <a:srgbClr val="FF0000"/>
                </a:solidFill>
                <a:ea typeface="楷体_GB2312" pitchFamily="49" charset="-122"/>
              </a:rPr>
              <a:t>湿地减少、影响动植物的生长与栖息；</a:t>
            </a:r>
          </a:p>
        </p:txBody>
      </p:sp>
      <p:sp>
        <p:nvSpPr>
          <p:cNvPr id="29705" name="Text Box 9"/>
          <p:cNvSpPr txBox="1">
            <a:spLocks noChangeArrowheads="1"/>
          </p:cNvSpPr>
          <p:nvPr/>
        </p:nvSpPr>
        <p:spPr bwMode="auto">
          <a:xfrm>
            <a:off x="381000" y="1771650"/>
            <a:ext cx="2286000" cy="461665"/>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49" charset="-122"/>
              </a:rPr>
              <a:t>气候：</a:t>
            </a:r>
          </a:p>
        </p:txBody>
      </p:sp>
      <p:sp>
        <p:nvSpPr>
          <p:cNvPr id="29706" name="Rectangle 10"/>
          <p:cNvSpPr>
            <a:spLocks noChangeArrowheads="1"/>
          </p:cNvSpPr>
          <p:nvPr/>
        </p:nvSpPr>
        <p:spPr bwMode="auto">
          <a:xfrm>
            <a:off x="1371601" y="1771650"/>
            <a:ext cx="6062878" cy="461665"/>
          </a:xfrm>
          <a:prstGeom prst="rect">
            <a:avLst/>
          </a:prstGeom>
          <a:noFill/>
          <a:ln w="9525">
            <a:noFill/>
            <a:miter lim="800000"/>
            <a:headEnd/>
            <a:tailEnd/>
          </a:ln>
          <a:effectLst/>
        </p:spPr>
        <p:txBody>
          <a:bodyPr wrap="none">
            <a:spAutoFit/>
          </a:bodyPr>
          <a:lstStyle/>
          <a:p>
            <a:pPr>
              <a:spcBef>
                <a:spcPct val="50000"/>
              </a:spcBef>
            </a:pPr>
            <a:r>
              <a:rPr lang="zh-CN" altLang="en-US" sz="2400" b="1" dirty="0">
                <a:solidFill>
                  <a:srgbClr val="FF0000"/>
                </a:solidFill>
                <a:ea typeface="楷体_GB2312" pitchFamily="49" charset="-122"/>
              </a:rPr>
              <a:t>气候更加干旱，大陆性增强；荒漠化加剧，</a:t>
            </a:r>
          </a:p>
        </p:txBody>
      </p:sp>
      <p:sp>
        <p:nvSpPr>
          <p:cNvPr id="29707" name="Text Box 11"/>
          <p:cNvSpPr txBox="1">
            <a:spLocks noChangeArrowheads="1"/>
          </p:cNvSpPr>
          <p:nvPr/>
        </p:nvSpPr>
        <p:spPr bwMode="auto">
          <a:xfrm>
            <a:off x="381000" y="1200150"/>
            <a:ext cx="1295400" cy="461665"/>
          </a:xfrm>
          <a:prstGeom prst="rect">
            <a:avLst/>
          </a:prstGeom>
          <a:noFill/>
          <a:ln w="9525">
            <a:noFill/>
            <a:miter lim="800000"/>
            <a:headEnd/>
            <a:tailEnd/>
          </a:ln>
          <a:effectLst/>
        </p:spPr>
        <p:txBody>
          <a:bodyPr>
            <a:spAutoFit/>
          </a:bodyPr>
          <a:lstStyle/>
          <a:p>
            <a:pPr>
              <a:spcBef>
                <a:spcPct val="50000"/>
              </a:spcBef>
            </a:pPr>
            <a:r>
              <a:rPr lang="zh-CN" altLang="en-US" sz="2400" b="1">
                <a:ea typeface="黑体" pitchFamily="49" charset="-122"/>
              </a:rPr>
              <a:t>地貌：</a:t>
            </a:r>
          </a:p>
        </p:txBody>
      </p:sp>
      <p:sp>
        <p:nvSpPr>
          <p:cNvPr id="29708" name="Rectangle 12"/>
          <p:cNvSpPr>
            <a:spLocks noChangeArrowheads="1"/>
          </p:cNvSpPr>
          <p:nvPr/>
        </p:nvSpPr>
        <p:spPr bwMode="auto">
          <a:xfrm>
            <a:off x="1371600" y="1257300"/>
            <a:ext cx="7467600" cy="461665"/>
          </a:xfrm>
          <a:prstGeom prst="rect">
            <a:avLst/>
          </a:prstGeom>
          <a:noFill/>
          <a:ln w="9525">
            <a:noFill/>
            <a:miter lim="800000"/>
            <a:headEnd/>
            <a:tailEnd/>
          </a:ln>
          <a:effectLst/>
        </p:spPr>
        <p:txBody>
          <a:bodyPr>
            <a:spAutoFit/>
          </a:bodyPr>
          <a:lstStyle/>
          <a:p>
            <a:r>
              <a:rPr lang="zh-CN" altLang="en-US" sz="2400" b="1" dirty="0">
                <a:solidFill>
                  <a:srgbClr val="FF0000"/>
                </a:solidFill>
                <a:ea typeface="楷体_GB2312" pitchFamily="49" charset="-122"/>
              </a:rPr>
              <a:t>来水来沙减少</a:t>
            </a:r>
            <a:r>
              <a:rPr lang="zh-CN" altLang="en-US" sz="2400" b="1" dirty="0" smtClean="0">
                <a:solidFill>
                  <a:srgbClr val="FF0000"/>
                </a:solidFill>
                <a:ea typeface="楷体_GB2312" pitchFamily="49" charset="-122"/>
              </a:rPr>
              <a:t>，海水入侵，三角洲</a:t>
            </a:r>
            <a:r>
              <a:rPr lang="zh-CN" altLang="en-US" sz="2400" b="1" dirty="0">
                <a:solidFill>
                  <a:srgbClr val="FF0000"/>
                </a:solidFill>
                <a:ea typeface="楷体_GB2312" pitchFamily="49" charset="-122"/>
              </a:rPr>
              <a:t>萎缩</a:t>
            </a:r>
            <a:r>
              <a:rPr lang="zh-CN" altLang="en-US" sz="2400" b="1" dirty="0" smtClean="0">
                <a:solidFill>
                  <a:srgbClr val="FF0000"/>
                </a:solidFill>
                <a:ea typeface="楷体_GB2312" pitchFamily="49" charset="-122"/>
              </a:rPr>
              <a:t>，海岸线</a:t>
            </a:r>
            <a:r>
              <a:rPr lang="zh-CN" altLang="en-US" sz="2400" b="1" dirty="0">
                <a:solidFill>
                  <a:srgbClr val="FF0000"/>
                </a:solidFill>
                <a:ea typeface="楷体_GB2312" pitchFamily="49" charset="-122"/>
              </a:rPr>
              <a:t>后退</a:t>
            </a:r>
          </a:p>
        </p:txBody>
      </p:sp>
      <p:sp>
        <p:nvSpPr>
          <p:cNvPr id="29709" name="Rectangle 13"/>
          <p:cNvSpPr>
            <a:spLocks noChangeArrowheads="1"/>
          </p:cNvSpPr>
          <p:nvPr/>
        </p:nvSpPr>
        <p:spPr bwMode="auto">
          <a:xfrm>
            <a:off x="228600" y="1143000"/>
            <a:ext cx="8458200" cy="3257550"/>
          </a:xfrm>
          <a:prstGeom prst="rect">
            <a:avLst/>
          </a:prstGeom>
          <a:noFill/>
          <a:ln w="28575">
            <a:solidFill>
              <a:schemeClr val="tx1"/>
            </a:solidFill>
            <a:miter lim="800000"/>
            <a:headEnd/>
            <a:tailEnd/>
          </a:ln>
          <a:effectLst/>
        </p:spPr>
        <p:txBody>
          <a:bodyPr wrap="none" anchor="ctr"/>
          <a:lstStyle/>
          <a:p>
            <a:pPr algn="ctr"/>
            <a:endParaRPr lang="zh-CN" altLang="zh-CN">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9"/>
                                        </p:tgtEl>
                                        <p:attrNameLst>
                                          <p:attrName>style.visibility</p:attrName>
                                        </p:attrNameLst>
                                      </p:cBhvr>
                                      <p:to>
                                        <p:strVal val="visible"/>
                                      </p:to>
                                    </p:set>
                                    <p:animEffect transition="in" filter="blinds(horizontal)">
                                      <p:cBhvr>
                                        <p:cTn id="7" dur="500"/>
                                        <p:tgtEl>
                                          <p:spTgt spid="297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707"/>
                                        </p:tgtEl>
                                        <p:attrNameLst>
                                          <p:attrName>style.visibility</p:attrName>
                                        </p:attrNameLst>
                                      </p:cBhvr>
                                      <p:to>
                                        <p:strVal val="visible"/>
                                      </p:to>
                                    </p:set>
                                    <p:animEffect transition="in" filter="blinds(horizontal)">
                                      <p:cBhvr>
                                        <p:cTn id="10" dur="500"/>
                                        <p:tgtEl>
                                          <p:spTgt spid="2970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705"/>
                                        </p:tgtEl>
                                        <p:attrNameLst>
                                          <p:attrName>style.visibility</p:attrName>
                                        </p:attrNameLst>
                                      </p:cBhvr>
                                      <p:to>
                                        <p:strVal val="visible"/>
                                      </p:to>
                                    </p:set>
                                    <p:animEffect transition="in" filter="blinds(horizontal)">
                                      <p:cBhvr>
                                        <p:cTn id="13" dur="500"/>
                                        <p:tgtEl>
                                          <p:spTgt spid="2970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699"/>
                                        </p:tgtEl>
                                        <p:attrNameLst>
                                          <p:attrName>style.visibility</p:attrName>
                                        </p:attrNameLst>
                                      </p:cBhvr>
                                      <p:to>
                                        <p:strVal val="visible"/>
                                      </p:to>
                                    </p:set>
                                    <p:animEffect transition="in" filter="blinds(horizontal)">
                                      <p:cBhvr>
                                        <p:cTn id="16" dur="500"/>
                                        <p:tgtEl>
                                          <p:spTgt spid="2969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9701"/>
                                        </p:tgtEl>
                                        <p:attrNameLst>
                                          <p:attrName>style.visibility</p:attrName>
                                        </p:attrNameLst>
                                      </p:cBhvr>
                                      <p:to>
                                        <p:strVal val="visible"/>
                                      </p:to>
                                    </p:set>
                                    <p:animEffect transition="in" filter="blinds(horizontal)">
                                      <p:cBhvr>
                                        <p:cTn id="19" dur="500"/>
                                        <p:tgtEl>
                                          <p:spTgt spid="2970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703"/>
                                        </p:tgtEl>
                                        <p:attrNameLst>
                                          <p:attrName>style.visibility</p:attrName>
                                        </p:attrNameLst>
                                      </p:cBhvr>
                                      <p:to>
                                        <p:strVal val="visible"/>
                                      </p:to>
                                    </p:set>
                                    <p:animEffect transition="in" filter="blinds(horizontal)">
                                      <p:cBhvr>
                                        <p:cTn id="22" dur="500"/>
                                        <p:tgtEl>
                                          <p:spTgt spid="297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708"/>
                                        </p:tgtEl>
                                        <p:attrNameLst>
                                          <p:attrName>style.visibility</p:attrName>
                                        </p:attrNameLst>
                                      </p:cBhvr>
                                      <p:to>
                                        <p:strVal val="visible"/>
                                      </p:to>
                                    </p:set>
                                    <p:animEffect transition="in" filter="blinds(horizontal)">
                                      <p:cBhvr>
                                        <p:cTn id="27" dur="500"/>
                                        <p:tgtEl>
                                          <p:spTgt spid="2970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706"/>
                                        </p:tgtEl>
                                        <p:attrNameLst>
                                          <p:attrName>style.visibility</p:attrName>
                                        </p:attrNameLst>
                                      </p:cBhvr>
                                      <p:to>
                                        <p:strVal val="visible"/>
                                      </p:to>
                                    </p:set>
                                    <p:animEffect transition="in" filter="blinds(horizontal)">
                                      <p:cBhvr>
                                        <p:cTn id="32" dur="500"/>
                                        <p:tgtEl>
                                          <p:spTgt spid="297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700"/>
                                        </p:tgtEl>
                                        <p:attrNameLst>
                                          <p:attrName>style.visibility</p:attrName>
                                        </p:attrNameLst>
                                      </p:cBhvr>
                                      <p:to>
                                        <p:strVal val="visible"/>
                                      </p:to>
                                    </p:set>
                                    <p:animEffect transition="in" filter="blinds(horizontal)">
                                      <p:cBhvr>
                                        <p:cTn id="37" dur="500"/>
                                        <p:tgtEl>
                                          <p:spTgt spid="2970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9702"/>
                                        </p:tgtEl>
                                        <p:attrNameLst>
                                          <p:attrName>style.visibility</p:attrName>
                                        </p:attrNameLst>
                                      </p:cBhvr>
                                      <p:to>
                                        <p:strVal val="visible"/>
                                      </p:to>
                                    </p:set>
                                    <p:animEffect transition="in" filter="blinds(horizontal)">
                                      <p:cBhvr>
                                        <p:cTn id="42" dur="500"/>
                                        <p:tgtEl>
                                          <p:spTgt spid="2970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9704"/>
                                        </p:tgtEl>
                                        <p:attrNameLst>
                                          <p:attrName>style.visibility</p:attrName>
                                        </p:attrNameLst>
                                      </p:cBhvr>
                                      <p:to>
                                        <p:strVal val="visible"/>
                                      </p:to>
                                    </p:set>
                                    <p:animEffect transition="in" filter="blinds(horizontal)">
                                      <p:cBhvr>
                                        <p:cTn id="47" dur="5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p:bldP spid="29701" grpId="0"/>
      <p:bldP spid="29702" grpId="0"/>
      <p:bldP spid="29703" grpId="0"/>
      <p:bldP spid="29704" grpId="0"/>
      <p:bldP spid="29705" grpId="0"/>
      <p:bldP spid="29706" grpId="0"/>
      <p:bldP spid="29707" grpId="0"/>
      <p:bldP spid="29708" grpId="0"/>
      <p:bldP spid="2970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Text Box 4"/>
          <p:cNvSpPr txBox="1">
            <a:spLocks noChangeArrowheads="1"/>
          </p:cNvSpPr>
          <p:nvPr/>
        </p:nvSpPr>
        <p:spPr bwMode="auto">
          <a:xfrm>
            <a:off x="0" y="228600"/>
            <a:ext cx="9144000" cy="5940088"/>
          </a:xfrm>
          <a:prstGeom prst="rect">
            <a:avLst/>
          </a:prstGeom>
          <a:noFill/>
          <a:ln w="9525">
            <a:noFill/>
            <a:miter lim="800000"/>
            <a:headEnd/>
            <a:tailEnd/>
          </a:ln>
        </p:spPr>
        <p:txBody>
          <a:bodyPr>
            <a:spAutoFit/>
          </a:bodyPr>
          <a:lstStyle/>
          <a:p>
            <a:r>
              <a:rPr lang="zh-CN" altLang="en-US" sz="2000" b="1" dirty="0">
                <a:solidFill>
                  <a:srgbClr val="0000FF"/>
                </a:solidFill>
                <a:ea typeface="黑体" pitchFamily="49" charset="-122"/>
              </a:rPr>
              <a:t>评价水利工程的影响</a:t>
            </a:r>
          </a:p>
          <a:p>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、有利影响：</a:t>
            </a:r>
          </a:p>
          <a:p>
            <a:r>
              <a:rPr lang="zh-CN" altLang="en-US" b="1" dirty="0">
                <a:latin typeface="楷体_GB2312" pitchFamily="49" charset="-122"/>
                <a:ea typeface="楷体_GB2312" pitchFamily="49" charset="-122"/>
              </a:rPr>
              <a:t>一般从防洪，发电，航运，灌溉，养殖，旅游，供水等方面去评价</a:t>
            </a:r>
          </a:p>
          <a:p>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、不利影响：</a:t>
            </a:r>
          </a:p>
          <a:p>
            <a:r>
              <a:rPr lang="zh-CN" altLang="en-US" b="1" dirty="0" smtClean="0">
                <a:latin typeface="楷体_GB2312" pitchFamily="49" charset="-122"/>
                <a:ea typeface="楷体_GB2312" pitchFamily="49" charset="-122"/>
              </a:rPr>
              <a:t>从对库区和</a:t>
            </a:r>
            <a:r>
              <a:rPr lang="zh-CN" altLang="en-US" b="1" dirty="0">
                <a:latin typeface="楷体_GB2312" pitchFamily="49" charset="-122"/>
                <a:ea typeface="楷体_GB2312" pitchFamily="49" charset="-122"/>
              </a:rPr>
              <a:t>下游方面去</a:t>
            </a:r>
            <a:r>
              <a:rPr lang="zh-CN" altLang="en-US" b="1" dirty="0" smtClean="0">
                <a:latin typeface="楷体_GB2312" pitchFamily="49" charset="-122"/>
                <a:ea typeface="楷体_GB2312" pitchFamily="49" charset="-122"/>
              </a:rPr>
              <a:t>评价</a:t>
            </a:r>
            <a:endParaRPr lang="zh-CN" altLang="en-US" dirty="0">
              <a:latin typeface="楷体_GB2312" pitchFamily="49" charset="-122"/>
              <a:ea typeface="楷体_GB2312" pitchFamily="49" charset="-122"/>
            </a:endParaRPr>
          </a:p>
          <a:p>
            <a:r>
              <a:rPr lang="zh-CN" altLang="en-US" b="1" dirty="0">
                <a:solidFill>
                  <a:srgbClr val="0000FF"/>
                </a:solidFill>
                <a:latin typeface="黑体" pitchFamily="49" charset="-122"/>
                <a:ea typeface="黑体" pitchFamily="49" charset="-122"/>
              </a:rPr>
              <a:t>例题</a:t>
            </a:r>
            <a:r>
              <a:rPr lang="en-US" altLang="zh-CN" b="1" dirty="0" smtClean="0">
                <a:solidFill>
                  <a:srgbClr val="0000FF"/>
                </a:solidFill>
                <a:latin typeface="黑体" pitchFamily="49" charset="-122"/>
                <a:ea typeface="黑体" pitchFamily="49" charset="-122"/>
              </a:rPr>
              <a:t>:</a:t>
            </a:r>
            <a:r>
              <a:rPr lang="zh-CN" altLang="en-US" b="1" dirty="0" smtClean="0">
                <a:solidFill>
                  <a:srgbClr val="0000FF"/>
                </a:solidFill>
                <a:latin typeface="黑体" pitchFamily="49" charset="-122"/>
                <a:ea typeface="黑体" pitchFamily="49" charset="-122"/>
              </a:rPr>
              <a:t>分析</a:t>
            </a:r>
            <a:r>
              <a:rPr lang="zh-CN" altLang="en-US" b="1" dirty="0">
                <a:solidFill>
                  <a:srgbClr val="0000FF"/>
                </a:solidFill>
                <a:latin typeface="黑体" pitchFamily="49" charset="-122"/>
                <a:ea typeface="黑体" pitchFamily="49" charset="-122"/>
              </a:rPr>
              <a:t>长江三峡水利工程的影响：</a:t>
            </a:r>
          </a:p>
          <a:p>
            <a:pPr>
              <a:buFontTx/>
              <a:buChar char="•"/>
            </a:pPr>
            <a:r>
              <a:rPr lang="zh-CN" altLang="en-US" b="1" dirty="0">
                <a:solidFill>
                  <a:srgbClr val="CC0000"/>
                </a:solidFill>
                <a:latin typeface="黑体" pitchFamily="49" charset="-122"/>
                <a:ea typeface="黑体" pitchFamily="49" charset="-122"/>
              </a:rPr>
              <a:t>有利影响：防洪，发电，航运，灌溉，养殖，旅游，供水</a:t>
            </a:r>
            <a:r>
              <a:rPr lang="zh-CN" altLang="en-US" b="1" dirty="0">
                <a:solidFill>
                  <a:srgbClr val="CC0000"/>
                </a:solidFill>
                <a:ea typeface="黑体" pitchFamily="49" charset="-122"/>
              </a:rPr>
              <a:t>  </a:t>
            </a:r>
            <a:r>
              <a:rPr lang="zh-CN" altLang="en-US" b="1" dirty="0">
                <a:solidFill>
                  <a:srgbClr val="CC0000"/>
                </a:solidFill>
                <a:latin typeface="黑体" pitchFamily="49" charset="-122"/>
                <a:ea typeface="黑体" pitchFamily="49" charset="-122"/>
              </a:rPr>
              <a:t> </a:t>
            </a:r>
            <a:r>
              <a:rPr lang="zh-CN" altLang="en-US" b="1" dirty="0">
                <a:solidFill>
                  <a:srgbClr val="CC0000"/>
                </a:solidFill>
                <a:ea typeface="黑体" pitchFamily="49" charset="-122"/>
              </a:rPr>
              <a:t>    </a:t>
            </a:r>
            <a:r>
              <a:rPr lang="zh-CN" altLang="en-US" b="1" dirty="0">
                <a:solidFill>
                  <a:srgbClr val="CC0000"/>
                </a:solidFill>
                <a:latin typeface="黑体" pitchFamily="49" charset="-122"/>
                <a:ea typeface="黑体" pitchFamily="49" charset="-122"/>
              </a:rPr>
              <a:t> </a:t>
            </a:r>
          </a:p>
          <a:p>
            <a:pPr>
              <a:buFontTx/>
              <a:buChar char="•"/>
            </a:pPr>
            <a:r>
              <a:rPr lang="zh-CN" altLang="en-US" b="1" dirty="0">
                <a:solidFill>
                  <a:srgbClr val="CC0000"/>
                </a:solidFill>
                <a:latin typeface="黑体" pitchFamily="49" charset="-122"/>
                <a:ea typeface="黑体" pitchFamily="49" charset="-122"/>
              </a:rPr>
              <a:t>不利影响：</a:t>
            </a:r>
          </a:p>
          <a:p>
            <a:r>
              <a:rPr lang="en-US" altLang="zh-CN" b="1" dirty="0">
                <a:solidFill>
                  <a:srgbClr val="CC0000"/>
                </a:solidFill>
                <a:latin typeface="黑体" pitchFamily="49" charset="-122"/>
                <a:ea typeface="黑体" pitchFamily="49" charset="-122"/>
              </a:rPr>
              <a:t>a</a:t>
            </a:r>
            <a:r>
              <a:rPr lang="zh-CN" altLang="en-US" b="1" dirty="0" smtClean="0">
                <a:solidFill>
                  <a:srgbClr val="CC0000"/>
                </a:solidFill>
                <a:latin typeface="黑体" pitchFamily="49" charset="-122"/>
                <a:ea typeface="黑体" pitchFamily="49" charset="-122"/>
              </a:rPr>
              <a:t>、库区：①库区</a:t>
            </a:r>
            <a:r>
              <a:rPr lang="zh-CN" altLang="en-US" b="1" dirty="0">
                <a:solidFill>
                  <a:srgbClr val="CC0000"/>
                </a:solidFill>
                <a:latin typeface="黑体" pitchFamily="49" charset="-122"/>
                <a:ea typeface="黑体" pitchFamily="49" charset="-122"/>
              </a:rPr>
              <a:t>淤积</a:t>
            </a:r>
            <a:r>
              <a:rPr lang="zh-CN" altLang="en-US" b="1" dirty="0" smtClean="0">
                <a:solidFill>
                  <a:srgbClr val="CC0000"/>
                </a:solidFill>
                <a:latin typeface="黑体" pitchFamily="49" charset="-122"/>
                <a:ea typeface="黑体" pitchFamily="49" charset="-122"/>
              </a:rPr>
              <a:t>泥沙，</a:t>
            </a:r>
            <a:r>
              <a:rPr lang="zh-CN" altLang="en-US" b="1" dirty="0">
                <a:solidFill>
                  <a:srgbClr val="CC0000"/>
                </a:solidFill>
                <a:latin typeface="黑体" pitchFamily="49" charset="-122"/>
                <a:ea typeface="黑体" pitchFamily="49" charset="-122"/>
              </a:rPr>
              <a:t>库容</a:t>
            </a:r>
            <a:r>
              <a:rPr lang="zh-CN" altLang="en-US" b="1" dirty="0" smtClean="0">
                <a:solidFill>
                  <a:srgbClr val="CC0000"/>
                </a:solidFill>
                <a:latin typeface="黑体" pitchFamily="49" charset="-122"/>
                <a:ea typeface="黑体" pitchFamily="49" charset="-122"/>
              </a:rPr>
              <a:t>减小 ②易诱发地质灾害，如地震 </a:t>
            </a:r>
            <a:endParaRPr lang="zh-CN" altLang="en-US" b="1" dirty="0">
              <a:solidFill>
                <a:srgbClr val="CC0000"/>
              </a:solidFill>
              <a:latin typeface="黑体" pitchFamily="49" charset="-122"/>
              <a:ea typeface="黑体" pitchFamily="49" charset="-122"/>
            </a:endParaRPr>
          </a:p>
          <a:p>
            <a:r>
              <a:rPr lang="zh-CN" altLang="en-US" b="1" dirty="0" smtClean="0">
                <a:solidFill>
                  <a:srgbClr val="CC0000"/>
                </a:solidFill>
                <a:latin typeface="黑体" pitchFamily="49" charset="-122"/>
                <a:ea typeface="黑体" pitchFamily="49" charset="-122"/>
              </a:rPr>
              <a:t>③影响生物洄游，生物多样性减少   ④</a:t>
            </a:r>
            <a:r>
              <a:rPr lang="zh-CN" altLang="en-US" b="1" dirty="0">
                <a:solidFill>
                  <a:srgbClr val="CC0000"/>
                </a:solidFill>
                <a:latin typeface="黑体" pitchFamily="49" charset="-122"/>
                <a:ea typeface="黑体" pitchFamily="49" charset="-122"/>
              </a:rPr>
              <a:t>淹没文物</a:t>
            </a:r>
            <a:r>
              <a:rPr lang="zh-CN" altLang="en-US" b="1" dirty="0" smtClean="0">
                <a:solidFill>
                  <a:srgbClr val="CC0000"/>
                </a:solidFill>
                <a:latin typeface="黑体" pitchFamily="49" charset="-122"/>
                <a:ea typeface="黑体" pitchFamily="49" charset="-122"/>
              </a:rPr>
              <a:t>古迹</a:t>
            </a:r>
            <a:endParaRPr lang="en-US" altLang="zh-CN" b="1" dirty="0" smtClean="0">
              <a:solidFill>
                <a:srgbClr val="CC0000"/>
              </a:solidFill>
              <a:latin typeface="黑体" pitchFamily="49" charset="-122"/>
              <a:ea typeface="黑体" pitchFamily="49" charset="-122"/>
            </a:endParaRPr>
          </a:p>
          <a:p>
            <a:r>
              <a:rPr lang="zh-CN" altLang="en-US" b="1" dirty="0" smtClean="0">
                <a:solidFill>
                  <a:srgbClr val="CC0000"/>
                </a:solidFill>
                <a:latin typeface="黑体" pitchFamily="49" charset="-122"/>
                <a:ea typeface="黑体" pitchFamily="49" charset="-122"/>
              </a:rPr>
              <a:t>⑤水质变差， ⑥库区蓄水后地下水位上升，易导致土地盐碱化</a:t>
            </a:r>
            <a:endParaRPr lang="zh-CN" altLang="en-US" b="1" dirty="0">
              <a:solidFill>
                <a:srgbClr val="CC0000"/>
              </a:solidFill>
              <a:latin typeface="黑体" pitchFamily="49" charset="-122"/>
              <a:ea typeface="黑体" pitchFamily="49" charset="-122"/>
            </a:endParaRPr>
          </a:p>
          <a:p>
            <a:r>
              <a:rPr lang="en-US" altLang="zh-CN" b="1" dirty="0" smtClean="0">
                <a:solidFill>
                  <a:srgbClr val="7030A0"/>
                </a:solidFill>
                <a:latin typeface="黑体" pitchFamily="49" charset="-122"/>
                <a:ea typeface="黑体" pitchFamily="49" charset="-122"/>
              </a:rPr>
              <a:t>b</a:t>
            </a:r>
            <a:r>
              <a:rPr lang="zh-CN" altLang="en-US" b="1" dirty="0" smtClean="0">
                <a:solidFill>
                  <a:srgbClr val="7030A0"/>
                </a:solidFill>
                <a:latin typeface="黑体" pitchFamily="49" charset="-122"/>
                <a:ea typeface="黑体" pitchFamily="49" charset="-122"/>
              </a:rPr>
              <a:t>、下游：①地貌：来水来沙减少，三角洲萎缩，海水入侵，海岸线后退</a:t>
            </a:r>
            <a:r>
              <a:rPr lang="en-US" altLang="zh-CN" b="1" dirty="0" smtClean="0">
                <a:solidFill>
                  <a:srgbClr val="7030A0"/>
                </a:solidFill>
                <a:latin typeface="黑体" pitchFamily="49" charset="-122"/>
                <a:ea typeface="黑体" pitchFamily="49" charset="-122"/>
              </a:rPr>
              <a:t>  </a:t>
            </a:r>
          </a:p>
          <a:p>
            <a:r>
              <a:rPr lang="zh-CN" altLang="en-US" b="1" dirty="0" smtClean="0">
                <a:solidFill>
                  <a:srgbClr val="7030A0"/>
                </a:solidFill>
                <a:latin typeface="黑体" pitchFamily="49" charset="-122"/>
                <a:ea typeface="黑体" pitchFamily="49" charset="-122"/>
              </a:rPr>
              <a:t>②气候：降水减少</a:t>
            </a:r>
            <a:endParaRPr lang="en-US" altLang="zh-CN" b="1" dirty="0" smtClean="0">
              <a:solidFill>
                <a:srgbClr val="7030A0"/>
              </a:solidFill>
              <a:latin typeface="黑体" pitchFamily="49" charset="-122"/>
              <a:ea typeface="黑体" pitchFamily="49" charset="-122"/>
            </a:endParaRPr>
          </a:p>
          <a:p>
            <a:r>
              <a:rPr lang="zh-CN" altLang="en-US" b="1" dirty="0" smtClean="0">
                <a:solidFill>
                  <a:srgbClr val="7030A0"/>
                </a:solidFill>
                <a:latin typeface="黑体" pitchFamily="49" charset="-122"/>
                <a:ea typeface="黑体" pitchFamily="49" charset="-122"/>
              </a:rPr>
              <a:t>③河流：径流量减少，海水倒灌．水质变差；</a:t>
            </a:r>
            <a:endParaRPr lang="en-US" altLang="zh-CN" b="1" dirty="0" smtClean="0">
              <a:solidFill>
                <a:srgbClr val="7030A0"/>
              </a:solidFill>
              <a:latin typeface="黑体" pitchFamily="49" charset="-122"/>
              <a:ea typeface="黑体" pitchFamily="49" charset="-122"/>
            </a:endParaRPr>
          </a:p>
          <a:p>
            <a:r>
              <a:rPr lang="zh-CN" altLang="en-US" b="1" dirty="0" smtClean="0">
                <a:solidFill>
                  <a:srgbClr val="7030A0"/>
                </a:solidFill>
                <a:latin typeface="黑体" pitchFamily="49" charset="-122"/>
                <a:ea typeface="黑体" pitchFamily="49" charset="-122"/>
              </a:rPr>
              <a:t>④土壤：海水倒灌．土壤盐碱化加剧，泥沙沉积减少，土地肥力下降，农业减产</a:t>
            </a:r>
            <a:endParaRPr lang="en-US" altLang="zh-CN" b="1" dirty="0" smtClean="0">
              <a:solidFill>
                <a:srgbClr val="7030A0"/>
              </a:solidFill>
              <a:latin typeface="黑体" pitchFamily="49" charset="-122"/>
              <a:ea typeface="黑体" pitchFamily="49" charset="-122"/>
            </a:endParaRPr>
          </a:p>
          <a:p>
            <a:r>
              <a:rPr lang="zh-CN" altLang="en-US" b="1" dirty="0" smtClean="0">
                <a:solidFill>
                  <a:srgbClr val="7030A0"/>
                </a:solidFill>
                <a:latin typeface="黑体" pitchFamily="49" charset="-122"/>
                <a:ea typeface="黑体" pitchFamily="49" charset="-122"/>
              </a:rPr>
              <a:t>⑤生物：河口渔业资源减少；湿地减少、生物多样性减少</a:t>
            </a:r>
          </a:p>
          <a:p>
            <a:endParaRPr lang="zh-CN" altLang="en-US" b="1" dirty="0" smtClean="0">
              <a:solidFill>
                <a:srgbClr val="FF0000"/>
              </a:solidFill>
              <a:ea typeface="楷体_GB2312" pitchFamily="49" charset="-122"/>
            </a:endParaRPr>
          </a:p>
          <a:p>
            <a:endParaRPr lang="zh-CN" altLang="en-US" b="1" dirty="0" smtClean="0">
              <a:solidFill>
                <a:srgbClr val="FF0000"/>
              </a:solidFill>
              <a:ea typeface="楷体_GB2312" pitchFamily="49" charset="-122"/>
            </a:endParaRPr>
          </a:p>
          <a:p>
            <a:endParaRPr lang="zh-CN" altLang="en-US" b="1" dirty="0" smtClean="0">
              <a:solidFill>
                <a:srgbClr val="FF0000"/>
              </a:solidFill>
              <a:ea typeface="楷体_GB2312" pitchFamily="49" charset="-122"/>
            </a:endParaRPr>
          </a:p>
          <a:p>
            <a:endParaRPr lang="zh-CN" altLang="en-US" b="1" dirty="0" smtClean="0">
              <a:solidFill>
                <a:srgbClr val="FF0000"/>
              </a:solidFill>
              <a:ea typeface="楷体_GB2312" pitchFamily="49" charset="-122"/>
            </a:endParaRPr>
          </a:p>
          <a:p>
            <a:endParaRPr lang="zh-CN" altLang="en-US" b="1" dirty="0">
              <a:solidFill>
                <a:srgbClr val="CC0000"/>
              </a:solidFill>
              <a:latin typeface="黑体" pitchFamily="49" charset="-122"/>
              <a:ea typeface="黑体" pitchFamily="49" charset="-122"/>
            </a:endParaRPr>
          </a:p>
        </p:txBody>
      </p:sp>
      <p:sp>
        <p:nvSpPr>
          <p:cNvPr id="149509" name="AutoShape 5"/>
          <p:cNvSpPr>
            <a:spLocks noChangeArrowheads="1"/>
          </p:cNvSpPr>
          <p:nvPr/>
        </p:nvSpPr>
        <p:spPr bwMode="auto">
          <a:xfrm>
            <a:off x="3505200" y="285750"/>
            <a:ext cx="381000" cy="285750"/>
          </a:xfrm>
          <a:prstGeom prst="star5">
            <a:avLst/>
          </a:prstGeom>
          <a:solidFill>
            <a:srgbClr val="CC0000"/>
          </a:solidFill>
          <a:ln w="9525">
            <a:solidFill>
              <a:schemeClr val="tx1"/>
            </a:solidFill>
            <a:miter lim="800000"/>
            <a:headEnd/>
            <a:tailEnd/>
          </a:ln>
          <a:effectLst/>
        </p:spPr>
        <p:txBody>
          <a:bodyPr wrap="none" anchor="ctr"/>
          <a:lstStyle/>
          <a:p>
            <a:pPr>
              <a:defRPr/>
            </a:pPr>
            <a:endParaRPr lang="zh-CN" altLang="en-US">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508">
                                            <p:txEl>
                                              <p:pRg st="1" end="1"/>
                                            </p:txEl>
                                          </p:spTgt>
                                        </p:tgtEl>
                                        <p:attrNameLst>
                                          <p:attrName>style.visibility</p:attrName>
                                        </p:attrNameLst>
                                      </p:cBhvr>
                                      <p:to>
                                        <p:strVal val="visible"/>
                                      </p:to>
                                    </p:set>
                                    <p:animEffect transition="in" filter="blinds(horizontal)">
                                      <p:cBhvr>
                                        <p:cTn id="7" dur="500"/>
                                        <p:tgtEl>
                                          <p:spTgt spid="14950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9508">
                                            <p:txEl>
                                              <p:pRg st="2" end="2"/>
                                            </p:txEl>
                                          </p:spTgt>
                                        </p:tgtEl>
                                        <p:attrNameLst>
                                          <p:attrName>style.visibility</p:attrName>
                                        </p:attrNameLst>
                                      </p:cBhvr>
                                      <p:to>
                                        <p:strVal val="visible"/>
                                      </p:to>
                                    </p:set>
                                    <p:animEffect transition="in" filter="blinds(horizontal)">
                                      <p:cBhvr>
                                        <p:cTn id="10" dur="500"/>
                                        <p:tgtEl>
                                          <p:spTgt spid="14950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9508">
                                            <p:txEl>
                                              <p:pRg st="3" end="3"/>
                                            </p:txEl>
                                          </p:spTgt>
                                        </p:tgtEl>
                                        <p:attrNameLst>
                                          <p:attrName>style.visibility</p:attrName>
                                        </p:attrNameLst>
                                      </p:cBhvr>
                                      <p:to>
                                        <p:strVal val="visible"/>
                                      </p:to>
                                    </p:set>
                                    <p:animEffect transition="in" filter="blinds(horizontal)">
                                      <p:cBhvr>
                                        <p:cTn id="13" dur="500"/>
                                        <p:tgtEl>
                                          <p:spTgt spid="149508">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9508">
                                            <p:txEl>
                                              <p:pRg st="4" end="4"/>
                                            </p:txEl>
                                          </p:spTgt>
                                        </p:tgtEl>
                                        <p:attrNameLst>
                                          <p:attrName>style.visibility</p:attrName>
                                        </p:attrNameLst>
                                      </p:cBhvr>
                                      <p:to>
                                        <p:strVal val="visible"/>
                                      </p:to>
                                    </p:set>
                                    <p:animEffect transition="in" filter="blinds(horizontal)">
                                      <p:cBhvr>
                                        <p:cTn id="16" dur="500"/>
                                        <p:tgtEl>
                                          <p:spTgt spid="14950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49508">
                                            <p:txEl>
                                              <p:pRg st="5" end="5"/>
                                            </p:txEl>
                                          </p:spTgt>
                                        </p:tgtEl>
                                        <p:attrNameLst>
                                          <p:attrName>style.visibility</p:attrName>
                                        </p:attrNameLst>
                                      </p:cBhvr>
                                      <p:to>
                                        <p:strVal val="visible"/>
                                      </p:to>
                                    </p:set>
                                    <p:animEffect transition="in" filter="blinds(horizontal)">
                                      <p:cBhvr>
                                        <p:cTn id="21" dur="500"/>
                                        <p:tgtEl>
                                          <p:spTgt spid="14950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9508">
                                            <p:txEl>
                                              <p:pRg st="6" end="6"/>
                                            </p:txEl>
                                          </p:spTgt>
                                        </p:tgtEl>
                                        <p:attrNameLst>
                                          <p:attrName>style.visibility</p:attrName>
                                        </p:attrNameLst>
                                      </p:cBhvr>
                                      <p:to>
                                        <p:strVal val="visible"/>
                                      </p:to>
                                    </p:set>
                                    <p:animEffect transition="in" filter="blinds(horizontal)">
                                      <p:cBhvr>
                                        <p:cTn id="26" dur="500"/>
                                        <p:tgtEl>
                                          <p:spTgt spid="14950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49508">
                                            <p:txEl>
                                              <p:pRg st="7" end="7"/>
                                            </p:txEl>
                                          </p:spTgt>
                                        </p:tgtEl>
                                        <p:attrNameLst>
                                          <p:attrName>style.visibility</p:attrName>
                                        </p:attrNameLst>
                                      </p:cBhvr>
                                      <p:to>
                                        <p:strVal val="visible"/>
                                      </p:to>
                                    </p:set>
                                    <p:animEffect transition="in" filter="blinds(horizontal)">
                                      <p:cBhvr>
                                        <p:cTn id="31" dur="500"/>
                                        <p:tgtEl>
                                          <p:spTgt spid="149508">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49508">
                                            <p:txEl>
                                              <p:pRg st="8" end="8"/>
                                            </p:txEl>
                                          </p:spTgt>
                                        </p:tgtEl>
                                        <p:attrNameLst>
                                          <p:attrName>style.visibility</p:attrName>
                                        </p:attrNameLst>
                                      </p:cBhvr>
                                      <p:to>
                                        <p:strVal val="visible"/>
                                      </p:to>
                                    </p:set>
                                    <p:animEffect transition="in" filter="blinds(horizontal)">
                                      <p:cBhvr>
                                        <p:cTn id="34" dur="500"/>
                                        <p:tgtEl>
                                          <p:spTgt spid="149508">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49508">
                                            <p:txEl>
                                              <p:pRg st="9" end="9"/>
                                            </p:txEl>
                                          </p:spTgt>
                                        </p:tgtEl>
                                        <p:attrNameLst>
                                          <p:attrName>style.visibility</p:attrName>
                                        </p:attrNameLst>
                                      </p:cBhvr>
                                      <p:to>
                                        <p:strVal val="visible"/>
                                      </p:to>
                                    </p:set>
                                    <p:animEffect transition="in" filter="blinds(horizontal)">
                                      <p:cBhvr>
                                        <p:cTn id="37" dur="500"/>
                                        <p:tgtEl>
                                          <p:spTgt spid="149508">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49508">
                                            <p:txEl>
                                              <p:pRg st="10" end="10"/>
                                            </p:txEl>
                                          </p:spTgt>
                                        </p:tgtEl>
                                        <p:attrNameLst>
                                          <p:attrName>style.visibility</p:attrName>
                                        </p:attrNameLst>
                                      </p:cBhvr>
                                      <p:to>
                                        <p:strVal val="visible"/>
                                      </p:to>
                                    </p:set>
                                    <p:animEffect transition="in" filter="blinds(horizontal)">
                                      <p:cBhvr>
                                        <p:cTn id="40" dur="500"/>
                                        <p:tgtEl>
                                          <p:spTgt spid="149508">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49508">
                                            <p:txEl>
                                              <p:pRg st="11" end="11"/>
                                            </p:txEl>
                                          </p:spTgt>
                                        </p:tgtEl>
                                        <p:attrNameLst>
                                          <p:attrName>style.visibility</p:attrName>
                                        </p:attrNameLst>
                                      </p:cBhvr>
                                      <p:to>
                                        <p:strVal val="visible"/>
                                      </p:to>
                                    </p:set>
                                    <p:animEffect transition="in" filter="blinds(horizontal)">
                                      <p:cBhvr>
                                        <p:cTn id="43" dur="500"/>
                                        <p:tgtEl>
                                          <p:spTgt spid="149508">
                                            <p:txEl>
                                              <p:pRg st="11" end="11"/>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49508">
                                            <p:txEl>
                                              <p:pRg st="12" end="12"/>
                                            </p:txEl>
                                          </p:spTgt>
                                        </p:tgtEl>
                                        <p:attrNameLst>
                                          <p:attrName>style.visibility</p:attrName>
                                        </p:attrNameLst>
                                      </p:cBhvr>
                                      <p:to>
                                        <p:strVal val="visible"/>
                                      </p:to>
                                    </p:set>
                                    <p:animEffect transition="in" filter="blinds(horizontal)">
                                      <p:cBhvr>
                                        <p:cTn id="46" dur="500"/>
                                        <p:tgtEl>
                                          <p:spTgt spid="149508">
                                            <p:txEl>
                                              <p:pRg st="12" end="12"/>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149508">
                                            <p:txEl>
                                              <p:pRg st="13" end="13"/>
                                            </p:txEl>
                                          </p:spTgt>
                                        </p:tgtEl>
                                        <p:attrNameLst>
                                          <p:attrName>style.visibility</p:attrName>
                                        </p:attrNameLst>
                                      </p:cBhvr>
                                      <p:to>
                                        <p:strVal val="visible"/>
                                      </p:to>
                                    </p:set>
                                    <p:animEffect transition="in" filter="blinds(horizontal)">
                                      <p:cBhvr>
                                        <p:cTn id="49" dur="500"/>
                                        <p:tgtEl>
                                          <p:spTgt spid="149508">
                                            <p:txEl>
                                              <p:pRg st="13" end="13"/>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149508">
                                            <p:txEl>
                                              <p:pRg st="14" end="14"/>
                                            </p:txEl>
                                          </p:spTgt>
                                        </p:tgtEl>
                                        <p:attrNameLst>
                                          <p:attrName>style.visibility</p:attrName>
                                        </p:attrNameLst>
                                      </p:cBhvr>
                                      <p:to>
                                        <p:strVal val="visible"/>
                                      </p:to>
                                    </p:set>
                                    <p:animEffect transition="in" filter="blinds(horizontal)">
                                      <p:cBhvr>
                                        <p:cTn id="52" dur="500"/>
                                        <p:tgtEl>
                                          <p:spTgt spid="149508">
                                            <p:txEl>
                                              <p:pRg st="14" end="14"/>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149508">
                                            <p:txEl>
                                              <p:pRg st="15" end="15"/>
                                            </p:txEl>
                                          </p:spTgt>
                                        </p:tgtEl>
                                        <p:attrNameLst>
                                          <p:attrName>style.visibility</p:attrName>
                                        </p:attrNameLst>
                                      </p:cBhvr>
                                      <p:to>
                                        <p:strVal val="visible"/>
                                      </p:to>
                                    </p:set>
                                    <p:animEffect transition="in" filter="blinds(horizontal)">
                                      <p:cBhvr>
                                        <p:cTn id="55" dur="500"/>
                                        <p:tgtEl>
                                          <p:spTgt spid="14950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7627"/>
            <a:ext cx="889248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00B050"/>
                </a:solidFill>
                <a:effectLst/>
                <a:latin typeface="Calibri" pitchFamily="34" charset="0"/>
                <a:ea typeface="宋体" pitchFamily="2" charset="-122"/>
                <a:cs typeface="Times New Roman" pitchFamily="18" charset="0"/>
              </a:rPr>
              <a:t>（</a:t>
            </a:r>
            <a:r>
              <a:rPr kumimoji="0" lang="en-US" altLang="zh-CN" b="1" i="0" u="none" strike="noStrike" cap="none" normalizeH="0" baseline="0" dirty="0" smtClean="0">
                <a:ln>
                  <a:noFill/>
                </a:ln>
                <a:solidFill>
                  <a:srgbClr val="00B050"/>
                </a:solidFill>
                <a:effectLst/>
                <a:latin typeface="Calibri" pitchFamily="34" charset="0"/>
                <a:ea typeface="宋体" pitchFamily="2" charset="-122"/>
                <a:cs typeface="Times New Roman" pitchFamily="18" charset="0"/>
              </a:rPr>
              <a:t>2021·</a:t>
            </a:r>
            <a:r>
              <a:rPr kumimoji="0" lang="zh-CN" altLang="en-US" b="1" i="0" u="none" strike="noStrike" cap="none" normalizeH="0" baseline="0" dirty="0" smtClean="0">
                <a:ln>
                  <a:noFill/>
                </a:ln>
                <a:solidFill>
                  <a:srgbClr val="00B050"/>
                </a:solidFill>
                <a:effectLst/>
                <a:latin typeface="Calibri" pitchFamily="34" charset="0"/>
                <a:ea typeface="宋体" pitchFamily="2" charset="-122"/>
                <a:cs typeface="Times New Roman" pitchFamily="18" charset="0"/>
              </a:rPr>
              <a:t>浙江高三二模）</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阅读材料，完成下列问题。</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ctr"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材料：内蒙古最大规模水利项目－引绰尔河水入西辽河工程全面开工建设。绰尔河是嫩江的重要支流，“引绰济辽”工程设计多年平均引水</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5.65</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亿</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m3</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，占绰尔河多年平均径流量的</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28.14%</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楷体" pitchFamily="49" charset="-122"/>
              </a:rPr>
              <a:t>，西辽河部分河道异常弯曲，使得河床经常摆动。</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5121" name="图片 68" descr="说明: 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907" y="1347614"/>
            <a:ext cx="2276475" cy="36671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351001"/>
            <a:ext cx="651621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1</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）嫩江主要的汛期有</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____</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和</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____</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，它位于我国三大自然区中的</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____</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区。</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2</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）从自然环境整体性角度，简析西辽河干流段河道左右摆动的主要自然原因。</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3</a:t>
            </a:r>
            <a:r>
              <a:rPr kumimoji="0" lang="zh-CN" altLang="en-US"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）说出该引水工程建成后对绰尔河下游生态环境的影响。</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p:nvPr/>
        </p:nvSpPr>
        <p:spPr>
          <a:xfrm>
            <a:off x="167493" y="3063281"/>
            <a:ext cx="6372387" cy="1938992"/>
          </a:xfrm>
          <a:prstGeom prst="rect">
            <a:avLst/>
          </a:prstGeom>
        </p:spPr>
        <p:txBody>
          <a:bodyPr wrap="square">
            <a:spAutoFit/>
          </a:bodyPr>
          <a:lstStyle/>
          <a:p>
            <a:pPr lvl="0" eaLnBrk="0" fontAlgn="ctr" hangingPunct="0">
              <a:spcBef>
                <a:spcPct val="0"/>
              </a:spcBef>
              <a:spcAft>
                <a:spcPct val="0"/>
              </a:spcAft>
            </a:pPr>
            <a:r>
              <a:rPr lang="en-US" altLang="zh-CN" sz="2000" b="1" dirty="0">
                <a:solidFill>
                  <a:srgbClr val="FF0000"/>
                </a:solidFill>
                <a:latin typeface="Calibri" pitchFamily="34" charset="0"/>
                <a:ea typeface="宋体" pitchFamily="2" charset="-122"/>
                <a:cs typeface="Times New Roman" pitchFamily="18" charset="0"/>
              </a:rPr>
              <a:t>【</a:t>
            </a:r>
            <a:r>
              <a:rPr lang="zh-CN" altLang="en-US" sz="2000" b="1" dirty="0">
                <a:solidFill>
                  <a:srgbClr val="FF0000"/>
                </a:solidFill>
                <a:latin typeface="Calibri" pitchFamily="34" charset="0"/>
                <a:ea typeface="宋体" pitchFamily="2" charset="-122"/>
                <a:cs typeface="Times New Roman" pitchFamily="18" charset="0"/>
              </a:rPr>
              <a:t>答案</a:t>
            </a:r>
            <a:r>
              <a:rPr lang="en-US" altLang="zh-CN" sz="2000" b="1" dirty="0">
                <a:solidFill>
                  <a:srgbClr val="FF0000"/>
                </a:solidFill>
                <a:latin typeface="Calibri" pitchFamily="34" charset="0"/>
                <a:ea typeface="宋体" pitchFamily="2" charset="-122"/>
                <a:cs typeface="Times New Roman" pitchFamily="18" charset="0"/>
              </a:rPr>
              <a:t>】</a:t>
            </a:r>
            <a:r>
              <a:rPr lang="zh-CN" altLang="en-US" sz="2000" b="1" dirty="0">
                <a:solidFill>
                  <a:srgbClr val="FF0000"/>
                </a:solidFill>
                <a:latin typeface="Calibri" pitchFamily="34" charset="0"/>
                <a:ea typeface="宋体" pitchFamily="2" charset="-122"/>
                <a:cs typeface="宋体" pitchFamily="2" charset="-122"/>
              </a:rPr>
              <a:t>（</a:t>
            </a:r>
            <a:r>
              <a:rPr lang="en-US" altLang="zh-CN" sz="2000" b="1" dirty="0">
                <a:solidFill>
                  <a:srgbClr val="FF0000"/>
                </a:solidFill>
                <a:latin typeface="Calibri" pitchFamily="34" charset="0"/>
                <a:ea typeface="宋体" pitchFamily="2" charset="-122"/>
                <a:cs typeface="宋体" pitchFamily="2" charset="-122"/>
              </a:rPr>
              <a:t>1</a:t>
            </a:r>
            <a:r>
              <a:rPr lang="zh-CN" altLang="en-US" sz="2000" b="1" dirty="0">
                <a:solidFill>
                  <a:srgbClr val="FF0000"/>
                </a:solidFill>
                <a:latin typeface="Calibri" pitchFamily="34" charset="0"/>
                <a:ea typeface="宋体" pitchFamily="2" charset="-122"/>
                <a:cs typeface="宋体" pitchFamily="2" charset="-122"/>
              </a:rPr>
              <a:t>）春汛</a:t>
            </a:r>
            <a:r>
              <a:rPr lang="en-US" altLang="zh-CN" sz="2000" b="1" dirty="0">
                <a:solidFill>
                  <a:srgbClr val="FF0000"/>
                </a:solidFill>
                <a:latin typeface="Calibri" pitchFamily="34" charset="0"/>
                <a:ea typeface="宋体" pitchFamily="2" charset="-122"/>
                <a:cs typeface="宋体" pitchFamily="2" charset="-122"/>
              </a:rPr>
              <a:t>;</a:t>
            </a:r>
            <a:r>
              <a:rPr lang="zh-CN" altLang="en-US" sz="2000" b="1" dirty="0">
                <a:solidFill>
                  <a:srgbClr val="FF0000"/>
                </a:solidFill>
                <a:latin typeface="Calibri" pitchFamily="34" charset="0"/>
                <a:ea typeface="宋体" pitchFamily="2" charset="-122"/>
                <a:cs typeface="宋体" pitchFamily="2" charset="-122"/>
              </a:rPr>
              <a:t>夏汛</a:t>
            </a:r>
            <a:r>
              <a:rPr lang="en-US" altLang="zh-CN" sz="2000" b="1" dirty="0">
                <a:solidFill>
                  <a:srgbClr val="FF0000"/>
                </a:solidFill>
                <a:latin typeface="Calibri" pitchFamily="34" charset="0"/>
                <a:ea typeface="宋体" pitchFamily="2" charset="-122"/>
                <a:cs typeface="宋体" pitchFamily="2" charset="-122"/>
              </a:rPr>
              <a:t>;</a:t>
            </a:r>
            <a:r>
              <a:rPr lang="zh-CN" altLang="en-US" sz="2000" b="1" dirty="0">
                <a:solidFill>
                  <a:srgbClr val="FF0000"/>
                </a:solidFill>
                <a:latin typeface="Calibri" pitchFamily="34" charset="0"/>
                <a:ea typeface="宋体" pitchFamily="2" charset="-122"/>
                <a:cs typeface="宋体" pitchFamily="2" charset="-122"/>
              </a:rPr>
              <a:t>东部季风区</a:t>
            </a:r>
            <a:endParaRPr lang="zh-CN" altLang="en-US" sz="1600" b="1" dirty="0">
              <a:latin typeface="Arial" pitchFamily="34" charset="0"/>
              <a:ea typeface="宋体" pitchFamily="2" charset="-122"/>
              <a:cs typeface="宋体" pitchFamily="2" charset="-122"/>
            </a:endParaRPr>
          </a:p>
          <a:p>
            <a:pPr lvl="0" eaLnBrk="0" fontAlgn="ctr" hangingPunct="0">
              <a:spcBef>
                <a:spcPct val="0"/>
              </a:spcBef>
              <a:spcAft>
                <a:spcPct val="0"/>
              </a:spcAft>
            </a:pPr>
            <a:r>
              <a:rPr lang="zh-CN" altLang="en-US" sz="2000" b="1" dirty="0">
                <a:solidFill>
                  <a:srgbClr val="FF0000"/>
                </a:solidFill>
                <a:latin typeface="Calibri" pitchFamily="34" charset="0"/>
                <a:ea typeface="宋体" pitchFamily="2" charset="-122"/>
                <a:cs typeface="宋体" pitchFamily="2" charset="-122"/>
              </a:rPr>
              <a:t>（</a:t>
            </a:r>
            <a:r>
              <a:rPr lang="en-US" altLang="zh-CN" sz="2000" b="1" dirty="0">
                <a:solidFill>
                  <a:srgbClr val="FF0000"/>
                </a:solidFill>
                <a:latin typeface="Calibri" pitchFamily="34" charset="0"/>
                <a:ea typeface="宋体" pitchFamily="2" charset="-122"/>
                <a:cs typeface="宋体" pitchFamily="2" charset="-122"/>
              </a:rPr>
              <a:t>2</a:t>
            </a:r>
            <a:r>
              <a:rPr lang="zh-CN" altLang="en-US" sz="2000" b="1" dirty="0">
                <a:solidFill>
                  <a:srgbClr val="FF0000"/>
                </a:solidFill>
                <a:latin typeface="Calibri" pitchFamily="34" charset="0"/>
                <a:ea typeface="宋体" pitchFamily="2" charset="-122"/>
                <a:cs typeface="宋体" pitchFamily="2" charset="-122"/>
              </a:rPr>
              <a:t>）降水集中，流量季节变化大；流域植被覆盖率低，河水含沙量大；地形平坦，排水不畅；受地转偏向力影响，侧向侵蚀严重</a:t>
            </a:r>
            <a:endParaRPr lang="zh-CN" altLang="en-US" sz="1600" b="1" dirty="0">
              <a:latin typeface="Arial" pitchFamily="34" charset="0"/>
              <a:ea typeface="宋体" pitchFamily="2" charset="-122"/>
              <a:cs typeface="宋体" pitchFamily="2" charset="-122"/>
            </a:endParaRPr>
          </a:p>
          <a:p>
            <a:pPr lvl="0" eaLnBrk="0" fontAlgn="ctr" hangingPunct="0">
              <a:spcBef>
                <a:spcPct val="0"/>
              </a:spcBef>
              <a:spcAft>
                <a:spcPct val="0"/>
              </a:spcAft>
            </a:pPr>
            <a:r>
              <a:rPr lang="zh-CN" altLang="en-US" sz="2000" b="1" dirty="0">
                <a:solidFill>
                  <a:srgbClr val="FF0000"/>
                </a:solidFill>
                <a:latin typeface="Calibri" pitchFamily="34" charset="0"/>
                <a:ea typeface="宋体" pitchFamily="2" charset="-122"/>
                <a:cs typeface="宋体" pitchFamily="2" charset="-122"/>
              </a:rPr>
              <a:t>（</a:t>
            </a:r>
            <a:r>
              <a:rPr lang="en-US" altLang="zh-CN" sz="2000" b="1" dirty="0">
                <a:solidFill>
                  <a:srgbClr val="FF0000"/>
                </a:solidFill>
                <a:latin typeface="Calibri" pitchFamily="34" charset="0"/>
                <a:ea typeface="宋体" pitchFamily="2" charset="-122"/>
                <a:cs typeface="宋体" pitchFamily="2" charset="-122"/>
              </a:rPr>
              <a:t>3</a:t>
            </a:r>
            <a:r>
              <a:rPr lang="zh-CN" altLang="en-US" sz="2000" b="1" dirty="0">
                <a:solidFill>
                  <a:srgbClr val="FF0000"/>
                </a:solidFill>
                <a:latin typeface="Calibri" pitchFamily="34" charset="0"/>
                <a:ea typeface="宋体" pitchFamily="2" charset="-122"/>
                <a:cs typeface="宋体" pitchFamily="2" charset="-122"/>
              </a:rPr>
              <a:t>）绰尔河下游流量减少；两岸湿地面积减少；生物多样性减少；生态退化</a:t>
            </a:r>
            <a:endParaRPr lang="zh-CN" altLang="en-US" sz="4400" b="1"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17910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48578" y="597218"/>
            <a:ext cx="2506980" cy="611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96278" y="718185"/>
            <a:ext cx="319564" cy="1580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016241" y="530542"/>
            <a:ext cx="665321" cy="1035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6212685" y="905827"/>
            <a:ext cx="2747963" cy="79058"/>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32026" y="1033463"/>
            <a:ext cx="6044089" cy="392415"/>
          </a:xfrm>
          <a:prstGeom prst="rect">
            <a:avLst/>
          </a:prstGeom>
          <a:noFill/>
          <a:ln w="9525">
            <a:noFill/>
          </a:ln>
        </p:spPr>
        <p:txBody>
          <a:bodyPr wrap="square" lIns="68580" tIns="34290" rIns="68580" bIns="34290">
            <a:spAutoFit/>
          </a:bodyPr>
          <a:lstStyle/>
          <a:p>
            <a:r>
              <a:rPr lang="en-US" altLang="zh-CN" dirty="0">
                <a:solidFill>
                  <a:srgbClr val="000000"/>
                </a:solidFill>
                <a:latin typeface="黑体" panose="02010609060101010101" charset="-122"/>
                <a:ea typeface="黑体" panose="02010609060101010101" charset="-122"/>
                <a:cs typeface="黑体" panose="02010609060101010101" charset="-122"/>
              </a:rPr>
              <a:t>   </a:t>
            </a:r>
            <a:r>
              <a:rPr lang="en-US" altLang="zh-CN" sz="2100" dirty="0">
                <a:solidFill>
                  <a:srgbClr val="000000"/>
                </a:solidFill>
                <a:latin typeface="黑体" panose="02010609060101010101" charset="-122"/>
                <a:ea typeface="黑体" panose="02010609060101010101" charset="-122"/>
                <a:cs typeface="黑体" panose="02010609060101010101" charset="-122"/>
              </a:rPr>
              <a:t>  </a:t>
            </a:r>
            <a:r>
              <a:rPr lang="zh-CN" altLang="en-US" sz="2100" dirty="0">
                <a:solidFill>
                  <a:srgbClr val="000000"/>
                </a:solidFill>
                <a:latin typeface="黑体" panose="02010609060101010101" charset="-122"/>
                <a:ea typeface="黑体" panose="02010609060101010101" charset="-122"/>
                <a:cs typeface="黑体" panose="02010609060101010101" charset="-122"/>
              </a:rPr>
              <a:t>微</a:t>
            </a:r>
            <a:r>
              <a:rPr lang="zh-CN" altLang="en-US" sz="2100" dirty="0" smtClean="0">
                <a:solidFill>
                  <a:srgbClr val="000000"/>
                </a:solidFill>
                <a:latin typeface="黑体" panose="02010609060101010101" charset="-122"/>
                <a:ea typeface="黑体" panose="02010609060101010101" charset="-122"/>
                <a:cs typeface="黑体" panose="02010609060101010101" charset="-122"/>
              </a:rPr>
              <a:t>专题</a:t>
            </a:r>
            <a:r>
              <a:rPr lang="en-US" altLang="zh-CN" sz="2100" dirty="0" smtClean="0">
                <a:solidFill>
                  <a:srgbClr val="000000"/>
                </a:solidFill>
                <a:latin typeface="黑体" panose="02010609060101010101" charset="-122"/>
                <a:ea typeface="黑体" panose="02010609060101010101" charset="-122"/>
                <a:cs typeface="黑体" panose="02010609060101010101" charset="-122"/>
              </a:rPr>
              <a:t>---</a:t>
            </a:r>
            <a:r>
              <a:rPr lang="zh-CN" altLang="en-US" sz="2100" dirty="0" smtClean="0">
                <a:solidFill>
                  <a:srgbClr val="3E3E3E"/>
                </a:solidFill>
                <a:latin typeface="黑体" panose="02010609060101010101" charset="-122"/>
                <a:ea typeface="黑体" panose="02010609060101010101" charset="-122"/>
                <a:cs typeface="黑体" panose="02010609060101010101" charset="-122"/>
              </a:rPr>
              <a:t>土壤</a:t>
            </a:r>
            <a:endParaRPr lang="zh-CN" altLang="en-US" sz="2100" dirty="0"/>
          </a:p>
        </p:txBody>
      </p:sp>
      <p:pic>
        <p:nvPicPr>
          <p:cNvPr id="7" name="图片 6" descr="微信图片_20190304110534"/>
          <p:cNvPicPr>
            <a:picLocks noChangeAspect="1"/>
          </p:cNvPicPr>
          <p:nvPr/>
        </p:nvPicPr>
        <p:blipFill>
          <a:blip r:embed="rId2"/>
          <a:srcRect r="16420" b="9946"/>
          <a:stretch>
            <a:fillRect/>
          </a:stretch>
        </p:blipFill>
        <p:spPr>
          <a:xfrm>
            <a:off x="1516857" y="1565913"/>
            <a:ext cx="3250406" cy="2406491"/>
          </a:xfrm>
          <a:prstGeom prst="ellipse">
            <a:avLst/>
          </a:prstGeom>
        </p:spPr>
      </p:pic>
      <p:pic>
        <p:nvPicPr>
          <p:cNvPr id="8" name="图片 7"/>
          <p:cNvPicPr>
            <a:picLocks noChangeAspect="1"/>
          </p:cNvPicPr>
          <p:nvPr/>
        </p:nvPicPr>
        <p:blipFill>
          <a:blip r:embed="rId3"/>
          <a:srcRect t="9804" r="28048"/>
          <a:stretch>
            <a:fillRect/>
          </a:stretch>
        </p:blipFill>
        <p:spPr>
          <a:xfrm>
            <a:off x="5116831" y="1558291"/>
            <a:ext cx="3265646" cy="2483168"/>
          </a:xfrm>
          <a:prstGeom prst="ellipse">
            <a:avLst/>
          </a:prstGeom>
        </p:spPr>
      </p:pic>
      <p:sp>
        <p:nvSpPr>
          <p:cNvPr id="9" name="文本框 8"/>
          <p:cNvSpPr txBox="1"/>
          <p:nvPr/>
        </p:nvSpPr>
        <p:spPr>
          <a:xfrm>
            <a:off x="312896" y="4430555"/>
            <a:ext cx="8647748" cy="623248"/>
          </a:xfrm>
          <a:prstGeom prst="rect">
            <a:avLst/>
          </a:prstGeom>
          <a:noFill/>
        </p:spPr>
        <p:txBody>
          <a:bodyPr wrap="square" lIns="68580" tIns="34290" rIns="68580" bIns="34290" rtlCol="0" anchor="t">
            <a:spAutoFit/>
          </a:bodyPr>
          <a:lstStyle/>
          <a:p>
            <a:r>
              <a:rPr lang="zh-CN" altLang="en-US">
                <a:solidFill>
                  <a:srgbClr val="C00000"/>
                </a:solidFill>
                <a:latin typeface="黑体" panose="02010609060101010101" charset="-122"/>
                <a:ea typeface="黑体" panose="02010609060101010101" charset="-122"/>
              </a:rPr>
              <a:t>土壤：</a:t>
            </a:r>
            <a:r>
              <a:rPr lang="zh-CN" altLang="en-US">
                <a:solidFill>
                  <a:srgbClr val="1552D1"/>
                </a:solidFill>
                <a:latin typeface="黑体" panose="02010609060101010101" charset="-122"/>
                <a:ea typeface="黑体" panose="02010609060101010101" charset="-122"/>
              </a:rPr>
              <a:t>土壤是指地球陆地表面具有一定肥力，并且能够生长植物的疏松表层。</a:t>
            </a:r>
            <a:r>
              <a:rPr lang="zh-CN" altLang="en-US">
                <a:solidFill>
                  <a:srgbClr val="C00000"/>
                </a:solidFill>
                <a:latin typeface="黑体" panose="02010609060101010101" charset="-122"/>
                <a:ea typeface="黑体" panose="02010609060101010101" charset="-122"/>
                <a:sym typeface="+mn-ea"/>
              </a:rPr>
              <a:t>具有肥力是土壤的本质属性</a:t>
            </a:r>
          </a:p>
        </p:txBody>
      </p:sp>
    </p:spTree>
    <p:extLst>
      <p:ext uri="{BB962C8B-B14F-4D97-AF65-F5344CB8AC3E}">
        <p14:creationId xmlns:p14="http://schemas.microsoft.com/office/powerpoint/2010/main" val="724811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p:cNvGrpSpPr/>
          <p:nvPr/>
        </p:nvGrpSpPr>
        <p:grpSpPr>
          <a:xfrm>
            <a:off x="423390" y="243840"/>
            <a:ext cx="3282315" cy="2914058"/>
            <a:chOff x="-238" y="-87"/>
            <a:chExt cx="2215" cy="2128"/>
          </a:xfrm>
        </p:grpSpPr>
        <p:pic>
          <p:nvPicPr>
            <p:cNvPr id="9" name="Picture 3" descr="理想土壤的成分体积比例"/>
            <p:cNvPicPr>
              <a:picLocks noChangeAspect="1" noChangeArrowheads="1"/>
            </p:cNvPicPr>
            <p:nvPr/>
          </p:nvPicPr>
          <p:blipFill>
            <a:blip r:embed="rId2">
              <a:lum bright="-12000" contrast="30000"/>
              <a:extLst>
                <a:ext uri="{28A0092B-C50C-407E-A947-70E740481C1C}">
                  <a14:useLocalDpi xmlns:a14="http://schemas.microsoft.com/office/drawing/2010/main" val="0"/>
                </a:ext>
              </a:extLst>
            </a:blip>
            <a:srcRect l="6514" t="4085" r="2953" b="12468"/>
            <a:stretch>
              <a:fillRect/>
            </a:stretch>
          </p:blipFill>
          <p:spPr bwMode="auto">
            <a:xfrm>
              <a:off x="-238" y="-87"/>
              <a:ext cx="2215" cy="1858"/>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pic>
        <p:sp>
          <p:nvSpPr>
            <p:cNvPr id="11" name="Rectangle 4"/>
            <p:cNvSpPr>
              <a:spLocks noChangeArrowheads="1"/>
            </p:cNvSpPr>
            <p:nvPr/>
          </p:nvSpPr>
          <p:spPr bwMode="auto">
            <a:xfrm>
              <a:off x="-238" y="1771"/>
              <a:ext cx="2215" cy="270"/>
            </a:xfrm>
            <a:prstGeom prst="rect">
              <a:avLst/>
            </a:prstGeom>
            <a:solidFill>
              <a:schemeClr val="bg2"/>
            </a:solidFill>
            <a:ln w="9525">
              <a:solidFill>
                <a:schemeClr val="accent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a:solidFill>
                    <a:srgbClr val="C00000"/>
                  </a:solidFill>
                  <a:latin typeface="黑体" panose="02010609060101010101" charset="-122"/>
                  <a:ea typeface="黑体" panose="02010609060101010101" charset="-122"/>
                  <a:sym typeface="微软雅黑" panose="020B0503020204020204" charset="-122"/>
                </a:rPr>
                <a:t>理想成分的体积分数土壤</a:t>
              </a:r>
            </a:p>
          </p:txBody>
        </p:sp>
      </p:grpSp>
      <p:pic>
        <p:nvPicPr>
          <p:cNvPr id="19" name="图片 2345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74799" y="3276124"/>
            <a:ext cx="4741545" cy="1684496"/>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3966214" y="243842"/>
            <a:ext cx="4977289" cy="2707006"/>
            <a:chOff x="9696" y="516"/>
            <a:chExt cx="8786" cy="5684"/>
          </a:xfrm>
        </p:grpSpPr>
        <p:grpSp>
          <p:nvGrpSpPr>
            <p:cNvPr id="5" name="组合 4"/>
            <p:cNvGrpSpPr/>
            <p:nvPr/>
          </p:nvGrpSpPr>
          <p:grpSpPr>
            <a:xfrm>
              <a:off x="9696" y="516"/>
              <a:ext cx="8786" cy="5684"/>
              <a:chOff x="10103" y="1147"/>
              <a:chExt cx="8786" cy="5684"/>
            </a:xfrm>
          </p:grpSpPr>
          <p:sp>
            <p:nvSpPr>
              <p:cNvPr id="13" name="矩形 12"/>
              <p:cNvSpPr/>
              <p:nvPr/>
            </p:nvSpPr>
            <p:spPr>
              <a:xfrm>
                <a:off x="10103" y="2212"/>
                <a:ext cx="768" cy="3102"/>
              </a:xfrm>
              <a:prstGeom prst="rect">
                <a:avLst/>
              </a:prstGeom>
              <a:ln w="12700" cmpd="sng">
                <a:solidFill>
                  <a:schemeClr val="accent1">
                    <a:shade val="50000"/>
                  </a:schemeClr>
                </a:solidFill>
                <a:prstDash val="solid"/>
              </a:ln>
            </p:spPr>
            <p:txBody>
              <a:bodyPr wrap="square">
                <a:spAutoFit/>
              </a:bodyPr>
              <a:lstStyle/>
              <a:p>
                <a:pPr algn="just">
                  <a:spcAft>
                    <a:spcPct val="0"/>
                  </a:spcAft>
                </a:pPr>
                <a:r>
                  <a:rPr lang="zh-CN" altLang="zh-CN" b="1" kern="100">
                    <a:latin typeface="微软雅黑" panose="020B0503020204020204" charset="-122"/>
                    <a:ea typeface="微软雅黑" panose="020B0503020204020204" charset="-122"/>
                    <a:cs typeface="Times New Roman" panose="02020603050405020304" pitchFamily="18" charset="0"/>
                  </a:rPr>
                  <a:t>土</a:t>
                </a:r>
              </a:p>
              <a:p>
                <a:pPr algn="just">
                  <a:spcAft>
                    <a:spcPct val="0"/>
                  </a:spcAft>
                </a:pPr>
                <a:r>
                  <a:rPr lang="zh-CN" altLang="zh-CN" b="1" kern="100">
                    <a:latin typeface="微软雅黑" panose="020B0503020204020204" charset="-122"/>
                    <a:ea typeface="微软雅黑" panose="020B0503020204020204" charset="-122"/>
                    <a:cs typeface="Times New Roman" panose="02020603050405020304" pitchFamily="18" charset="0"/>
                  </a:rPr>
                  <a:t>壤</a:t>
                </a:r>
              </a:p>
              <a:p>
                <a:pPr algn="just">
                  <a:spcAft>
                    <a:spcPct val="0"/>
                  </a:spcAft>
                </a:pPr>
                <a:r>
                  <a:rPr lang="zh-CN" altLang="zh-CN" b="1" kern="100">
                    <a:latin typeface="微软雅黑" panose="020B0503020204020204" charset="-122"/>
                    <a:ea typeface="微软雅黑" panose="020B0503020204020204" charset="-122"/>
                    <a:cs typeface="Times New Roman" panose="02020603050405020304" pitchFamily="18" charset="0"/>
                  </a:rPr>
                  <a:t>的</a:t>
                </a:r>
              </a:p>
              <a:p>
                <a:pPr algn="just">
                  <a:spcAft>
                    <a:spcPct val="0"/>
                  </a:spcAft>
                </a:pPr>
                <a:r>
                  <a:rPr lang="zh-CN" altLang="zh-CN" b="1" kern="100">
                    <a:latin typeface="微软雅黑" panose="020B0503020204020204" charset="-122"/>
                    <a:ea typeface="微软雅黑" panose="020B0503020204020204" charset="-122"/>
                    <a:cs typeface="Times New Roman" panose="02020603050405020304" pitchFamily="18" charset="0"/>
                  </a:rPr>
                  <a:t>组</a:t>
                </a:r>
              </a:p>
              <a:p>
                <a:pPr algn="just">
                  <a:spcAft>
                    <a:spcPct val="0"/>
                  </a:spcAft>
                </a:pPr>
                <a:r>
                  <a:rPr lang="zh-CN" altLang="zh-CN" b="1" kern="100">
                    <a:latin typeface="微软雅黑" panose="020B0503020204020204" charset="-122"/>
                    <a:ea typeface="微软雅黑" panose="020B0503020204020204" charset="-122"/>
                    <a:cs typeface="Times New Roman" panose="02020603050405020304" pitchFamily="18" charset="0"/>
                  </a:rPr>
                  <a:t>成</a:t>
                </a:r>
              </a:p>
            </p:txBody>
          </p:sp>
          <p:sp>
            <p:nvSpPr>
              <p:cNvPr id="14" name="矩形 13"/>
              <p:cNvSpPr/>
              <p:nvPr/>
            </p:nvSpPr>
            <p:spPr>
              <a:xfrm>
                <a:off x="12121" y="1147"/>
                <a:ext cx="6768" cy="1357"/>
              </a:xfrm>
              <a:prstGeom prst="rect">
                <a:avLst/>
              </a:prstGeom>
              <a:ln>
                <a:solidFill>
                  <a:schemeClr val="accent1"/>
                </a:solidFill>
              </a:ln>
            </p:spPr>
            <p:txBody>
              <a:bodyPr wrap="square">
                <a:spAutoFit/>
              </a:bodyPr>
              <a:lstStyle/>
              <a:p>
                <a:pPr algn="just">
                  <a:spcAft>
                    <a:spcPct val="0"/>
                  </a:spcAft>
                </a:pPr>
                <a:r>
                  <a:rPr lang="zh-CN" altLang="en-US" b="1" kern="100">
                    <a:latin typeface="微软雅黑" panose="020B0503020204020204" charset="-122"/>
                    <a:ea typeface="微软雅黑" panose="020B0503020204020204" charset="-122"/>
                    <a:cs typeface="Times New Roman" panose="02020603050405020304" pitchFamily="18" charset="0"/>
                  </a:rPr>
                  <a:t>矿物质：</a:t>
                </a:r>
                <a:r>
                  <a:rPr lang="zh-CN" altLang="en-US" b="1" kern="100">
                    <a:solidFill>
                      <a:srgbClr val="C00000"/>
                    </a:solidFill>
                    <a:latin typeface="微软雅黑" panose="020B0503020204020204" charset="-122"/>
                    <a:ea typeface="微软雅黑" panose="020B0503020204020204" charset="-122"/>
                    <a:cs typeface="Times New Roman" panose="02020603050405020304" pitchFamily="18" charset="0"/>
                  </a:rPr>
                  <a:t>土壤的物质基础，矿物养分的主要来源</a:t>
                </a:r>
              </a:p>
            </p:txBody>
          </p:sp>
          <p:sp>
            <p:nvSpPr>
              <p:cNvPr id="15" name="矩形 14"/>
              <p:cNvSpPr/>
              <p:nvPr/>
            </p:nvSpPr>
            <p:spPr>
              <a:xfrm>
                <a:off x="12121" y="2908"/>
                <a:ext cx="6685" cy="1357"/>
              </a:xfrm>
              <a:prstGeom prst="rect">
                <a:avLst/>
              </a:prstGeom>
              <a:ln>
                <a:solidFill>
                  <a:schemeClr val="accent1"/>
                </a:solidFill>
              </a:ln>
            </p:spPr>
            <p:txBody>
              <a:bodyPr wrap="square">
                <a:spAutoFit/>
              </a:bodyPr>
              <a:lstStyle/>
              <a:p>
                <a:pPr algn="just">
                  <a:spcAft>
                    <a:spcPct val="0"/>
                  </a:spcAft>
                </a:pPr>
                <a:r>
                  <a:rPr lang="zh-CN" altLang="en-US" b="1" kern="100">
                    <a:latin typeface="微软雅黑" panose="020B0503020204020204" charset="-122"/>
                    <a:ea typeface="微软雅黑" panose="020B0503020204020204" charset="-122"/>
                    <a:cs typeface="Times New Roman" panose="02020603050405020304" pitchFamily="18" charset="0"/>
                  </a:rPr>
                  <a:t>有机质：</a:t>
                </a:r>
                <a:r>
                  <a:rPr lang="zh-CN" altLang="en-US" b="1" kern="100">
                    <a:solidFill>
                      <a:srgbClr val="C00000"/>
                    </a:solidFill>
                    <a:latin typeface="微软雅黑" panose="020B0503020204020204" charset="-122"/>
                    <a:ea typeface="微软雅黑" panose="020B0503020204020204" charset="-122"/>
                    <a:cs typeface="Times New Roman" panose="02020603050405020304" pitchFamily="18" charset="0"/>
                  </a:rPr>
                  <a:t>集中在表层，土壤肥力高低的重要标志</a:t>
                </a:r>
              </a:p>
            </p:txBody>
          </p:sp>
          <p:sp>
            <p:nvSpPr>
              <p:cNvPr id="16" name="矩形 15"/>
              <p:cNvSpPr/>
              <p:nvPr/>
            </p:nvSpPr>
            <p:spPr>
              <a:xfrm>
                <a:off x="12121" y="4481"/>
                <a:ext cx="6684" cy="776"/>
              </a:xfrm>
              <a:prstGeom prst="rect">
                <a:avLst/>
              </a:prstGeom>
              <a:ln>
                <a:solidFill>
                  <a:schemeClr val="accent1"/>
                </a:solidFill>
              </a:ln>
            </p:spPr>
            <p:txBody>
              <a:bodyPr wrap="square">
                <a:spAutoFit/>
              </a:bodyPr>
              <a:lstStyle/>
              <a:p>
                <a:pPr algn="just">
                  <a:spcAft>
                    <a:spcPct val="0"/>
                  </a:spcAft>
                </a:pPr>
                <a:r>
                  <a:rPr lang="zh-CN" altLang="en-US" b="1" kern="100">
                    <a:latin typeface="微软雅黑" panose="020B0503020204020204" charset="-122"/>
                    <a:ea typeface="微软雅黑" panose="020B0503020204020204" charset="-122"/>
                    <a:cs typeface="Times New Roman" panose="02020603050405020304" pitchFamily="18" charset="0"/>
                  </a:rPr>
                  <a:t>水分：</a:t>
                </a:r>
                <a:r>
                  <a:rPr lang="zh-CN" altLang="en-US" b="1" kern="100">
                    <a:solidFill>
                      <a:srgbClr val="C00000"/>
                    </a:solidFill>
                    <a:latin typeface="微软雅黑" panose="020B0503020204020204" charset="-122"/>
                    <a:ea typeface="微软雅黑" panose="020B0503020204020204" charset="-122"/>
                    <a:cs typeface="Times New Roman" panose="02020603050405020304" pitchFamily="18" charset="0"/>
                  </a:rPr>
                  <a:t>输送养分和合成有机物需要</a:t>
                </a:r>
              </a:p>
            </p:txBody>
          </p:sp>
          <p:sp>
            <p:nvSpPr>
              <p:cNvPr id="17" name="矩形 16"/>
              <p:cNvSpPr/>
              <p:nvPr/>
            </p:nvSpPr>
            <p:spPr>
              <a:xfrm>
                <a:off x="12121" y="6055"/>
                <a:ext cx="6768" cy="776"/>
              </a:xfrm>
              <a:prstGeom prst="rect">
                <a:avLst/>
              </a:prstGeom>
              <a:ln>
                <a:solidFill>
                  <a:schemeClr val="accent1"/>
                </a:solidFill>
              </a:ln>
            </p:spPr>
            <p:txBody>
              <a:bodyPr wrap="square">
                <a:spAutoFit/>
              </a:bodyPr>
              <a:lstStyle/>
              <a:p>
                <a:pPr algn="just">
                  <a:spcAft>
                    <a:spcPct val="0"/>
                  </a:spcAft>
                </a:pPr>
                <a:r>
                  <a:rPr lang="zh-CN" altLang="en-US" b="1" kern="100">
                    <a:latin typeface="微软雅黑" panose="020B0503020204020204" charset="-122"/>
                    <a:ea typeface="微软雅黑" panose="020B0503020204020204" charset="-122"/>
                    <a:cs typeface="Times New Roman" panose="02020603050405020304" pitchFamily="18" charset="0"/>
                  </a:rPr>
                  <a:t>空气：</a:t>
                </a:r>
                <a:r>
                  <a:rPr lang="zh-CN" altLang="en-US" b="1" kern="100">
                    <a:solidFill>
                      <a:srgbClr val="C00000"/>
                    </a:solidFill>
                    <a:latin typeface="微软雅黑" panose="020B0503020204020204" charset="-122"/>
                    <a:ea typeface="微软雅黑" panose="020B0503020204020204" charset="-122"/>
                    <a:cs typeface="Times New Roman" panose="02020603050405020304" pitchFamily="18" charset="0"/>
                  </a:rPr>
                  <a:t>植物呼吸和生长需要</a:t>
                </a:r>
              </a:p>
            </p:txBody>
          </p:sp>
        </p:grpSp>
        <p:grpSp>
          <p:nvGrpSpPr>
            <p:cNvPr id="18" name="组合 17"/>
            <p:cNvGrpSpPr/>
            <p:nvPr/>
          </p:nvGrpSpPr>
          <p:grpSpPr>
            <a:xfrm>
              <a:off x="10896" y="1330"/>
              <a:ext cx="818" cy="4526"/>
              <a:chOff x="10896" y="1330"/>
              <a:chExt cx="818" cy="4526"/>
            </a:xfrm>
          </p:grpSpPr>
          <p:cxnSp>
            <p:nvCxnSpPr>
              <p:cNvPr id="4" name="直接箭头连接符 3"/>
              <p:cNvCxnSpPr/>
              <p:nvPr/>
            </p:nvCxnSpPr>
            <p:spPr>
              <a:xfrm>
                <a:off x="10896" y="1330"/>
                <a:ext cx="75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10896" y="2924"/>
                <a:ext cx="75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0896" y="4497"/>
                <a:ext cx="75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0964" y="5844"/>
                <a:ext cx="75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896" y="1330"/>
                <a:ext cx="26" cy="452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10476" y="3428"/>
              <a:ext cx="38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2" name="Picture 17"/>
          <p:cNvPicPr>
            <a:picLocks noChangeAspect="1" noChangeArrowheads="1"/>
          </p:cNvPicPr>
          <p:nvPr/>
        </p:nvPicPr>
        <p:blipFill>
          <a:blip r:embed="rId4"/>
          <a:srcRect/>
          <a:stretch>
            <a:fillRect/>
          </a:stretch>
        </p:blipFill>
        <p:spPr bwMode="auto">
          <a:xfrm>
            <a:off x="899592" y="3482578"/>
            <a:ext cx="1962150" cy="1271588"/>
          </a:xfrm>
          <a:prstGeom prst="rect">
            <a:avLst/>
          </a:prstGeom>
          <a:noFill/>
          <a:ln w="9525">
            <a:noFill/>
            <a:miter lim="800000"/>
            <a:headEnd/>
            <a:tailEnd/>
          </a:ln>
        </p:spPr>
      </p:pic>
    </p:spTree>
    <p:extLst>
      <p:ext uri="{BB962C8B-B14F-4D97-AF65-F5344CB8AC3E}">
        <p14:creationId xmlns:p14="http://schemas.microsoft.com/office/powerpoint/2010/main" val="464139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65"/>
          <p:cNvSpPr txBox="1">
            <a:spLocks noChangeArrowheads="1"/>
          </p:cNvSpPr>
          <p:nvPr/>
        </p:nvSpPr>
        <p:spPr bwMode="auto">
          <a:xfrm>
            <a:off x="2411760" y="118671"/>
            <a:ext cx="8915400" cy="461665"/>
          </a:xfrm>
          <a:prstGeom prst="rect">
            <a:avLst/>
          </a:prstGeom>
          <a:noFill/>
          <a:ln w="9525">
            <a:noFill/>
            <a:miter lim="800000"/>
            <a:headEnd/>
            <a:tailEnd/>
          </a:ln>
        </p:spPr>
        <p:txBody>
          <a:bodyPr>
            <a:spAutoFit/>
          </a:bodyPr>
          <a:lstStyle/>
          <a:p>
            <a:pPr>
              <a:spcBef>
                <a:spcPct val="50000"/>
              </a:spcBef>
            </a:pPr>
            <a:r>
              <a:rPr lang="zh-CN" altLang="en-US" sz="2400" b="1" dirty="0" smtClean="0">
                <a:latin typeface="楷体_GB2312" pitchFamily="49" charset="-122"/>
                <a:ea typeface="楷体_GB2312" pitchFamily="49" charset="-122"/>
              </a:rPr>
              <a:t>读</a:t>
            </a:r>
            <a:r>
              <a:rPr lang="zh-CN" altLang="en-US" sz="2400" b="1" dirty="0">
                <a:latin typeface="楷体_GB2312" pitchFamily="49" charset="-122"/>
                <a:ea typeface="楷体_GB2312" pitchFamily="49" charset="-122"/>
              </a:rPr>
              <a:t>下图，结合所学知识回答下列问题。 </a:t>
            </a:r>
          </a:p>
        </p:txBody>
      </p:sp>
      <p:pic>
        <p:nvPicPr>
          <p:cNvPr id="17411" name="Picture 66" descr="\\Xy69\本地磁盘 (E)\新建文件夹\2014年金版（人教版）地理\1-5-8.TIF"/>
          <p:cNvPicPr>
            <a:picLocks noChangeAspect="1" noChangeArrowheads="1"/>
          </p:cNvPicPr>
          <p:nvPr/>
        </p:nvPicPr>
        <p:blipFill>
          <a:blip r:embed="rId2" r:link="rId3"/>
          <a:srcRect/>
          <a:stretch>
            <a:fillRect/>
          </a:stretch>
        </p:blipFill>
        <p:spPr bwMode="auto">
          <a:xfrm>
            <a:off x="2105024" y="483518"/>
            <a:ext cx="4114800" cy="1977629"/>
          </a:xfrm>
          <a:prstGeom prst="rect">
            <a:avLst/>
          </a:prstGeom>
          <a:noFill/>
          <a:ln w="9525">
            <a:noFill/>
            <a:miter lim="800000"/>
            <a:headEnd/>
            <a:tailEnd/>
          </a:ln>
        </p:spPr>
      </p:pic>
      <p:sp>
        <p:nvSpPr>
          <p:cNvPr id="17412" name="Rectangle 67"/>
          <p:cNvSpPr>
            <a:spLocks noChangeArrowheads="1"/>
          </p:cNvSpPr>
          <p:nvPr/>
        </p:nvSpPr>
        <p:spPr bwMode="auto">
          <a:xfrm>
            <a:off x="1066800" y="2461147"/>
            <a:ext cx="6629400" cy="400110"/>
          </a:xfrm>
          <a:prstGeom prst="rect">
            <a:avLst/>
          </a:prstGeom>
          <a:noFill/>
          <a:ln w="19050">
            <a:solidFill>
              <a:schemeClr val="tx1"/>
            </a:solidFill>
            <a:miter lim="800000"/>
            <a:headEnd/>
            <a:tailEnd/>
          </a:ln>
        </p:spPr>
        <p:txBody>
          <a:bodyPr anchor="ctr">
            <a:spAutoFit/>
          </a:bodyPr>
          <a:lstStyle/>
          <a:p>
            <a:pPr algn="ctr"/>
            <a:r>
              <a:rPr lang="zh-CN" altLang="en-US" sz="2000" b="1">
                <a:solidFill>
                  <a:srgbClr val="0000FF"/>
                </a:solidFill>
                <a:ea typeface="黑体" pitchFamily="49" charset="-122"/>
              </a:rPr>
              <a:t>描述图示区域主要自然地理环境的特征。</a:t>
            </a:r>
          </a:p>
        </p:txBody>
      </p:sp>
      <p:sp>
        <p:nvSpPr>
          <p:cNvPr id="17413" name="Text Box 5"/>
          <p:cNvSpPr txBox="1">
            <a:spLocks noChangeArrowheads="1"/>
          </p:cNvSpPr>
          <p:nvPr/>
        </p:nvSpPr>
        <p:spPr bwMode="auto">
          <a:xfrm>
            <a:off x="248792" y="2931790"/>
            <a:ext cx="8519864" cy="2031325"/>
          </a:xfrm>
          <a:prstGeom prst="rect">
            <a:avLst/>
          </a:prstGeom>
          <a:noFill/>
          <a:ln w="19050">
            <a:solidFill>
              <a:schemeClr val="tx1"/>
            </a:solidFill>
            <a:miter lim="800000"/>
            <a:headEnd/>
            <a:tailEnd/>
          </a:ln>
          <a:effectLst/>
        </p:spPr>
        <p:txBody>
          <a:bodyPr wrap="square">
            <a:spAutoFit/>
          </a:bodyPr>
          <a:lstStyle/>
          <a:p>
            <a:pPr>
              <a:spcBef>
                <a:spcPct val="50000"/>
              </a:spcBef>
            </a:pPr>
            <a:r>
              <a:rPr lang="zh-CN" altLang="en-US" b="1" dirty="0">
                <a:solidFill>
                  <a:srgbClr val="FF0000"/>
                </a:solidFill>
                <a:latin typeface="黑体" pitchFamily="49" charset="-122"/>
                <a:ea typeface="黑体" pitchFamily="49" charset="-122"/>
              </a:rPr>
              <a:t>地形：以平原为主。</a:t>
            </a:r>
          </a:p>
          <a:p>
            <a:pPr>
              <a:spcBef>
                <a:spcPct val="50000"/>
              </a:spcBef>
            </a:pPr>
            <a:r>
              <a:rPr lang="zh-CN" altLang="en-US" b="1" dirty="0">
                <a:solidFill>
                  <a:srgbClr val="FF0000"/>
                </a:solidFill>
                <a:latin typeface="黑体" pitchFamily="49" charset="-122"/>
                <a:ea typeface="黑体" pitchFamily="49" charset="-122"/>
              </a:rPr>
              <a:t>气候：热带雨林气候，全年高温多雨。</a:t>
            </a:r>
          </a:p>
          <a:p>
            <a:pPr>
              <a:spcBef>
                <a:spcPct val="50000"/>
              </a:spcBef>
            </a:pPr>
            <a:r>
              <a:rPr lang="zh-CN" altLang="en-US" b="1" dirty="0">
                <a:solidFill>
                  <a:srgbClr val="FF0000"/>
                </a:solidFill>
                <a:latin typeface="黑体" pitchFamily="49" charset="-122"/>
                <a:ea typeface="黑体" pitchFamily="49" charset="-122"/>
              </a:rPr>
              <a:t>水文：流量大，径流季节和年际变化较小，含沙量小。</a:t>
            </a:r>
          </a:p>
          <a:p>
            <a:pPr>
              <a:spcBef>
                <a:spcPct val="50000"/>
              </a:spcBef>
            </a:pPr>
            <a:r>
              <a:rPr lang="zh-CN" altLang="en-US" b="1" dirty="0">
                <a:solidFill>
                  <a:srgbClr val="FF0000"/>
                </a:solidFill>
                <a:latin typeface="黑体" pitchFamily="49" charset="-122"/>
                <a:ea typeface="黑体" pitchFamily="49" charset="-122"/>
              </a:rPr>
              <a:t>生物：热带雨林，植被覆盖率高。 </a:t>
            </a:r>
          </a:p>
          <a:p>
            <a:pPr>
              <a:spcBef>
                <a:spcPct val="50000"/>
              </a:spcBef>
            </a:pPr>
            <a:r>
              <a:rPr lang="zh-CN" altLang="en-US" b="1" dirty="0">
                <a:solidFill>
                  <a:srgbClr val="FF0000"/>
                </a:solidFill>
                <a:latin typeface="黑体" pitchFamily="49" charset="-122"/>
                <a:ea typeface="黑体" pitchFamily="49" charset="-122"/>
              </a:rPr>
              <a:t>土壤：以红壤、砖红壤为主，肥力较低</a:t>
            </a:r>
          </a:p>
        </p:txBody>
      </p:sp>
      <p:sp>
        <p:nvSpPr>
          <p:cNvPr id="17414" name="Rectangle 6"/>
          <p:cNvSpPr>
            <a:spLocks noChangeArrowheads="1"/>
          </p:cNvSpPr>
          <p:nvPr/>
        </p:nvSpPr>
        <p:spPr bwMode="auto">
          <a:xfrm>
            <a:off x="1" y="0"/>
            <a:ext cx="2656496" cy="584775"/>
          </a:xfrm>
          <a:prstGeom prst="rect">
            <a:avLst/>
          </a:prstGeom>
          <a:noFill/>
          <a:ln w="9525">
            <a:noFill/>
            <a:miter lim="800000"/>
            <a:headEnd/>
            <a:tailEnd/>
          </a:ln>
          <a:effectLst/>
        </p:spPr>
        <p:txBody>
          <a:bodyPr wrap="none">
            <a:spAutoFit/>
          </a:bodyPr>
          <a:lstStyle/>
          <a:p>
            <a:r>
              <a:rPr lang="en-US" altLang="zh-CN" sz="3200" b="1">
                <a:solidFill>
                  <a:srgbClr val="0000FF"/>
                </a:solidFill>
              </a:rPr>
              <a:t>【</a:t>
            </a:r>
            <a:r>
              <a:rPr lang="zh-CN" altLang="en-US" sz="3200" b="1">
                <a:solidFill>
                  <a:srgbClr val="0000FF"/>
                </a:solidFill>
              </a:rPr>
              <a:t>对点演练</a:t>
            </a:r>
            <a:r>
              <a:rPr lang="en-US" altLang="zh-CN" sz="3200" b="1">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45742" name="直接连接符 3"/>
          <p:cNvCxnSpPr/>
          <p:nvPr/>
        </p:nvCxnSpPr>
        <p:spPr>
          <a:xfrm>
            <a:off x="1116000" y="642926"/>
            <a:ext cx="6885000" cy="1191"/>
          </a:xfrm>
          <a:prstGeom prst="line">
            <a:avLst/>
          </a:prstGeom>
          <a:ln w="76200" cmpd="tri">
            <a:gradFill flip="none" rotWithShape="1">
              <a:gsLst>
                <a:gs pos="25000">
                  <a:srgbClr val="21D6E0"/>
                </a:gs>
                <a:gs pos="30000">
                  <a:srgbClr val="FF0066"/>
                </a:gs>
                <a:gs pos="75000">
                  <a:srgbClr val="0087E6"/>
                </a:gs>
                <a:gs pos="100000">
                  <a:srgbClr val="005CBF"/>
                </a:gs>
              </a:gsLst>
              <a:lin ang="2700000" scaled="1"/>
            </a:gradFill>
          </a:ln>
        </p:spPr>
        <p:style>
          <a:lnRef idx="1">
            <a:schemeClr val="accent1"/>
          </a:lnRef>
          <a:fillRef idx="0">
            <a:schemeClr val="accent1"/>
          </a:fillRef>
          <a:effectRef idx="0">
            <a:schemeClr val="accent1"/>
          </a:effectRef>
          <a:fontRef idx="minor">
            <a:schemeClr val="tx1"/>
          </a:fontRef>
        </p:style>
      </p:cxnSp>
      <p:sp>
        <p:nvSpPr>
          <p:cNvPr id="1048646" name="TextBox 4"/>
          <p:cNvSpPr txBox="1"/>
          <p:nvPr/>
        </p:nvSpPr>
        <p:spPr>
          <a:xfrm>
            <a:off x="1143000" y="2"/>
            <a:ext cx="5357826" cy="530915"/>
          </a:xfrm>
          <a:prstGeom prst="rect">
            <a:avLst/>
          </a:prstGeom>
          <a:noFill/>
        </p:spPr>
        <p:txBody>
          <a:bodyPr wrap="square" lIns="68580" tIns="34290" rIns="68580" bIns="34290" rtlCol="0">
            <a:spAutoFit/>
          </a:bodyPr>
          <a:lstStyle/>
          <a:p>
            <a:r>
              <a:rPr lang="zh-CN" altLang="en-US" sz="3000" b="1" dirty="0" smtClean="0">
                <a:solidFill>
                  <a:srgbClr val="0000CC"/>
                </a:solidFill>
                <a:effectLst>
                  <a:outerShdw blurRad="38100" dist="38100" dir="2700000" algn="tl">
                    <a:srgbClr val="000000">
                      <a:alpha val="43137"/>
                    </a:srgbClr>
                  </a:outerShdw>
                </a:effectLst>
              </a:rPr>
              <a:t>土壤</a:t>
            </a:r>
            <a:r>
              <a:rPr lang="zh-CN" altLang="en-US" sz="3000" b="1" dirty="0">
                <a:solidFill>
                  <a:srgbClr val="0000CC"/>
                </a:solidFill>
                <a:effectLst>
                  <a:outerShdw blurRad="38100" dist="38100" dir="2700000" algn="tl">
                    <a:srgbClr val="000000">
                      <a:alpha val="43137"/>
                    </a:srgbClr>
                  </a:outerShdw>
                </a:effectLst>
              </a:rPr>
              <a:t>的组成及肥力</a:t>
            </a:r>
          </a:p>
        </p:txBody>
      </p:sp>
      <p:sp>
        <p:nvSpPr>
          <p:cNvPr id="1048647" name="Text Box 8"/>
          <p:cNvSpPr txBox="1">
            <a:spLocks noChangeArrowheads="1"/>
          </p:cNvSpPr>
          <p:nvPr/>
        </p:nvSpPr>
        <p:spPr bwMode="auto">
          <a:xfrm>
            <a:off x="2214550" y="2120727"/>
            <a:ext cx="535785" cy="3023905"/>
          </a:xfrm>
          <a:prstGeom prst="rect">
            <a:avLst/>
          </a:prstGeom>
          <a:noFill/>
          <a:ln w="12700" cap="sq">
            <a:noFill/>
            <a:miter lim="800000"/>
          </a:ln>
        </p:spPr>
        <p:txBody>
          <a:bodyPr wrap="square" lIns="68580" tIns="34290" rIns="68580" bIns="34290">
            <a:spAutoFit/>
          </a:bodyPr>
          <a:lstStyle/>
          <a:p>
            <a:pPr>
              <a:lnSpc>
                <a:spcPct val="200000"/>
              </a:lnSpc>
            </a:pPr>
            <a:r>
              <a:rPr kumimoji="1"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肥</a:t>
            </a:r>
            <a:endParaRPr kumimoji="1" lang="en-US" altLang="zh-CN"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200000"/>
              </a:lnSpc>
            </a:pPr>
            <a:r>
              <a:rPr kumimoji="1"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水</a:t>
            </a:r>
            <a:endParaRPr kumimoji="1" lang="en-US" altLang="zh-CN"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200000"/>
              </a:lnSpc>
            </a:pPr>
            <a:r>
              <a:rPr kumimoji="1"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气</a:t>
            </a:r>
            <a:endParaRPr kumimoji="1" lang="en-US" altLang="zh-CN"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nSpc>
                <a:spcPct val="200000"/>
              </a:lnSpc>
            </a:pPr>
            <a:r>
              <a:rPr kumimoji="1"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热</a:t>
            </a:r>
          </a:p>
        </p:txBody>
      </p:sp>
      <p:sp>
        <p:nvSpPr>
          <p:cNvPr id="1048648" name="矩形 10"/>
          <p:cNvSpPr/>
          <p:nvPr/>
        </p:nvSpPr>
        <p:spPr>
          <a:xfrm>
            <a:off x="611560" y="750081"/>
            <a:ext cx="8064896" cy="1398844"/>
          </a:xfrm>
          <a:prstGeom prst="rect">
            <a:avLst/>
          </a:prstGeom>
        </p:spPr>
        <p:txBody>
          <a:bodyPr wrap="square" lIns="68580" tIns="34290" rIns="68580" bIns="34290">
            <a:spAutoFit/>
          </a:bodyPr>
          <a:lstStyle/>
          <a:p>
            <a:pPr>
              <a:lnSpc>
                <a:spcPct val="120000"/>
              </a:lnSpc>
            </a:pPr>
            <a:r>
              <a:rPr lang="zh-CN" altLang="en-US" sz="2400" b="1" dirty="0">
                <a:solidFill>
                  <a:srgbClr val="0000CC"/>
                </a:solidFill>
                <a:effectLst>
                  <a:outerShdw blurRad="38100" dist="38100" dir="2700000" algn="tl">
                    <a:srgbClr val="000000">
                      <a:alpha val="43137"/>
                    </a:srgbClr>
                  </a:outerShdw>
                </a:effectLst>
              </a:rPr>
              <a:t>        </a:t>
            </a:r>
            <a:r>
              <a:rPr lang="zh-CN" altLang="en-US" sz="2400" b="1" dirty="0">
                <a:effectLst>
                  <a:outerShdw blurRad="38100" dist="38100" dir="2700000" algn="tl">
                    <a:srgbClr val="000000">
                      <a:alpha val="43137"/>
                    </a:srgbClr>
                  </a:outerShdw>
                </a:effectLst>
              </a:rPr>
              <a:t>土壤肥力的高低取决于土壤中水、肥、气、热四个因素之间的协调程度，以及能否满足植物生长过程中的各种需求。其中有机质含量高低是土壤肥力的重要标志。</a:t>
            </a:r>
          </a:p>
        </p:txBody>
      </p:sp>
      <p:sp>
        <p:nvSpPr>
          <p:cNvPr id="1048649" name="矩形 15"/>
          <p:cNvSpPr/>
          <p:nvPr/>
        </p:nvSpPr>
        <p:spPr>
          <a:xfrm>
            <a:off x="755576" y="2946802"/>
            <a:ext cx="1030366" cy="1177245"/>
          </a:xfrm>
          <a:prstGeom prst="rect">
            <a:avLst/>
          </a:prstGeom>
        </p:spPr>
        <p:txBody>
          <a:bodyPr wrap="square" lIns="68580" tIns="34290" rIns="68580" bIns="34290">
            <a:spAutoFit/>
          </a:bodyPr>
          <a:lstStyle/>
          <a:p>
            <a:r>
              <a:rPr kumimoji="1" lang="zh-CN" altLang="en-US" sz="2400" dirty="0">
                <a:solidFill>
                  <a:srgbClr val="FF0000"/>
                </a:solidFill>
                <a:latin typeface="Times New Roman" panose="02020603050405020304" pitchFamily="18" charset="0"/>
                <a:ea typeface="黑体" panose="02010609060101010101" pitchFamily="49" charset="-122"/>
              </a:rPr>
              <a:t>四大</a:t>
            </a:r>
            <a:endParaRPr kumimoji="1" lang="en-US" altLang="zh-CN" sz="2400" dirty="0">
              <a:solidFill>
                <a:srgbClr val="FF0000"/>
              </a:solidFill>
              <a:latin typeface="Times New Roman" panose="02020603050405020304" pitchFamily="18" charset="0"/>
              <a:ea typeface="黑体" panose="02010609060101010101" pitchFamily="49" charset="-122"/>
            </a:endParaRPr>
          </a:p>
          <a:p>
            <a:r>
              <a:rPr kumimoji="1" lang="zh-CN" altLang="en-US" sz="2400" dirty="0">
                <a:solidFill>
                  <a:srgbClr val="FF0000"/>
                </a:solidFill>
                <a:latin typeface="Times New Roman" panose="02020603050405020304" pitchFamily="18" charset="0"/>
                <a:ea typeface="黑体" panose="02010609060101010101" pitchFamily="49" charset="-122"/>
              </a:rPr>
              <a:t>肥力</a:t>
            </a:r>
            <a:endParaRPr kumimoji="1" lang="en-US" altLang="zh-CN" sz="2400" dirty="0">
              <a:solidFill>
                <a:srgbClr val="FF0000"/>
              </a:solidFill>
              <a:latin typeface="Times New Roman" panose="02020603050405020304" pitchFamily="18" charset="0"/>
              <a:ea typeface="黑体" panose="02010609060101010101" pitchFamily="49" charset="-122"/>
            </a:endParaRPr>
          </a:p>
          <a:p>
            <a:r>
              <a:rPr kumimoji="1" lang="zh-CN" altLang="en-US" sz="2400" dirty="0">
                <a:solidFill>
                  <a:srgbClr val="FF0000"/>
                </a:solidFill>
                <a:latin typeface="Times New Roman" panose="02020603050405020304" pitchFamily="18" charset="0"/>
                <a:ea typeface="黑体" panose="02010609060101010101" pitchFamily="49" charset="-122"/>
              </a:rPr>
              <a:t>因子</a:t>
            </a:r>
            <a:endParaRPr lang="zh-CN" altLang="en-US" sz="2400" dirty="0">
              <a:solidFill>
                <a:srgbClr val="FF0000"/>
              </a:solidFill>
            </a:endParaRPr>
          </a:p>
        </p:txBody>
      </p:sp>
      <p:sp>
        <p:nvSpPr>
          <p:cNvPr id="1048650" name="左大括号 16"/>
          <p:cNvSpPr/>
          <p:nvPr/>
        </p:nvSpPr>
        <p:spPr>
          <a:xfrm>
            <a:off x="1785922" y="2143124"/>
            <a:ext cx="321471" cy="2411033"/>
          </a:xfrm>
          <a:prstGeom prst="leftBrace">
            <a:avLst/>
          </a:prstGeom>
          <a:noFill/>
          <a:ln w="57150"/>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p>
        </p:txBody>
      </p:sp>
      <p:sp>
        <p:nvSpPr>
          <p:cNvPr id="1048651" name="矩形 9"/>
          <p:cNvSpPr/>
          <p:nvPr/>
        </p:nvSpPr>
        <p:spPr>
          <a:xfrm>
            <a:off x="3232538" y="3107537"/>
            <a:ext cx="2571768" cy="392415"/>
          </a:xfrm>
          <a:prstGeom prst="rect">
            <a:avLst/>
          </a:prstGeom>
        </p:spPr>
        <p:txBody>
          <a:bodyPr wrap="square" lIns="68580" tIns="34290" rIns="68580" bIns="34290">
            <a:spAutoFit/>
          </a:bodyPr>
          <a:lstStyle/>
          <a:p>
            <a:r>
              <a:rPr lang="zh-CN" altLang="en-US" sz="2100" b="1" dirty="0">
                <a:solidFill>
                  <a:srgbClr val="FF0000"/>
                </a:solidFill>
                <a:effectLst>
                  <a:outerShdw blurRad="38100" dist="38100" dir="2700000" algn="tl">
                    <a:srgbClr val="000000">
                      <a:alpha val="43137"/>
                    </a:srgbClr>
                  </a:outerShdw>
                </a:effectLst>
              </a:rPr>
              <a:t>通气透水、蓄水保温</a:t>
            </a:r>
          </a:p>
        </p:txBody>
      </p:sp>
      <p:grpSp>
        <p:nvGrpSpPr>
          <p:cNvPr id="53" name="组合 21"/>
          <p:cNvGrpSpPr/>
          <p:nvPr/>
        </p:nvGrpSpPr>
        <p:grpSpPr>
          <a:xfrm>
            <a:off x="2803914" y="2732496"/>
            <a:ext cx="3964785" cy="369332"/>
            <a:chOff x="2214546" y="3643316"/>
            <a:chExt cx="5286380" cy="492440"/>
          </a:xfrm>
        </p:grpSpPr>
        <p:sp>
          <p:nvSpPr>
            <p:cNvPr id="1048652" name="右箭头 13"/>
            <p:cNvSpPr/>
            <p:nvPr/>
          </p:nvSpPr>
          <p:spPr>
            <a:xfrm>
              <a:off x="3500430" y="3714752"/>
              <a:ext cx="714380"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3" name="矩形 12"/>
            <p:cNvSpPr/>
            <p:nvPr/>
          </p:nvSpPr>
          <p:spPr>
            <a:xfrm>
              <a:off x="2214546" y="3643316"/>
              <a:ext cx="5286380" cy="492440"/>
            </a:xfrm>
            <a:prstGeom prst="rect">
              <a:avLst/>
            </a:prstGeom>
          </p:spPr>
          <p:txBody>
            <a:bodyPr wrap="square">
              <a:spAutoFit/>
            </a:bodyPr>
            <a:lstStyle/>
            <a:p>
              <a:r>
                <a:rPr lang="zh-CN" altLang="en-US" b="1" dirty="0">
                  <a:latin typeface="黑体" panose="02010609060101010101" pitchFamily="49" charset="-122"/>
                  <a:ea typeface="黑体" panose="02010609060101010101" pitchFamily="49" charset="-122"/>
                </a:rPr>
                <a:t> 水过多      根系缺氧，植物死亡</a:t>
              </a:r>
            </a:p>
          </p:txBody>
        </p:sp>
      </p:grpSp>
      <p:grpSp>
        <p:nvGrpSpPr>
          <p:cNvPr id="54" name="组合 22"/>
          <p:cNvGrpSpPr/>
          <p:nvPr/>
        </p:nvGrpSpPr>
        <p:grpSpPr>
          <a:xfrm>
            <a:off x="2857492" y="3589753"/>
            <a:ext cx="4822065" cy="369332"/>
            <a:chOff x="2285984" y="4786324"/>
            <a:chExt cx="6429420" cy="492440"/>
          </a:xfrm>
        </p:grpSpPr>
        <p:sp>
          <p:nvSpPr>
            <p:cNvPr id="1048654" name="矩形 18"/>
            <p:cNvSpPr/>
            <p:nvPr/>
          </p:nvSpPr>
          <p:spPr>
            <a:xfrm>
              <a:off x="2285984" y="4786324"/>
              <a:ext cx="6429420" cy="492440"/>
            </a:xfrm>
            <a:prstGeom prst="rect">
              <a:avLst/>
            </a:prstGeom>
          </p:spPr>
          <p:txBody>
            <a:bodyPr wrap="square">
              <a:spAutoFit/>
            </a:bodyPr>
            <a:lstStyle/>
            <a:p>
              <a:r>
                <a:rPr lang="zh-CN" altLang="en-US" b="1" dirty="0">
                  <a:latin typeface="黑体" panose="02010609060101010101" pitchFamily="49" charset="-122"/>
                  <a:ea typeface="黑体" panose="02010609060101010101" pitchFamily="49" charset="-122"/>
                </a:rPr>
                <a:t>空气过多      养分水分供应不足，植物枯萎</a:t>
              </a:r>
            </a:p>
          </p:txBody>
        </p:sp>
        <p:sp>
          <p:nvSpPr>
            <p:cNvPr id="1048655" name="右箭头 20"/>
            <p:cNvSpPr/>
            <p:nvPr/>
          </p:nvSpPr>
          <p:spPr>
            <a:xfrm>
              <a:off x="3714744" y="4857760"/>
              <a:ext cx="714380" cy="3571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1982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51"/>
                                        </p:tgtEl>
                                        <p:attrNameLst>
                                          <p:attrName>style.visibility</p:attrName>
                                        </p:attrNameLst>
                                      </p:cBhvr>
                                      <p:to>
                                        <p:strVal val="visible"/>
                                      </p:to>
                                    </p:set>
                                    <p:animEffect transition="in" filter="blinds(horizontal)">
                                      <p:cBhvr>
                                        <p:cTn id="7" dur="500"/>
                                        <p:tgtEl>
                                          <p:spTgt spid="10486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165735" y="-50211"/>
            <a:ext cx="8582729" cy="3345597"/>
          </a:xfrm>
          <a:prstGeom prst="roundRect">
            <a:avLst/>
          </a:prstGeom>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anchor="ctr" anchorCtr="0" compatLnSpc="1">
            <a:spAutoFit/>
          </a:bodyPr>
          <a:lstStyle/>
          <a:p>
            <a:pPr indent="230029" defTabSz="685800" fontAlgn="base">
              <a:spcBef>
                <a:spcPct val="0"/>
              </a:spcBef>
              <a:spcAft>
                <a:spcPct val="0"/>
              </a:spcAft>
            </a:pPr>
            <a:r>
              <a:rPr lang="zh-CN" altLang="en-US" sz="2400" b="1" u="sng">
                <a:solidFill>
                  <a:srgbClr val="1552D1"/>
                </a:solidFill>
                <a:latin typeface="黑体" panose="02010609060101010101" charset="-122"/>
                <a:ea typeface="黑体" panose="02010609060101010101" charset="-122"/>
                <a:cs typeface="Arial" panose="020B0604020202020204" pitchFamily="34" charset="0"/>
              </a:rPr>
              <a:t>腐殖质是已死的生物体在土壤中经微生物分解而形成的有机物质，黑褐色，含有植物生长发育所需要的一些元素，能改善土壤，增加肥力。</a:t>
            </a:r>
            <a:r>
              <a:rPr lang="zh-CN" altLang="en-US" sz="2400" b="1">
                <a:solidFill>
                  <a:srgbClr val="333333"/>
                </a:solidFill>
                <a:latin typeface="黑体" panose="02010609060101010101" charset="-122"/>
                <a:ea typeface="黑体" panose="02010609060101010101" charset="-122"/>
                <a:cs typeface="Arial" panose="020B0604020202020204" pitchFamily="34" charset="0"/>
              </a:rPr>
              <a:t>腐殖质是土壤有机质的主要组成部分，一般占有机质总量的</a:t>
            </a:r>
            <a:r>
              <a:rPr lang="en-US" altLang="zh-CN" sz="2400" b="1">
                <a:solidFill>
                  <a:srgbClr val="333333"/>
                </a:solidFill>
                <a:latin typeface="黑体" panose="02010609060101010101" charset="-122"/>
                <a:ea typeface="黑体" panose="02010609060101010101" charset="-122"/>
                <a:cs typeface="Arial" panose="020B0604020202020204" pitchFamily="34" charset="0"/>
              </a:rPr>
              <a:t>50</a:t>
            </a:r>
            <a:r>
              <a:rPr lang="zh-CN" altLang="en-US" sz="2400" b="1">
                <a:solidFill>
                  <a:srgbClr val="333333"/>
                </a:solidFill>
                <a:latin typeface="黑体" panose="02010609060101010101" charset="-122"/>
                <a:ea typeface="黑体" panose="02010609060101010101" charset="-122"/>
                <a:cs typeface="Arial" panose="020B0604020202020204" pitchFamily="34" charset="0"/>
              </a:rPr>
              <a:t>～</a:t>
            </a:r>
            <a:r>
              <a:rPr lang="en-US" altLang="zh-CN" sz="2400" b="1">
                <a:solidFill>
                  <a:srgbClr val="333333"/>
                </a:solidFill>
                <a:latin typeface="黑体" panose="02010609060101010101" charset="-122"/>
                <a:ea typeface="黑体" panose="02010609060101010101" charset="-122"/>
                <a:cs typeface="Arial" panose="020B0604020202020204" pitchFamily="34" charset="0"/>
              </a:rPr>
              <a:t>70</a:t>
            </a:r>
            <a:r>
              <a:rPr lang="zh-CN" altLang="en-US" sz="2400" b="1">
                <a:solidFill>
                  <a:srgbClr val="333333"/>
                </a:solidFill>
                <a:latin typeface="黑体" panose="02010609060101010101" charset="-122"/>
                <a:ea typeface="黑体" panose="02010609060101010101" charset="-122"/>
                <a:cs typeface="Arial" panose="020B0604020202020204" pitchFamily="34" charset="0"/>
              </a:rPr>
              <a:t>％。腐殖质的主要组成元素为碳、氢、氧、氮、硫、磷等。腐殖质并非单一的有机化合物，而是在组成、结构及性质上既有共性又有差别的一系列有机化合物的混合物，其中以胡敏酸与富里酸为主。</a:t>
            </a:r>
          </a:p>
          <a:p>
            <a:pPr indent="230029" defTabSz="685800" fontAlgn="base">
              <a:spcBef>
                <a:spcPct val="0"/>
              </a:spcBef>
              <a:spcAft>
                <a:spcPct val="0"/>
              </a:spcAft>
            </a:pPr>
            <a:r>
              <a:rPr lang="zh-CN" altLang="en-US" sz="2400" b="1">
                <a:solidFill>
                  <a:srgbClr val="C00000"/>
                </a:solidFill>
                <a:latin typeface="黑体" panose="02010609060101010101" charset="-122"/>
                <a:ea typeface="黑体" panose="02010609060101010101" charset="-122"/>
                <a:cs typeface="Arial" panose="020B0604020202020204" pitchFamily="34" charset="0"/>
              </a:rPr>
              <a:t>有机残体</a:t>
            </a:r>
            <a:r>
              <a:rPr lang="en-US" altLang="zh-CN" sz="2400" b="1">
                <a:solidFill>
                  <a:srgbClr val="C00000"/>
                </a:solidFill>
                <a:latin typeface="Arial"/>
                <a:ea typeface="黑体" panose="02010609060101010101" charset="-122"/>
                <a:cs typeface="Arial" panose="020B0604020202020204" pitchFamily="34" charset="0"/>
              </a:rPr>
              <a:t>—</a:t>
            </a:r>
            <a:r>
              <a:rPr lang="zh-CN" altLang="en-US" sz="2400" b="1">
                <a:solidFill>
                  <a:srgbClr val="C00000"/>
                </a:solidFill>
                <a:latin typeface="黑体" panose="02010609060101010101" charset="-122"/>
                <a:ea typeface="黑体" panose="02010609060101010101" charset="-122"/>
                <a:cs typeface="Arial" panose="020B0604020202020204" pitchFamily="34" charset="0"/>
              </a:rPr>
              <a:t>腐殖化</a:t>
            </a:r>
            <a:r>
              <a:rPr lang="en-US" altLang="zh-CN" sz="2400" b="1">
                <a:solidFill>
                  <a:srgbClr val="C00000"/>
                </a:solidFill>
                <a:latin typeface="Arial"/>
                <a:ea typeface="黑体" panose="02010609060101010101" charset="-122"/>
                <a:cs typeface="Arial" panose="020B0604020202020204" pitchFamily="34" charset="0"/>
              </a:rPr>
              <a:t>—</a:t>
            </a:r>
            <a:r>
              <a:rPr lang="zh-CN" altLang="en-US" sz="2400" b="1">
                <a:solidFill>
                  <a:srgbClr val="C00000"/>
                </a:solidFill>
                <a:latin typeface="黑体" panose="02010609060101010101" charset="-122"/>
                <a:ea typeface="黑体" panose="02010609060101010101" charset="-122"/>
                <a:cs typeface="Arial" panose="020B0604020202020204" pitchFamily="34" charset="0"/>
              </a:rPr>
              <a:t>腐殖质</a:t>
            </a:r>
            <a:r>
              <a:rPr lang="en-US" altLang="zh-CN" sz="2400" b="1">
                <a:solidFill>
                  <a:srgbClr val="C00000"/>
                </a:solidFill>
                <a:latin typeface="Arial"/>
                <a:ea typeface="黑体" panose="02010609060101010101" charset="-122"/>
                <a:cs typeface="Arial" panose="020B0604020202020204" pitchFamily="34" charset="0"/>
              </a:rPr>
              <a:t>—</a:t>
            </a:r>
            <a:r>
              <a:rPr lang="zh-CN" altLang="en-US" sz="2400" b="1">
                <a:solidFill>
                  <a:srgbClr val="C00000"/>
                </a:solidFill>
                <a:latin typeface="黑体" panose="02010609060101010101" charset="-122"/>
                <a:ea typeface="黑体" panose="02010609060101010101" charset="-122"/>
                <a:cs typeface="Arial" panose="020B0604020202020204" pitchFamily="34" charset="0"/>
              </a:rPr>
              <a:t>矿化</a:t>
            </a:r>
            <a:r>
              <a:rPr lang="en-US" altLang="zh-CN" sz="2400" b="1">
                <a:solidFill>
                  <a:srgbClr val="C00000"/>
                </a:solidFill>
                <a:latin typeface="黑体" panose="02010609060101010101" charset="-122"/>
                <a:ea typeface="黑体" panose="02010609060101010101" charset="-122"/>
                <a:cs typeface="Arial" panose="020B0604020202020204" pitchFamily="34" charset="0"/>
              </a:rPr>
              <a:t>--</a:t>
            </a:r>
            <a:r>
              <a:rPr lang="zh-CN" altLang="en-US" sz="2400" b="1">
                <a:solidFill>
                  <a:srgbClr val="C00000"/>
                </a:solidFill>
                <a:latin typeface="黑体" panose="02010609060101010101" charset="-122"/>
                <a:ea typeface="黑体" panose="02010609060101010101" charset="-122"/>
                <a:cs typeface="Arial" panose="020B0604020202020204" pitchFamily="34" charset="0"/>
              </a:rPr>
              <a:t>无机盐</a:t>
            </a:r>
          </a:p>
        </p:txBody>
      </p:sp>
      <p:pic>
        <p:nvPicPr>
          <p:cNvPr id="4" name="图片 3"/>
          <p:cNvPicPr>
            <a:picLocks noChangeAspect="1"/>
          </p:cNvPicPr>
          <p:nvPr/>
        </p:nvPicPr>
        <p:blipFill>
          <a:blip r:embed="rId2"/>
          <a:stretch>
            <a:fillRect/>
          </a:stretch>
        </p:blipFill>
        <p:spPr>
          <a:xfrm>
            <a:off x="755577" y="3298033"/>
            <a:ext cx="2942749" cy="1459706"/>
          </a:xfrm>
          <a:prstGeom prst="rect">
            <a:avLst/>
          </a:prstGeom>
        </p:spPr>
      </p:pic>
      <p:pic>
        <p:nvPicPr>
          <p:cNvPr id="7" name="图片 6"/>
          <p:cNvPicPr>
            <a:picLocks noChangeAspect="1"/>
          </p:cNvPicPr>
          <p:nvPr/>
        </p:nvPicPr>
        <p:blipFill>
          <a:blip r:embed="rId3"/>
          <a:srcRect t="11818" b="5015"/>
          <a:stretch>
            <a:fillRect/>
          </a:stretch>
        </p:blipFill>
        <p:spPr>
          <a:xfrm>
            <a:off x="5436096" y="3253452"/>
            <a:ext cx="2785586" cy="1705928"/>
          </a:xfrm>
          <a:prstGeom prst="ellipse">
            <a:avLst/>
          </a:prstGeom>
        </p:spPr>
      </p:pic>
    </p:spTree>
    <p:extLst>
      <p:ext uri="{BB962C8B-B14F-4D97-AF65-F5344CB8AC3E}">
        <p14:creationId xmlns:p14="http://schemas.microsoft.com/office/powerpoint/2010/main" val="208224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785336" y="141449"/>
            <a:ext cx="2058472" cy="500137"/>
          </a:xfrm>
          <a:prstGeom prst="rect">
            <a:avLst/>
          </a:prstGeom>
          <a:noFill/>
        </p:spPr>
        <p:txBody>
          <a:bodyPr wrap="square" lIns="68580" tIns="34290" rIns="68580" bIns="34290"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土壤质地</a:t>
            </a:r>
          </a:p>
        </p:txBody>
      </p:sp>
      <p:grpSp>
        <p:nvGrpSpPr>
          <p:cNvPr id="3" name="组合 2"/>
          <p:cNvGrpSpPr/>
          <p:nvPr/>
        </p:nvGrpSpPr>
        <p:grpSpPr>
          <a:xfrm>
            <a:off x="390049" y="147638"/>
            <a:ext cx="346710" cy="346710"/>
            <a:chOff x="2157274" y="3284738"/>
            <a:chExt cx="1109709" cy="1109709"/>
          </a:xfrm>
        </p:grpSpPr>
        <p:sp>
          <p:nvSpPr>
            <p:cNvPr id="4" name="椭圆 3"/>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椭圆 4"/>
            <p:cNvSpPr/>
            <p:nvPr/>
          </p:nvSpPr>
          <p:spPr>
            <a:xfrm>
              <a:off x="2206659" y="3284738"/>
              <a:ext cx="1012054" cy="1012054"/>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pic>
        <p:nvPicPr>
          <p:cNvPr id="6" name="图片 5" descr="0JyadUatMJ"/>
          <p:cNvPicPr>
            <a:picLocks noChangeAspect="1"/>
          </p:cNvPicPr>
          <p:nvPr/>
        </p:nvPicPr>
        <p:blipFill>
          <a:blip r:embed="rId3"/>
          <a:srcRect t="2633" b="4716"/>
          <a:stretch>
            <a:fillRect/>
          </a:stretch>
        </p:blipFill>
        <p:spPr>
          <a:xfrm>
            <a:off x="405289" y="640556"/>
            <a:ext cx="8316754" cy="4339114"/>
          </a:xfrm>
          <a:prstGeom prst="rect">
            <a:avLst/>
          </a:prstGeom>
        </p:spPr>
      </p:pic>
    </p:spTree>
    <p:extLst>
      <p:ext uri="{BB962C8B-B14F-4D97-AF65-F5344CB8AC3E}">
        <p14:creationId xmlns:p14="http://schemas.microsoft.com/office/powerpoint/2010/main" val="24263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4244340"/>
            <a:ext cx="8695373" cy="900246"/>
          </a:xfrm>
          <a:prstGeom prst="rect">
            <a:avLst/>
          </a:prstGeom>
          <a:solidFill>
            <a:schemeClr val="bg1"/>
          </a:solidFill>
        </p:spPr>
        <p:txBody>
          <a:bodyPr wrap="square" lIns="68580" tIns="34290" rIns="68580" bIns="34290">
            <a:spAutoFit/>
          </a:bodyPr>
          <a:lstStyle/>
          <a:p>
            <a:pPr lvl="0"/>
            <a:r>
              <a:rPr lang="zh-CN" altLang="en-US" sz="2700" b="1">
                <a:solidFill>
                  <a:prstClr val="black"/>
                </a:solidFill>
                <a:latin typeface="宋体" panose="02010600030101010101" pitchFamily="2" charset="-122"/>
                <a:ea typeface="宋体" panose="02010600030101010101" pitchFamily="2" charset="-122"/>
                <a:cs typeface="Arial"/>
                <a:sym typeface="+mn-ea"/>
              </a:rPr>
              <a:t>（</a:t>
            </a:r>
            <a:r>
              <a:rPr lang="en-US" altLang="zh-CN" sz="2700" b="1">
                <a:solidFill>
                  <a:prstClr val="black"/>
                </a:solidFill>
                <a:latin typeface="宋体" panose="02010600030101010101" pitchFamily="2" charset="-122"/>
                <a:ea typeface="宋体" panose="02010600030101010101" pitchFamily="2" charset="-122"/>
                <a:cs typeface="Arial"/>
                <a:sym typeface="+mn-ea"/>
              </a:rPr>
              <a:t>1</a:t>
            </a:r>
            <a:r>
              <a:rPr lang="zh-CN" altLang="en-US" sz="2700" b="1">
                <a:solidFill>
                  <a:prstClr val="black"/>
                </a:solidFill>
                <a:latin typeface="宋体" panose="02010600030101010101" pitchFamily="2" charset="-122"/>
                <a:ea typeface="宋体" panose="02010600030101010101" pitchFamily="2" charset="-122"/>
                <a:cs typeface="Arial"/>
                <a:sym typeface="+mn-ea"/>
              </a:rPr>
              <a:t>）砂土：</a:t>
            </a:r>
            <a:r>
              <a:rPr lang="zh-CN" altLang="en-US" sz="2700" b="1">
                <a:solidFill>
                  <a:srgbClr val="FF0000"/>
                </a:solidFill>
                <a:latin typeface="宋体" panose="02010600030101010101" pitchFamily="2" charset="-122"/>
                <a:ea typeface="宋体" panose="02010600030101010101" pitchFamily="2" charset="-122"/>
                <a:cs typeface="Arial"/>
                <a:sym typeface="+mn-ea"/>
              </a:rPr>
              <a:t>砂粒为主</a:t>
            </a:r>
            <a:r>
              <a:rPr lang="zh-CN" altLang="en-US" sz="2700" b="1">
                <a:solidFill>
                  <a:prstClr val="black"/>
                </a:solidFill>
                <a:latin typeface="宋体" panose="02010600030101010101" pitchFamily="2" charset="-122"/>
                <a:ea typeface="宋体" panose="02010600030101010101" pitchFamily="2" charset="-122"/>
                <a:cs typeface="Arial"/>
                <a:sym typeface="+mn-ea"/>
              </a:rPr>
              <a:t>，孔隙大，</a:t>
            </a:r>
            <a:r>
              <a:rPr lang="zh-CN" altLang="en-US" sz="2700" b="1">
                <a:solidFill>
                  <a:srgbClr val="1D41D5"/>
                </a:solidFill>
                <a:latin typeface="宋体" panose="02010600030101010101" pitchFamily="2" charset="-122"/>
                <a:ea typeface="宋体" panose="02010600030101010101" pitchFamily="2" charset="-122"/>
                <a:cs typeface="Arial"/>
                <a:sym typeface="+mn-ea"/>
              </a:rPr>
              <a:t>通气、透水性强</a:t>
            </a:r>
            <a:r>
              <a:rPr lang="zh-CN" altLang="en-US" sz="2700" b="1">
                <a:solidFill>
                  <a:prstClr val="black"/>
                </a:solidFill>
                <a:latin typeface="宋体" panose="02010600030101010101" pitchFamily="2" charset="-122"/>
                <a:ea typeface="宋体" panose="02010600030101010101" pitchFamily="2" charset="-122"/>
                <a:cs typeface="Arial"/>
                <a:sym typeface="+mn-ea"/>
              </a:rPr>
              <a:t>，</a:t>
            </a:r>
            <a:r>
              <a:rPr lang="zh-CN" altLang="en-US" sz="2700" b="1" u="sng">
                <a:solidFill>
                  <a:srgbClr val="1D41D5"/>
                </a:solidFill>
                <a:latin typeface="宋体" panose="02010600030101010101" pitchFamily="2" charset="-122"/>
                <a:ea typeface="宋体" panose="02010600030101010101" pitchFamily="2" charset="-122"/>
                <a:cs typeface="Arial"/>
                <a:sym typeface="+mn-ea"/>
              </a:rPr>
              <a:t>保水性差</a:t>
            </a:r>
            <a:r>
              <a:rPr lang="zh-CN" altLang="en-US" sz="2700" b="1">
                <a:solidFill>
                  <a:prstClr val="black"/>
                </a:solidFill>
                <a:latin typeface="宋体" panose="02010600030101010101" pitchFamily="2" charset="-122"/>
                <a:ea typeface="宋体" panose="02010600030101010101" pitchFamily="2" charset="-122"/>
                <a:cs typeface="Arial"/>
                <a:sym typeface="+mn-ea"/>
              </a:rPr>
              <a:t>，有机质易分解，肥力低，但</a:t>
            </a:r>
            <a:r>
              <a:rPr lang="zh-CN" altLang="en-US" sz="2700" b="1">
                <a:solidFill>
                  <a:srgbClr val="1D41D5"/>
                </a:solidFill>
                <a:latin typeface="宋体" panose="02010600030101010101" pitchFamily="2" charset="-122"/>
                <a:ea typeface="宋体" panose="02010600030101010101" pitchFamily="2" charset="-122"/>
                <a:cs typeface="Arial"/>
                <a:sym typeface="+mn-ea"/>
              </a:rPr>
              <a:t>易耕作</a:t>
            </a:r>
            <a:r>
              <a:rPr lang="zh-CN" altLang="en-US" sz="2700" b="1">
                <a:solidFill>
                  <a:prstClr val="black"/>
                </a:solidFill>
                <a:latin typeface="宋体" panose="02010600030101010101" pitchFamily="2" charset="-122"/>
                <a:ea typeface="宋体" panose="02010600030101010101" pitchFamily="2" charset="-122"/>
                <a:cs typeface="Arial"/>
                <a:sym typeface="+mn-ea"/>
              </a:rPr>
              <a: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848" y="2"/>
            <a:ext cx="8421529" cy="410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64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8587" y="1"/>
            <a:ext cx="8912066" cy="4049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8590" y="4167188"/>
            <a:ext cx="8722043" cy="900246"/>
          </a:xfrm>
          <a:prstGeom prst="rect">
            <a:avLst/>
          </a:prstGeom>
          <a:solidFill>
            <a:schemeClr val="bg1"/>
          </a:solidFill>
        </p:spPr>
        <p:txBody>
          <a:bodyPr wrap="square" lIns="68580" tIns="34290" rIns="68580" bIns="34290">
            <a:spAutoFit/>
          </a:bodyPr>
          <a:lstStyle/>
          <a:p>
            <a:pPr lvl="0"/>
            <a:r>
              <a:rPr lang="zh-CN" altLang="en-US" sz="2700" b="1">
                <a:solidFill>
                  <a:prstClr val="black"/>
                </a:solidFill>
                <a:latin typeface="宋体" panose="02010600030101010101" pitchFamily="2" charset="-122"/>
                <a:ea typeface="宋体" panose="02010600030101010101" pitchFamily="2" charset="-122"/>
                <a:cs typeface="Arial"/>
                <a:sym typeface="+mn-ea"/>
              </a:rPr>
              <a:t>（</a:t>
            </a:r>
            <a:r>
              <a:rPr lang="en-US" altLang="zh-CN" sz="2700" b="1">
                <a:solidFill>
                  <a:prstClr val="black"/>
                </a:solidFill>
                <a:latin typeface="宋体" panose="02010600030101010101" pitchFamily="2" charset="-122"/>
                <a:ea typeface="宋体" panose="02010600030101010101" pitchFamily="2" charset="-122"/>
                <a:cs typeface="Arial"/>
                <a:sym typeface="+mn-ea"/>
              </a:rPr>
              <a:t>2</a:t>
            </a:r>
            <a:r>
              <a:rPr lang="zh-CN" altLang="en-US" sz="2700" b="1">
                <a:solidFill>
                  <a:prstClr val="black"/>
                </a:solidFill>
                <a:latin typeface="宋体" panose="02010600030101010101" pitchFamily="2" charset="-122"/>
                <a:ea typeface="宋体" panose="02010600030101010101" pitchFamily="2" charset="-122"/>
                <a:cs typeface="Arial"/>
                <a:sym typeface="+mn-ea"/>
              </a:rPr>
              <a:t>）壤土：</a:t>
            </a:r>
            <a:r>
              <a:rPr lang="zh-CN" altLang="en-US" sz="2700" b="1">
                <a:solidFill>
                  <a:srgbClr val="FF0000"/>
                </a:solidFill>
                <a:latin typeface="宋体" panose="02010600030101010101" pitchFamily="2" charset="-122"/>
                <a:ea typeface="宋体" panose="02010600030101010101" pitchFamily="2" charset="-122"/>
                <a:cs typeface="Arial"/>
                <a:sym typeface="+mn-ea"/>
              </a:rPr>
              <a:t>砂粒、粉粒比例适中</a:t>
            </a:r>
            <a:r>
              <a:rPr lang="zh-CN" altLang="en-US" sz="2700" b="1">
                <a:solidFill>
                  <a:prstClr val="black"/>
                </a:solidFill>
                <a:latin typeface="宋体" panose="02010600030101010101" pitchFamily="2" charset="-122"/>
                <a:ea typeface="宋体" panose="02010600030101010101" pitchFamily="2" charset="-122"/>
                <a:cs typeface="Arial"/>
                <a:sym typeface="+mn-ea"/>
              </a:rPr>
              <a:t>，</a:t>
            </a:r>
            <a:r>
              <a:rPr lang="zh-CN" altLang="en-US" sz="2700" b="1">
                <a:solidFill>
                  <a:srgbClr val="1D41D5"/>
                </a:solidFill>
                <a:latin typeface="宋体" panose="02010600030101010101" pitchFamily="2" charset="-122"/>
                <a:ea typeface="宋体" panose="02010600030101010101" pitchFamily="2" charset="-122"/>
                <a:cs typeface="Arial"/>
                <a:sym typeface="+mn-ea"/>
              </a:rPr>
              <a:t>通气、透水性好</a:t>
            </a:r>
            <a:r>
              <a:rPr lang="zh-CN" altLang="en-US" sz="2700" b="1">
                <a:solidFill>
                  <a:prstClr val="black"/>
                </a:solidFill>
                <a:latin typeface="宋体" panose="02010600030101010101" pitchFamily="2" charset="-122"/>
                <a:ea typeface="宋体" panose="02010600030101010101" pitchFamily="2" charset="-122"/>
                <a:cs typeface="Arial"/>
                <a:sym typeface="+mn-ea"/>
              </a:rPr>
              <a:t>，保</a:t>
            </a:r>
            <a:r>
              <a:rPr lang="zh-CN" altLang="en-US" sz="2700" b="1">
                <a:solidFill>
                  <a:srgbClr val="1D41D5"/>
                </a:solidFill>
                <a:latin typeface="宋体" panose="02010600030101010101" pitchFamily="2" charset="-122"/>
                <a:ea typeface="宋体" panose="02010600030101010101" pitchFamily="2" charset="-122"/>
                <a:cs typeface="Arial"/>
                <a:sym typeface="+mn-ea"/>
              </a:rPr>
              <a:t>水、保肥性强</a:t>
            </a:r>
            <a:r>
              <a:rPr lang="zh-CN" altLang="en-US" sz="2700" b="1">
                <a:solidFill>
                  <a:prstClr val="black"/>
                </a:solidFill>
                <a:latin typeface="宋体" panose="02010600030101010101" pitchFamily="2" charset="-122"/>
                <a:ea typeface="宋体" panose="02010600030101010101" pitchFamily="2" charset="-122"/>
                <a:cs typeface="Arial"/>
                <a:sym typeface="+mn-ea"/>
              </a:rPr>
              <a:t>，是农业生产的理想土壤。</a:t>
            </a:r>
          </a:p>
        </p:txBody>
      </p:sp>
    </p:spTree>
    <p:extLst>
      <p:ext uri="{BB962C8B-B14F-4D97-AF65-F5344CB8AC3E}">
        <p14:creationId xmlns:p14="http://schemas.microsoft.com/office/powerpoint/2010/main" val="207535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44" y="1"/>
            <a:ext cx="9040440" cy="381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4049535"/>
            <a:ext cx="9144000" cy="900246"/>
          </a:xfrm>
          <a:prstGeom prst="rect">
            <a:avLst/>
          </a:prstGeom>
        </p:spPr>
        <p:txBody>
          <a:bodyPr wrap="square" lIns="68580" tIns="34290" rIns="68580" bIns="34290">
            <a:spAutoFit/>
          </a:bodyPr>
          <a:lstStyle/>
          <a:p>
            <a:pPr lvl="0"/>
            <a:r>
              <a:rPr lang="en-US" altLang="zh-CN" sz="2700" b="1" dirty="0">
                <a:solidFill>
                  <a:prstClr val="black"/>
                </a:solidFill>
                <a:latin typeface="宋体" panose="02010600030101010101" pitchFamily="2" charset="-122"/>
                <a:ea typeface="宋体" panose="02010600030101010101" pitchFamily="2" charset="-122"/>
                <a:cs typeface="Arial"/>
                <a:sym typeface="+mn-ea"/>
              </a:rPr>
              <a:t>3</a:t>
            </a:r>
            <a:r>
              <a:rPr lang="zh-CN" altLang="en-US" sz="2700" b="1" dirty="0">
                <a:solidFill>
                  <a:prstClr val="black"/>
                </a:solidFill>
                <a:latin typeface="宋体" panose="02010600030101010101" pitchFamily="2" charset="-122"/>
                <a:ea typeface="宋体" panose="02010600030101010101" pitchFamily="2" charset="-122"/>
                <a:cs typeface="Arial"/>
                <a:sym typeface="+mn-ea"/>
              </a:rPr>
              <a:t>）黏土：</a:t>
            </a:r>
            <a:r>
              <a:rPr lang="zh-CN" altLang="en-US" sz="2700" b="1" dirty="0">
                <a:solidFill>
                  <a:srgbClr val="FF0000"/>
                </a:solidFill>
                <a:latin typeface="宋体" panose="02010600030101010101" pitchFamily="2" charset="-122"/>
                <a:ea typeface="宋体" panose="02010600030101010101" pitchFamily="2" charset="-122"/>
                <a:cs typeface="Arial"/>
                <a:sym typeface="+mn-ea"/>
              </a:rPr>
              <a:t>黏粒多</a:t>
            </a:r>
            <a:r>
              <a:rPr lang="zh-CN" altLang="en-US" sz="2700" b="1" dirty="0">
                <a:solidFill>
                  <a:prstClr val="black"/>
                </a:solidFill>
                <a:latin typeface="宋体" panose="02010600030101010101" pitchFamily="2" charset="-122"/>
                <a:ea typeface="宋体" panose="02010600030101010101" pitchFamily="2" charset="-122"/>
                <a:cs typeface="Arial"/>
                <a:sym typeface="+mn-ea"/>
              </a:rPr>
              <a:t>，</a:t>
            </a:r>
            <a:r>
              <a:rPr lang="zh-CN" altLang="en-US" sz="2700" b="1" dirty="0">
                <a:solidFill>
                  <a:srgbClr val="1D41D5"/>
                </a:solidFill>
                <a:latin typeface="宋体" panose="02010600030101010101" pitchFamily="2" charset="-122"/>
                <a:ea typeface="宋体" panose="02010600030101010101" pitchFamily="2" charset="-122"/>
                <a:cs typeface="Arial"/>
                <a:sym typeface="+mn-ea"/>
              </a:rPr>
              <a:t>通气、透水性差</a:t>
            </a:r>
            <a:r>
              <a:rPr lang="zh-CN" altLang="en-US" sz="2700" b="1" dirty="0">
                <a:solidFill>
                  <a:prstClr val="black"/>
                </a:solidFill>
                <a:latin typeface="宋体" panose="02010600030101010101" pitchFamily="2" charset="-122"/>
                <a:ea typeface="宋体" panose="02010600030101010101" pitchFamily="2" charset="-122"/>
                <a:cs typeface="Arial"/>
                <a:sym typeface="+mn-ea"/>
              </a:rPr>
              <a:t>，</a:t>
            </a:r>
            <a:r>
              <a:rPr lang="zh-CN" altLang="en-US" sz="2700" b="1" dirty="0">
                <a:solidFill>
                  <a:srgbClr val="1D41D5"/>
                </a:solidFill>
                <a:latin typeface="宋体" panose="02010600030101010101" pitchFamily="2" charset="-122"/>
                <a:ea typeface="宋体" panose="02010600030101010101" pitchFamily="2" charset="-122"/>
                <a:cs typeface="Arial"/>
                <a:sym typeface="+mn-ea"/>
              </a:rPr>
              <a:t>蓄水、保水性能强</a:t>
            </a:r>
            <a:r>
              <a:rPr lang="zh-CN" altLang="en-US" sz="2700" b="1" dirty="0">
                <a:solidFill>
                  <a:prstClr val="black"/>
                </a:solidFill>
                <a:latin typeface="宋体" panose="02010600030101010101" pitchFamily="2" charset="-122"/>
                <a:ea typeface="宋体" panose="02010600030101010101" pitchFamily="2" charset="-122"/>
                <a:cs typeface="Arial"/>
                <a:sym typeface="+mn-ea"/>
              </a:rPr>
              <a:t>，有机质分解慢，</a:t>
            </a:r>
            <a:r>
              <a:rPr lang="zh-CN" altLang="en-US" sz="2700" b="1" dirty="0">
                <a:solidFill>
                  <a:srgbClr val="1D41D5"/>
                </a:solidFill>
                <a:latin typeface="宋体" panose="02010600030101010101" pitchFamily="2" charset="-122"/>
                <a:ea typeface="宋体" panose="02010600030101010101" pitchFamily="2" charset="-122"/>
                <a:cs typeface="Arial"/>
                <a:sym typeface="+mn-ea"/>
              </a:rPr>
              <a:t>保肥性好</a:t>
            </a:r>
            <a:r>
              <a:rPr lang="zh-CN" altLang="en-US" sz="2700" b="1" dirty="0">
                <a:solidFill>
                  <a:prstClr val="black"/>
                </a:solidFill>
                <a:latin typeface="宋体" panose="02010600030101010101" pitchFamily="2" charset="-122"/>
                <a:ea typeface="宋体" panose="02010600030101010101" pitchFamily="2" charset="-122"/>
                <a:cs typeface="Arial"/>
                <a:sym typeface="+mn-ea"/>
              </a:rPr>
              <a:t>，但</a:t>
            </a:r>
            <a:r>
              <a:rPr lang="zh-CN" altLang="en-US" sz="2700" b="1" dirty="0">
                <a:solidFill>
                  <a:srgbClr val="1D41D5"/>
                </a:solidFill>
                <a:latin typeface="宋体" panose="02010600030101010101" pitchFamily="2" charset="-122"/>
                <a:ea typeface="宋体" panose="02010600030101010101" pitchFamily="2" charset="-122"/>
                <a:cs typeface="Arial"/>
                <a:sym typeface="+mn-ea"/>
              </a:rPr>
              <a:t>质地黏重，不易耕作。</a:t>
            </a:r>
          </a:p>
        </p:txBody>
      </p:sp>
    </p:spTree>
    <p:extLst>
      <p:ext uri="{BB962C8B-B14F-4D97-AF65-F5344CB8AC3E}">
        <p14:creationId xmlns:p14="http://schemas.microsoft.com/office/powerpoint/2010/main" val="2136684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25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90049" y="719963"/>
            <a:ext cx="4110514" cy="1050887"/>
            <a:chOff x="9403" y="6232"/>
            <a:chExt cx="8631" cy="2207"/>
          </a:xfrm>
        </p:grpSpPr>
        <p:sp>
          <p:nvSpPr>
            <p:cNvPr id="6" name="矩形 5"/>
            <p:cNvSpPr/>
            <p:nvPr/>
          </p:nvSpPr>
          <p:spPr>
            <a:xfrm>
              <a:off x="12545" y="6232"/>
              <a:ext cx="3781" cy="776"/>
            </a:xfrm>
            <a:prstGeom prst="rect">
              <a:avLst/>
            </a:prstGeom>
          </p:spPr>
          <p:txBody>
            <a:bodyPr wrap="none">
              <a:spAutoFit/>
            </a:bodyPr>
            <a:lstStyle/>
            <a:p>
              <a:pPr defTabSz="685800">
                <a:defRPr/>
              </a:pPr>
              <a:r>
                <a:rPr lang="zh-CN" altLang="en-US" b="1">
                  <a:solidFill>
                    <a:srgbClr val="115045"/>
                  </a:solidFill>
                  <a:ea typeface="微软雅黑" panose="020B0503020204020204" pitchFamily="34" charset="-122"/>
                  <a:cs typeface="+mn-ea"/>
                  <a:sym typeface="+mn-lt"/>
                </a:rPr>
                <a:t>土壤矿物质颗粒</a:t>
              </a:r>
              <a:endParaRPr lang="zh-CN" altLang="en-US" b="1" dirty="0">
                <a:solidFill>
                  <a:srgbClr val="115045"/>
                </a:solidFill>
                <a:ea typeface="微软雅黑" panose="020B0503020204020204" pitchFamily="34" charset="-122"/>
                <a:cs typeface="+mn-ea"/>
                <a:sym typeface="+mn-lt"/>
              </a:endParaRPr>
            </a:p>
          </p:txBody>
        </p:sp>
        <p:sp>
          <p:nvSpPr>
            <p:cNvPr id="4" name="矩形 3"/>
            <p:cNvSpPr/>
            <p:nvPr/>
          </p:nvSpPr>
          <p:spPr>
            <a:xfrm>
              <a:off x="9403" y="6957"/>
              <a:ext cx="2003" cy="679"/>
            </a:xfrm>
            <a:prstGeom prst="rect">
              <a:avLst/>
            </a:prstGeom>
          </p:spPr>
          <p:txBody>
            <a:bodyPr wrap="none">
              <a:spAutoFit/>
            </a:bodyPr>
            <a:lstStyle/>
            <a:p>
              <a:pPr defTabSz="685800">
                <a:defRPr/>
              </a:pPr>
              <a:r>
                <a:rPr lang="zh-CN" altLang="en-US" sz="1500" b="1">
                  <a:solidFill>
                    <a:srgbClr val="115045"/>
                  </a:solidFill>
                  <a:ea typeface="微软雅黑" panose="020B0503020204020204" pitchFamily="34" charset="-122"/>
                  <a:cs typeface="+mn-ea"/>
                  <a:sym typeface="+mn-lt"/>
                </a:rPr>
                <a:t>粒径大小</a:t>
              </a:r>
              <a:endParaRPr lang="zh-CN" altLang="en-US" sz="1500" b="1" dirty="0">
                <a:solidFill>
                  <a:srgbClr val="115045"/>
                </a:solidFill>
                <a:ea typeface="微软雅黑" panose="020B0503020204020204" pitchFamily="34" charset="-122"/>
                <a:cs typeface="+mn-ea"/>
                <a:sym typeface="+mn-lt"/>
              </a:endParaRPr>
            </a:p>
          </p:txBody>
        </p:sp>
        <p:cxnSp>
          <p:nvCxnSpPr>
            <p:cNvPr id="13" name="直接箭头连接符 12"/>
            <p:cNvCxnSpPr/>
            <p:nvPr/>
          </p:nvCxnSpPr>
          <p:spPr>
            <a:xfrm>
              <a:off x="12158" y="7272"/>
              <a:ext cx="4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6745" y="6933"/>
              <a:ext cx="953" cy="873"/>
            </a:xfrm>
            <a:prstGeom prst="rect">
              <a:avLst/>
            </a:prstGeom>
          </p:spPr>
          <p:txBody>
            <a:bodyPr wrap="none">
              <a:spAutoFit/>
            </a:bodyPr>
            <a:lstStyle/>
            <a:p>
              <a:pPr defTabSz="685800">
                <a:defRPr/>
              </a:pPr>
              <a:r>
                <a:rPr lang="zh-CN" altLang="en-US" sz="2100" b="1">
                  <a:solidFill>
                    <a:srgbClr val="115045"/>
                  </a:solidFill>
                  <a:ea typeface="微软雅黑" panose="020B0503020204020204" pitchFamily="34" charset="-122"/>
                  <a:cs typeface="+mn-ea"/>
                  <a:sym typeface="+mn-lt"/>
                </a:rPr>
                <a:t>大</a:t>
              </a:r>
            </a:p>
          </p:txBody>
        </p:sp>
        <p:sp>
          <p:nvSpPr>
            <p:cNvPr id="15" name="矩形 14"/>
            <p:cNvSpPr/>
            <p:nvPr/>
          </p:nvSpPr>
          <p:spPr>
            <a:xfrm>
              <a:off x="11405" y="6981"/>
              <a:ext cx="765" cy="646"/>
            </a:xfrm>
            <a:prstGeom prst="rect">
              <a:avLst/>
            </a:prstGeom>
          </p:spPr>
          <p:txBody>
            <a:bodyPr wrap="none">
              <a:spAutoFit/>
            </a:bodyPr>
            <a:lstStyle/>
            <a:p>
              <a:pPr defTabSz="685800">
                <a:defRPr/>
              </a:pPr>
              <a:r>
                <a:rPr lang="zh-CN" altLang="en-US" sz="1400" b="1">
                  <a:solidFill>
                    <a:srgbClr val="115045"/>
                  </a:solidFill>
                  <a:ea typeface="微软雅黑" panose="020B0503020204020204" pitchFamily="34" charset="-122"/>
                  <a:cs typeface="+mn-ea"/>
                  <a:sym typeface="+mn-lt"/>
                </a:rPr>
                <a:t>小</a:t>
              </a:r>
              <a:endParaRPr lang="zh-CN" altLang="en-US" sz="1400" b="1" dirty="0">
                <a:solidFill>
                  <a:srgbClr val="115045"/>
                </a:solidFill>
                <a:ea typeface="微软雅黑" panose="020B0503020204020204" pitchFamily="34" charset="-122"/>
                <a:cs typeface="+mn-ea"/>
                <a:sym typeface="+mn-lt"/>
              </a:endParaRPr>
            </a:p>
          </p:txBody>
        </p:sp>
        <p:sp>
          <p:nvSpPr>
            <p:cNvPr id="5" name="矩形 4"/>
            <p:cNvSpPr/>
            <p:nvPr/>
          </p:nvSpPr>
          <p:spPr>
            <a:xfrm>
              <a:off x="11137" y="7661"/>
              <a:ext cx="1357" cy="776"/>
            </a:xfrm>
            <a:prstGeom prst="rect">
              <a:avLst/>
            </a:prstGeom>
          </p:spPr>
          <p:txBody>
            <a:bodyPr wrap="none">
              <a:spAutoFit/>
            </a:bodyPr>
            <a:lstStyle/>
            <a:p>
              <a:pPr defTabSz="685800">
                <a:spcBef>
                  <a:spcPct val="50000"/>
                </a:spcBef>
                <a:defRPr/>
              </a:pPr>
              <a:r>
                <a:rPr lang="zh-CN" altLang="en-US" b="1">
                  <a:solidFill>
                    <a:srgbClr val="115045"/>
                  </a:solidFill>
                  <a:ea typeface="微软雅黑" panose="020B0503020204020204" pitchFamily="34" charset="-122"/>
                  <a:cs typeface="+mn-ea"/>
                  <a:sym typeface="+mn-lt"/>
                </a:rPr>
                <a:t>黏粒</a:t>
              </a:r>
              <a:endParaRPr lang="zh-CN" altLang="en-US" b="1" dirty="0">
                <a:solidFill>
                  <a:srgbClr val="115045"/>
                </a:solidFill>
                <a:ea typeface="微软雅黑" panose="020B0503020204020204" pitchFamily="34" charset="-122"/>
                <a:cs typeface="+mn-ea"/>
                <a:sym typeface="+mn-lt"/>
              </a:endParaRPr>
            </a:p>
          </p:txBody>
        </p:sp>
        <p:sp>
          <p:nvSpPr>
            <p:cNvPr id="17" name="矩形 16"/>
            <p:cNvSpPr/>
            <p:nvPr/>
          </p:nvSpPr>
          <p:spPr>
            <a:xfrm>
              <a:off x="12979" y="7661"/>
              <a:ext cx="1357" cy="776"/>
            </a:xfrm>
            <a:prstGeom prst="rect">
              <a:avLst/>
            </a:prstGeom>
          </p:spPr>
          <p:txBody>
            <a:bodyPr wrap="none">
              <a:spAutoFit/>
            </a:bodyPr>
            <a:lstStyle/>
            <a:p>
              <a:pPr defTabSz="685800">
                <a:spcBef>
                  <a:spcPct val="50000"/>
                </a:spcBef>
                <a:defRPr/>
              </a:pPr>
              <a:r>
                <a:rPr lang="zh-CN" altLang="en-US" b="1" dirty="0">
                  <a:solidFill>
                    <a:srgbClr val="115045"/>
                  </a:solidFill>
                  <a:ea typeface="微软雅黑" panose="020B0503020204020204" pitchFamily="34" charset="-122"/>
                  <a:cs typeface="+mn-ea"/>
                  <a:sym typeface="+mn-lt"/>
                </a:rPr>
                <a:t>粉粒</a:t>
              </a:r>
            </a:p>
          </p:txBody>
        </p:sp>
        <p:sp>
          <p:nvSpPr>
            <p:cNvPr id="8" name="矩形 7"/>
            <p:cNvSpPr/>
            <p:nvPr/>
          </p:nvSpPr>
          <p:spPr>
            <a:xfrm>
              <a:off x="14820" y="7661"/>
              <a:ext cx="1357" cy="776"/>
            </a:xfrm>
            <a:prstGeom prst="rect">
              <a:avLst/>
            </a:prstGeom>
          </p:spPr>
          <p:txBody>
            <a:bodyPr wrap="none">
              <a:spAutoFit/>
            </a:bodyPr>
            <a:lstStyle/>
            <a:p>
              <a:pPr defTabSz="685800">
                <a:spcBef>
                  <a:spcPct val="50000"/>
                </a:spcBef>
                <a:defRPr/>
              </a:pPr>
              <a:r>
                <a:rPr lang="zh-CN" altLang="en-US" b="1" dirty="0">
                  <a:solidFill>
                    <a:srgbClr val="115045"/>
                  </a:solidFill>
                  <a:ea typeface="微软雅黑" panose="020B0503020204020204" pitchFamily="34" charset="-122"/>
                  <a:cs typeface="+mn-ea"/>
                  <a:sym typeface="+mn-lt"/>
                </a:rPr>
                <a:t>砂土</a:t>
              </a:r>
            </a:p>
          </p:txBody>
        </p:sp>
        <p:sp>
          <p:nvSpPr>
            <p:cNvPr id="19" name="Text Box 2"/>
            <p:cNvSpPr txBox="1">
              <a:spLocks noChangeArrowheads="1"/>
            </p:cNvSpPr>
            <p:nvPr/>
          </p:nvSpPr>
          <p:spPr bwMode="auto">
            <a:xfrm>
              <a:off x="16404" y="7647"/>
              <a:ext cx="1630" cy="792"/>
            </a:xfrm>
            <a:prstGeom prst="rect">
              <a:avLst/>
            </a:prstGeom>
            <a:noFill/>
            <a:ln>
              <a:noFill/>
            </a:ln>
            <a:effectLst/>
          </p:spPr>
          <p:txBody>
            <a:bodyPr wrap="square" lIns="99112" tIns="49556" rIns="99112" bIns="49556">
              <a:spAutoFit/>
            </a:bodyPr>
            <a:lstStyle>
              <a:lvl1pPr>
                <a:defRPr>
                  <a:solidFill>
                    <a:schemeClr val="tx1"/>
                  </a:solidFill>
                  <a:latin typeface="Franklin Gothic Book" panose="020B0503020102020204" pitchFamily="34" charset="0"/>
                  <a:ea typeface="黑体" panose="02010609060101010101" pitchFamily="49" charset="-122"/>
                </a:defRPr>
              </a:lvl1pPr>
              <a:lvl2pPr marL="495300">
                <a:defRPr>
                  <a:solidFill>
                    <a:schemeClr val="tx1"/>
                  </a:solidFill>
                  <a:latin typeface="Franklin Gothic Book" panose="020B0503020102020204" pitchFamily="34" charset="0"/>
                  <a:ea typeface="黑体" panose="02010609060101010101" pitchFamily="49" charset="-122"/>
                </a:defRPr>
              </a:lvl2pPr>
              <a:lvl3pPr marL="990600">
                <a:defRPr>
                  <a:solidFill>
                    <a:schemeClr val="tx1"/>
                  </a:solidFill>
                  <a:latin typeface="Franklin Gothic Book" panose="020B0503020102020204" pitchFamily="34" charset="0"/>
                  <a:ea typeface="黑体" panose="02010609060101010101" pitchFamily="49" charset="-122"/>
                </a:defRPr>
              </a:lvl3pPr>
              <a:lvl4pPr marL="1485900">
                <a:defRPr>
                  <a:solidFill>
                    <a:schemeClr val="tx1"/>
                  </a:solidFill>
                  <a:latin typeface="Franklin Gothic Book" panose="020B0503020102020204" pitchFamily="34" charset="0"/>
                  <a:ea typeface="黑体" panose="02010609060101010101" pitchFamily="49" charset="-122"/>
                </a:defRPr>
              </a:lvl4pPr>
              <a:lvl5pPr marL="1983105">
                <a:defRPr>
                  <a:solidFill>
                    <a:schemeClr val="tx1"/>
                  </a:solidFill>
                  <a:latin typeface="Franklin Gothic Book" panose="020B0503020102020204" pitchFamily="34" charset="0"/>
                  <a:ea typeface="黑体" panose="02010609060101010101" pitchFamily="49" charset="-122"/>
                </a:defRPr>
              </a:lvl5pPr>
              <a:lvl6pPr marL="2440305" fontAlgn="base">
                <a:spcBef>
                  <a:spcPct val="0"/>
                </a:spcBef>
                <a:spcAft>
                  <a:spcPct val="0"/>
                </a:spcAft>
                <a:defRPr>
                  <a:solidFill>
                    <a:schemeClr val="tx1"/>
                  </a:solidFill>
                  <a:latin typeface="Franklin Gothic Book" panose="020B0503020102020204" pitchFamily="34" charset="0"/>
                  <a:ea typeface="黑体" panose="02010609060101010101" pitchFamily="49" charset="-122"/>
                </a:defRPr>
              </a:lvl6pPr>
              <a:lvl7pPr marL="2897505" fontAlgn="base">
                <a:spcBef>
                  <a:spcPct val="0"/>
                </a:spcBef>
                <a:spcAft>
                  <a:spcPct val="0"/>
                </a:spcAft>
                <a:defRPr>
                  <a:solidFill>
                    <a:schemeClr val="tx1"/>
                  </a:solidFill>
                  <a:latin typeface="Franklin Gothic Book" panose="020B0503020102020204" pitchFamily="34" charset="0"/>
                  <a:ea typeface="黑体" panose="02010609060101010101" pitchFamily="49" charset="-122"/>
                </a:defRPr>
              </a:lvl7pPr>
              <a:lvl8pPr marL="3354705" fontAlgn="base">
                <a:spcBef>
                  <a:spcPct val="0"/>
                </a:spcBef>
                <a:spcAft>
                  <a:spcPct val="0"/>
                </a:spcAft>
                <a:defRPr>
                  <a:solidFill>
                    <a:schemeClr val="tx1"/>
                  </a:solidFill>
                  <a:latin typeface="Franklin Gothic Book" panose="020B0503020102020204" pitchFamily="34" charset="0"/>
                  <a:ea typeface="黑体" panose="02010609060101010101" pitchFamily="49" charset="-122"/>
                </a:defRPr>
              </a:lvl8pPr>
              <a:lvl9pPr marL="3811905" fontAlgn="base">
                <a:spcBef>
                  <a:spcPct val="0"/>
                </a:spcBef>
                <a:spcAft>
                  <a:spcPct val="0"/>
                </a:spcAft>
                <a:defRPr>
                  <a:solidFill>
                    <a:schemeClr val="tx1"/>
                  </a:solidFill>
                  <a:latin typeface="Franklin Gothic Book" panose="020B0503020102020204" pitchFamily="34" charset="0"/>
                  <a:ea typeface="黑体" panose="02010609060101010101" pitchFamily="49" charset="-122"/>
                </a:defRPr>
              </a:lvl9pPr>
            </a:lstStyle>
            <a:p>
              <a:pPr defTabSz="685800">
                <a:spcBef>
                  <a:spcPct val="50000"/>
                </a:spcBef>
                <a:defRPr/>
              </a:pPr>
              <a:r>
                <a:rPr lang="zh-CN" altLang="en-US" b="1" dirty="0">
                  <a:solidFill>
                    <a:srgbClr val="115045"/>
                  </a:solidFill>
                  <a:ea typeface="微软雅黑" panose="020B0503020204020204" pitchFamily="34" charset="-122"/>
                  <a:cs typeface="+mn-ea"/>
                  <a:sym typeface="+mn-lt"/>
                </a:rPr>
                <a:t>石砾</a:t>
              </a:r>
            </a:p>
          </p:txBody>
        </p:sp>
      </p:grpSp>
      <p:sp>
        <p:nvSpPr>
          <p:cNvPr id="11" name="文本框 10"/>
          <p:cNvSpPr txBox="1"/>
          <p:nvPr/>
        </p:nvSpPr>
        <p:spPr>
          <a:xfrm>
            <a:off x="785336" y="141448"/>
            <a:ext cx="1630918" cy="438582"/>
          </a:xfrm>
          <a:prstGeom prst="rect">
            <a:avLst/>
          </a:prstGeom>
          <a:noFill/>
        </p:spPr>
        <p:txBody>
          <a:bodyPr wrap="square" lIns="68580" tIns="34290" rIns="68580" bIns="34290" rtlCol="0">
            <a:spAutoFit/>
          </a:bodyPr>
          <a:lstStyle/>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土壤质地</a:t>
            </a:r>
          </a:p>
        </p:txBody>
      </p:sp>
      <p:grpSp>
        <p:nvGrpSpPr>
          <p:cNvPr id="12" name="组合 11"/>
          <p:cNvGrpSpPr/>
          <p:nvPr/>
        </p:nvGrpSpPr>
        <p:grpSpPr>
          <a:xfrm>
            <a:off x="390049" y="147638"/>
            <a:ext cx="346710" cy="346710"/>
            <a:chOff x="2157274" y="3284738"/>
            <a:chExt cx="1109709" cy="1109709"/>
          </a:xfrm>
        </p:grpSpPr>
        <p:sp>
          <p:nvSpPr>
            <p:cNvPr id="20" name="椭圆 19"/>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椭圆 20"/>
            <p:cNvSpPr/>
            <p:nvPr/>
          </p:nvSpPr>
          <p:spPr>
            <a:xfrm>
              <a:off x="2206659" y="3284738"/>
              <a:ext cx="1012054" cy="101205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aphicFrame>
        <p:nvGraphicFramePr>
          <p:cNvPr id="3" name="表格 2"/>
          <p:cNvGraphicFramePr/>
          <p:nvPr>
            <p:custDataLst>
              <p:tags r:id="rId1"/>
            </p:custDataLst>
            <p:extLst>
              <p:ext uri="{D42A27DB-BD31-4B8C-83A1-F6EECF244321}">
                <p14:modId xmlns:p14="http://schemas.microsoft.com/office/powerpoint/2010/main" val="3169680490"/>
              </p:ext>
            </p:extLst>
          </p:nvPr>
        </p:nvGraphicFramePr>
        <p:xfrm>
          <a:off x="107504" y="2787774"/>
          <a:ext cx="8928496" cy="2319246"/>
        </p:xfrm>
        <a:graphic>
          <a:graphicData uri="http://schemas.openxmlformats.org/drawingml/2006/table">
            <a:tbl>
              <a:tblPr firstRow="1" bandRow="1">
                <a:tableStyleId>{5C22544A-7EE6-4342-B048-85BDC9FD1C3A}</a:tableStyleId>
              </a:tblPr>
              <a:tblGrid>
                <a:gridCol w="1153472"/>
                <a:gridCol w="1369074"/>
                <a:gridCol w="1805925"/>
                <a:gridCol w="1080064"/>
                <a:gridCol w="1339300"/>
                <a:gridCol w="1085711"/>
                <a:gridCol w="1094950"/>
              </a:tblGrid>
              <a:tr h="377289">
                <a:tc>
                  <a:txBody>
                    <a:bodyPr/>
                    <a:lstStyle/>
                    <a:p>
                      <a:pPr indent="0" algn="ctr">
                        <a:lnSpc>
                          <a:spcPct val="110000"/>
                        </a:lnSpc>
                        <a:buNone/>
                      </a:pPr>
                      <a:r>
                        <a:rPr lang="zh-CN" altLang="en-US" sz="1500" b="1" dirty="0">
                          <a:solidFill>
                            <a:srgbClr val="FFFFFF"/>
                          </a:solidFill>
                          <a:latin typeface="微软雅黑" panose="020B0503020204020204" pitchFamily="34" charset="-122"/>
                          <a:ea typeface="微软雅黑" panose="020B0503020204020204" pitchFamily="34" charset="-122"/>
                        </a:rPr>
                        <a:t>土</a:t>
                      </a:r>
                      <a:r>
                        <a:rPr lang="en-US" sz="1500" b="1" dirty="0">
                          <a:solidFill>
                            <a:srgbClr val="FFFFFF"/>
                          </a:solidFill>
                          <a:latin typeface="微软雅黑" panose="020B0503020204020204" pitchFamily="34" charset="-122"/>
                          <a:ea typeface="微软雅黑" panose="020B0503020204020204" pitchFamily="34" charset="-122"/>
                        </a:rPr>
                        <a:t>壤</a:t>
                      </a:r>
                      <a:r>
                        <a:rPr lang="zh-CN" altLang="en-US" sz="1500" b="1" dirty="0">
                          <a:solidFill>
                            <a:srgbClr val="FFFFFF"/>
                          </a:solidFill>
                          <a:latin typeface="微软雅黑" panose="020B0503020204020204" pitchFamily="34" charset="-122"/>
                          <a:ea typeface="微软雅黑" panose="020B0503020204020204" pitchFamily="34" charset="-122"/>
                        </a:rPr>
                        <a:t>质</a:t>
                      </a:r>
                      <a:r>
                        <a:rPr lang="en-US" sz="1500" b="1" dirty="0">
                          <a:solidFill>
                            <a:srgbClr val="FFFFFF"/>
                          </a:solidFill>
                          <a:latin typeface="微软雅黑" panose="020B0503020204020204" pitchFamily="34" charset="-122"/>
                          <a:ea typeface="微软雅黑" panose="020B0503020204020204" pitchFamily="34" charset="-122"/>
                        </a:rPr>
                        <a:t>地</a:t>
                      </a:r>
                      <a:endParaRPr lang="en-US" altLang="en-US" sz="1500" b="1" dirty="0">
                        <a:solidFill>
                          <a:srgbClr val="FFFFFF"/>
                        </a:solidFill>
                        <a:latin typeface="微软雅黑" panose="020B0503020204020204" pitchFamily="34" charset="-122"/>
                        <a:ea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595959"/>
                    </a:solidFill>
                  </a:tcPr>
                </a:tc>
                <a:tc>
                  <a:txBody>
                    <a:bodyPr/>
                    <a:lstStyle/>
                    <a:p>
                      <a:pPr indent="0" algn="ctr">
                        <a:lnSpc>
                          <a:spcPct val="110000"/>
                        </a:lnSpc>
                        <a:buNone/>
                      </a:pPr>
                      <a:r>
                        <a:rPr 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颗粒比例</a:t>
                      </a:r>
                      <a:endParaRPr lang="en-US" alt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1784C7"/>
                    </a:solidFill>
                  </a:tcPr>
                </a:tc>
                <a:tc>
                  <a:txBody>
                    <a:bodyPr/>
                    <a:lstStyle/>
                    <a:p>
                      <a:pPr indent="0" algn="ctr">
                        <a:lnSpc>
                          <a:spcPct val="110000"/>
                        </a:lnSpc>
                        <a:buNone/>
                      </a:pPr>
                      <a:r>
                        <a:rPr 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通气、透水性能</a:t>
                      </a:r>
                      <a:endParaRPr lang="en-US" alt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1BA8C9"/>
                    </a:solidFill>
                  </a:tcPr>
                </a:tc>
                <a:tc>
                  <a:txBody>
                    <a:bodyPr/>
                    <a:lstStyle/>
                    <a:p>
                      <a:pPr indent="0" algn="ctr">
                        <a:lnSpc>
                          <a:spcPct val="110000"/>
                        </a:lnSpc>
                        <a:buNone/>
                      </a:pPr>
                      <a:r>
                        <a:rPr lang="en-US" sz="1500" b="1"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保水性能</a:t>
                      </a:r>
                      <a:endParaRPr lang="en-US" alt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22C29C"/>
                    </a:solidFill>
                  </a:tcPr>
                </a:tc>
                <a:tc>
                  <a:txBody>
                    <a:bodyPr/>
                    <a:lstStyle/>
                    <a:p>
                      <a:pPr indent="0" algn="ctr">
                        <a:lnSpc>
                          <a:spcPct val="110000"/>
                        </a:lnSpc>
                        <a:buNone/>
                      </a:pPr>
                      <a:r>
                        <a:rPr lang="en-US" sz="1500" b="1">
                          <a:solidFill>
                            <a:srgbClr val="FFFFFF"/>
                          </a:solidFill>
                          <a:latin typeface="微软雅黑" panose="020B0503020204020204" pitchFamily="34" charset="-122"/>
                          <a:ea typeface="微软雅黑" panose="020B0503020204020204" pitchFamily="34" charset="-122"/>
                        </a:rPr>
                        <a:t>有机质</a:t>
                      </a:r>
                      <a:endParaRPr lang="en-US" altLang="en-US" sz="1500" b="1">
                        <a:solidFill>
                          <a:srgbClr val="FFFFFF"/>
                        </a:solidFill>
                        <a:latin typeface="微软雅黑" panose="020B0503020204020204" pitchFamily="34" charset="-122"/>
                        <a:ea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91CE24"/>
                    </a:solidFill>
                  </a:tcPr>
                </a:tc>
                <a:tc>
                  <a:txBody>
                    <a:bodyPr/>
                    <a:lstStyle/>
                    <a:p>
                      <a:pPr indent="0" algn="ctr">
                        <a:lnSpc>
                          <a:spcPct val="110000"/>
                        </a:lnSpc>
                        <a:buNone/>
                      </a:pPr>
                      <a:r>
                        <a:rPr lang="en-US" sz="1500" b="1">
                          <a:solidFill>
                            <a:srgbClr val="FFFFFF"/>
                          </a:solidFill>
                          <a:latin typeface="微软雅黑" panose="020B0503020204020204" pitchFamily="34" charset="-122"/>
                          <a:ea typeface="微软雅黑" panose="020B0503020204020204" pitchFamily="34" charset="-122"/>
                        </a:rPr>
                        <a:t>保肥</a:t>
                      </a:r>
                      <a:r>
                        <a:rPr lang="zh-CN" altLang="en-US" sz="1500" b="1">
                          <a:solidFill>
                            <a:srgbClr val="FFFFFF"/>
                          </a:solidFill>
                          <a:latin typeface="微软雅黑" panose="020B0503020204020204" pitchFamily="34" charset="-122"/>
                          <a:ea typeface="微软雅黑" panose="020B0503020204020204" pitchFamily="34" charset="-122"/>
                        </a:rPr>
                        <a:t>性能</a:t>
                      </a:r>
                    </a:p>
                  </a:txBody>
                  <a:tcPr marL="9525" marR="9525" marT="9525" marB="34290" anchor="ctr">
                    <a:lnL>
                      <a:noFill/>
                    </a:lnL>
                    <a:lnR>
                      <a:noFill/>
                    </a:lnR>
                    <a:lnT>
                      <a:noFill/>
                    </a:lnT>
                    <a:lnB>
                      <a:noFill/>
                    </a:lnB>
                    <a:lnTlToBr>
                      <a:noFill/>
                    </a:lnTlToBr>
                    <a:lnBlToTr>
                      <a:noFill/>
                    </a:lnBlToTr>
                    <a:solidFill>
                      <a:srgbClr val="F4B720"/>
                    </a:solidFill>
                  </a:tcPr>
                </a:tc>
                <a:tc>
                  <a:txBody>
                    <a:bodyPr/>
                    <a:lstStyle/>
                    <a:p>
                      <a:pPr indent="0" algn="ctr">
                        <a:lnSpc>
                          <a:spcPct val="110000"/>
                        </a:lnSpc>
                        <a:buNone/>
                      </a:pPr>
                      <a:r>
                        <a:rPr lang="zh-CN" alt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耕</a:t>
                      </a:r>
                      <a:r>
                        <a:rPr 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作难度</a:t>
                      </a:r>
                      <a:endParaRPr lang="en-US" altLang="en-US" sz="15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a:noFill/>
                    </a:lnL>
                    <a:lnR>
                      <a:noFill/>
                    </a:lnR>
                    <a:lnT>
                      <a:noFill/>
                    </a:lnT>
                    <a:lnB>
                      <a:noFill/>
                    </a:lnB>
                    <a:lnTlToBr>
                      <a:noFill/>
                    </a:lnTlToBr>
                    <a:lnBlToTr>
                      <a:noFill/>
                    </a:lnBlToTr>
                    <a:solidFill>
                      <a:srgbClr val="DA542A"/>
                    </a:solidFill>
                  </a:tcPr>
                </a:tc>
              </a:tr>
              <a:tr h="647319">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砂土</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砂粒占优势</a:t>
                      </a:r>
                      <a:endParaRPr lang="en-US"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强</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zh-CN" altLang="en-US" sz="1500" b="1">
                          <a:solidFill>
                            <a:srgbClr val="404040"/>
                          </a:solidFill>
                          <a:latin typeface="微软雅黑" panose="020B0503020204020204" pitchFamily="34" charset="-122"/>
                          <a:ea typeface="微软雅黑" panose="020B0503020204020204" pitchFamily="34" charset="-122"/>
                        </a:rPr>
                        <a:t>差</a:t>
                      </a: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易分解</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弱</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易耕作</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a:noFill/>
                    </a:lnR>
                    <a:lnT>
                      <a:noFill/>
                    </a:lnT>
                    <a:lnB>
                      <a:noFill/>
                    </a:lnB>
                    <a:lnTlToBr>
                      <a:noFill/>
                    </a:lnTlToBr>
                    <a:lnBlToTr>
                      <a:noFill/>
                    </a:lnBlToTr>
                    <a:solidFill>
                      <a:srgbClr val="FFFFFF"/>
                    </a:solidFill>
                  </a:tcPr>
                </a:tc>
              </a:tr>
              <a:tr h="647319">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壤土</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marL="127000"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比例适中</a:t>
                      </a:r>
                      <a:endParaRPr lang="en-US"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良好</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强</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不易分解</a:t>
                      </a:r>
                      <a:endParaRPr lang="en-US"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好</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最理想</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a:noFill/>
                    </a:lnR>
                    <a:lnT>
                      <a:noFill/>
                    </a:lnT>
                    <a:lnB>
                      <a:noFill/>
                    </a:lnB>
                    <a:lnTlToBr>
                      <a:noFill/>
                    </a:lnTlToBr>
                    <a:lnBlToTr>
                      <a:noFill/>
                    </a:lnBlToTr>
                    <a:solidFill>
                      <a:srgbClr val="F2F2F2"/>
                    </a:solidFill>
                  </a:tcPr>
                </a:tc>
              </a:tr>
              <a:tr h="647319">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黏土</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黏粒占优势</a:t>
                      </a:r>
                      <a:endParaRPr lang="en-US"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差</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强</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分解缓慢</a:t>
                      </a:r>
                      <a:r>
                        <a:rPr lang="zh-CN"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，易</a:t>
                      </a:r>
                      <a:r>
                        <a:rPr 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积累</a:t>
                      </a:r>
                      <a:endParaRPr lang="en-US" altLang="en-US" sz="15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a:solidFill>
                            <a:srgbClr val="404040"/>
                          </a:solidFill>
                          <a:latin typeface="微软雅黑" panose="020B0503020204020204" pitchFamily="34" charset="-122"/>
                          <a:ea typeface="微软雅黑" panose="020B0503020204020204" pitchFamily="34" charset="-122"/>
                        </a:rPr>
                        <a:t>好</a:t>
                      </a:r>
                      <a:endParaRPr lang="en-US" altLang="en-US" sz="1500" b="1">
                        <a:solidFill>
                          <a:srgbClr val="404040"/>
                        </a:solidFill>
                        <a:latin typeface="微软雅黑" panose="020B0503020204020204" pitchFamily="34" charset="-122"/>
                        <a:ea typeface="微软雅黑" panose="020B0503020204020204" pitchFamily="34" charset="-122"/>
                      </a:endParaRPr>
                    </a:p>
                  </a:txBody>
                  <a:tcPr marL="9525" marR="9525" marT="9525" marB="3429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ctr">
                        <a:lnSpc>
                          <a:spcPct val="110000"/>
                        </a:lnSpc>
                        <a:buNone/>
                      </a:pPr>
                      <a:r>
                        <a:rPr lang="en-US" sz="1500" b="1" dirty="0" err="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不易耕作</a:t>
                      </a:r>
                      <a:endParaRPr lang="en-US" altLang="en-US" sz="1500" b="1"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6350">
                      <a:solidFill>
                        <a:srgbClr val="D9D9D9"/>
                      </a:solidFill>
                      <a:prstDash val="solid"/>
                    </a:lnL>
                    <a:lnR>
                      <a:noFill/>
                    </a:lnR>
                    <a:lnT>
                      <a:noFill/>
                    </a:lnT>
                    <a:lnB w="19050">
                      <a:solidFill>
                        <a:srgbClr val="595959"/>
                      </a:solidFill>
                      <a:prstDash val="solid"/>
                    </a:lnB>
                    <a:lnTlToBr>
                      <a:noFill/>
                    </a:lnTlToBr>
                    <a:lnBlToTr>
                      <a:noFill/>
                    </a:lnBlToTr>
                    <a:solidFill>
                      <a:srgbClr val="FFFFFF"/>
                    </a:solidFill>
                  </a:tcPr>
                </a:tc>
              </a:tr>
            </a:tbl>
          </a:graphicData>
        </a:graphic>
      </p:graphicFrame>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l="2430"/>
          <a:stretch>
            <a:fillRect/>
          </a:stretch>
        </p:blipFill>
        <p:spPr bwMode="auto">
          <a:xfrm>
            <a:off x="5628275" y="149383"/>
            <a:ext cx="3136583" cy="228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215506" y="1756808"/>
            <a:ext cx="5220593" cy="1168012"/>
          </a:xfrm>
          <a:prstGeom prst="rect">
            <a:avLst/>
          </a:prstGeom>
          <a:noFill/>
        </p:spPr>
        <p:txBody>
          <a:bodyPr wrap="square" lIns="68580" tIns="34290" rIns="68580" bIns="34290" rtlCol="0" anchor="t">
            <a:spAutoFit/>
          </a:bodyPr>
          <a:lstStyle/>
          <a:p>
            <a:pPr>
              <a:lnSpc>
                <a:spcPct val="140000"/>
              </a:lnSpc>
            </a:pPr>
            <a:r>
              <a:rPr lang="zh-CN" altLang="en-US" sz="1700" b="1" dirty="0">
                <a:solidFill>
                  <a:srgbClr val="C00000"/>
                </a:solidFill>
                <a:latin typeface="微软雅黑" panose="020B0503020204020204" pitchFamily="34" charset="-122"/>
                <a:ea typeface="微软雅黑" panose="020B0503020204020204" pitchFamily="34" charset="-122"/>
              </a:rPr>
              <a:t>肥沃土壤：</a:t>
            </a:r>
            <a:r>
              <a:rPr lang="zh-CN" altLang="en-US" sz="1700" b="1" dirty="0">
                <a:latin typeface="微软雅黑" panose="020B0503020204020204" pitchFamily="34" charset="-122"/>
                <a:ea typeface="微软雅黑" panose="020B0503020204020204" pitchFamily="34" charset="-122"/>
              </a:rPr>
              <a:t>上层多为粉砂壤质地，下层多为粘壤质地</a:t>
            </a:r>
          </a:p>
          <a:p>
            <a:pPr>
              <a:lnSpc>
                <a:spcPct val="140000"/>
              </a:lnSpc>
            </a:pPr>
            <a:r>
              <a:rPr lang="zh-CN" altLang="en-US" sz="1700" b="1" dirty="0">
                <a:latin typeface="微软雅黑" panose="020B0503020204020204" pitchFamily="34" charset="-122"/>
                <a:ea typeface="微软雅黑" panose="020B0503020204020204" pitchFamily="34" charset="-122"/>
                <a:sym typeface="+mn-ea"/>
              </a:rPr>
              <a:t>上层疏松，孔隙度大，便于通气、透水、增温；</a:t>
            </a:r>
            <a:endParaRPr lang="en-US" altLang="zh-CN" sz="1700" b="1" dirty="0">
              <a:latin typeface="微软雅黑" panose="020B0503020204020204" pitchFamily="34" charset="-122"/>
              <a:ea typeface="微软雅黑" panose="020B0503020204020204" pitchFamily="34" charset="-122"/>
            </a:endParaRPr>
          </a:p>
          <a:p>
            <a:pPr>
              <a:lnSpc>
                <a:spcPct val="140000"/>
              </a:lnSpc>
            </a:pPr>
            <a:r>
              <a:rPr lang="zh-CN" altLang="en-US" sz="1700" b="1" dirty="0">
                <a:latin typeface="微软雅黑" panose="020B0503020204020204" pitchFamily="34" charset="-122"/>
                <a:ea typeface="微软雅黑" panose="020B0503020204020204" pitchFamily="34" charset="-122"/>
                <a:sym typeface="+mn-ea"/>
              </a:rPr>
              <a:t>下层粘实，孔隙度小，能起托水、保肥、稳温作用。</a:t>
            </a:r>
          </a:p>
        </p:txBody>
      </p:sp>
    </p:spTree>
    <p:extLst>
      <p:ext uri="{BB962C8B-B14F-4D97-AF65-F5344CB8AC3E}">
        <p14:creationId xmlns:p14="http://schemas.microsoft.com/office/powerpoint/2010/main" val="29054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0033" y="1360170"/>
            <a:ext cx="3050381" cy="3001804"/>
          </a:xfrm>
          <a:prstGeom prst="rect">
            <a:avLst/>
          </a:prstGeom>
          <a:ln>
            <a:solidFill>
              <a:schemeClr val="tx1"/>
            </a:solidFill>
          </a:ln>
        </p:spPr>
      </p:pic>
      <p:sp>
        <p:nvSpPr>
          <p:cNvPr id="3" name="文本框 2"/>
          <p:cNvSpPr txBox="1"/>
          <p:nvPr/>
        </p:nvSpPr>
        <p:spPr>
          <a:xfrm>
            <a:off x="3389948" y="1221600"/>
            <a:ext cx="5440204" cy="4162842"/>
          </a:xfrm>
          <a:prstGeom prst="roundRect">
            <a:avLst/>
          </a:prstGeom>
        </p:spPr>
        <p:style>
          <a:lnRef idx="2">
            <a:schemeClr val="accent5"/>
          </a:lnRef>
          <a:fillRef idx="1">
            <a:schemeClr val="lt1"/>
          </a:fillRef>
          <a:effectRef idx="0">
            <a:schemeClr val="accent5"/>
          </a:effectRef>
          <a:fontRef idx="minor">
            <a:schemeClr val="dk1"/>
          </a:fontRef>
        </p:style>
        <p:txBody>
          <a:bodyPr wrap="square" lIns="68580" tIns="34290" rIns="68580" bIns="34290" rtlCol="0" anchor="t">
            <a:spAutoFit/>
          </a:bodyPr>
          <a:lstStyle/>
          <a:p>
            <a:r>
              <a:rPr lang="zh-CN" altLang="en-US" sz="2400" dirty="0">
                <a:latin typeface="黑体" panose="02010609060101010101" charset="-122"/>
                <a:ea typeface="黑体" panose="02010609060101010101" charset="-122"/>
              </a:rPr>
              <a:t>一般土壤剖面具有以下几层：</a:t>
            </a:r>
          </a:p>
          <a:p>
            <a:r>
              <a:rPr lang="zh-CN" altLang="en-US" sz="2400" dirty="0">
                <a:latin typeface="黑体" panose="02010609060101010101" charset="-122"/>
                <a:ea typeface="黑体" panose="02010609060101010101" charset="-122"/>
              </a:rPr>
              <a:t>（一）</a:t>
            </a:r>
            <a:r>
              <a:rPr lang="zh-CN" altLang="en-US" sz="2400" dirty="0">
                <a:solidFill>
                  <a:srgbClr val="C00000"/>
                </a:solidFill>
                <a:latin typeface="黑体" panose="02010609060101010101" charset="-122"/>
                <a:ea typeface="黑体" panose="02010609060101010101" charset="-122"/>
              </a:rPr>
              <a:t>枯枝落叶层</a:t>
            </a:r>
            <a:r>
              <a:rPr lang="zh-CN" altLang="en-US" sz="2400" dirty="0">
                <a:latin typeface="黑体" panose="02010609060101010101" charset="-122"/>
                <a:ea typeface="黑体" panose="02010609060101010101" charset="-122"/>
              </a:rPr>
              <a:t>，又叫覆盖层（只有森林土壤有这一层）。</a:t>
            </a:r>
          </a:p>
          <a:p>
            <a:r>
              <a:rPr lang="zh-CN" altLang="en-US" sz="2400" dirty="0">
                <a:latin typeface="黑体" panose="02010609060101010101" charset="-122"/>
                <a:ea typeface="黑体" panose="02010609060101010101" charset="-122"/>
              </a:rPr>
              <a:t>（二）</a:t>
            </a:r>
            <a:r>
              <a:rPr lang="zh-CN" altLang="en-US" sz="2400" dirty="0">
                <a:solidFill>
                  <a:srgbClr val="C00000"/>
                </a:solidFill>
                <a:latin typeface="黑体" panose="02010609060101010101" charset="-122"/>
                <a:ea typeface="黑体" panose="02010609060101010101" charset="-122"/>
              </a:rPr>
              <a:t>腐殖质层</a:t>
            </a:r>
            <a:r>
              <a:rPr lang="zh-CN" altLang="en-US" sz="2400" dirty="0">
                <a:latin typeface="黑体" panose="02010609060101010101" charset="-122"/>
                <a:ea typeface="黑体" panose="02010609060101010101" charset="-122"/>
              </a:rPr>
              <a:t>，呈棕黑色。</a:t>
            </a:r>
          </a:p>
          <a:p>
            <a:r>
              <a:rPr lang="zh-CN" altLang="en-US" sz="2400" dirty="0">
                <a:latin typeface="黑体" panose="02010609060101010101" charset="-122"/>
                <a:ea typeface="黑体" panose="02010609060101010101" charset="-122"/>
              </a:rPr>
              <a:t>（三）</a:t>
            </a:r>
            <a:r>
              <a:rPr lang="zh-CN" altLang="en-US" sz="2400" dirty="0" smtClean="0">
                <a:solidFill>
                  <a:srgbClr val="C00000"/>
                </a:solidFill>
                <a:latin typeface="黑体" panose="02010609060101010101" charset="-122"/>
                <a:ea typeface="黑体" panose="02010609060101010101" charset="-122"/>
              </a:rPr>
              <a:t>淋</a:t>
            </a:r>
            <a:r>
              <a:rPr lang="zh-CN" altLang="en-US" sz="2400" dirty="0">
                <a:solidFill>
                  <a:srgbClr val="C00000"/>
                </a:solidFill>
                <a:latin typeface="黑体" panose="02010609060101010101" charset="-122"/>
                <a:ea typeface="黑体" panose="02010609060101010101" charset="-122"/>
              </a:rPr>
              <a:t>溶</a:t>
            </a:r>
            <a:r>
              <a:rPr lang="zh-CN" altLang="en-US" sz="2400" dirty="0" smtClean="0">
                <a:solidFill>
                  <a:srgbClr val="C00000"/>
                </a:solidFill>
                <a:latin typeface="黑体" panose="02010609060101010101" charset="-122"/>
                <a:ea typeface="黑体" panose="02010609060101010101" charset="-122"/>
              </a:rPr>
              <a:t>层</a:t>
            </a:r>
            <a:r>
              <a:rPr lang="zh-CN" altLang="en-US" sz="2400" dirty="0">
                <a:latin typeface="黑体" panose="02010609060101010101" charset="-122"/>
                <a:ea typeface="黑体" panose="02010609060101010101" charset="-122"/>
              </a:rPr>
              <a:t>，色泽较淡。</a:t>
            </a:r>
          </a:p>
          <a:p>
            <a:r>
              <a:rPr lang="zh-CN" altLang="en-US" sz="2400" dirty="0">
                <a:latin typeface="黑体" panose="02010609060101010101" charset="-122"/>
                <a:ea typeface="黑体" panose="02010609060101010101" charset="-122"/>
              </a:rPr>
              <a:t>（四）</a:t>
            </a:r>
            <a:r>
              <a:rPr lang="zh-CN" altLang="en-US" sz="2400" dirty="0">
                <a:solidFill>
                  <a:srgbClr val="C00000"/>
                </a:solidFill>
                <a:latin typeface="黑体" panose="02010609060101010101" charset="-122"/>
                <a:ea typeface="黑体" panose="02010609060101010101" charset="-122"/>
              </a:rPr>
              <a:t>淀积层</a:t>
            </a:r>
            <a:r>
              <a:rPr lang="zh-CN" altLang="en-US" sz="2400" dirty="0">
                <a:latin typeface="黑体" panose="02010609060101010101" charset="-122"/>
                <a:ea typeface="黑体" panose="02010609060101010101" charset="-122"/>
              </a:rPr>
              <a:t>，由上层淋滤下来的物质，淀积在这里，通常比较紧实、粘重，不透水，矿物质养分比较丰富。</a:t>
            </a:r>
          </a:p>
          <a:p>
            <a:r>
              <a:rPr lang="zh-CN" altLang="en-US" sz="2400" dirty="0">
                <a:latin typeface="黑体" panose="02010609060101010101" charset="-122"/>
                <a:ea typeface="黑体" panose="02010609060101010101" charset="-122"/>
              </a:rPr>
              <a:t>（五）</a:t>
            </a:r>
            <a:r>
              <a:rPr lang="zh-CN" altLang="en-US" sz="2400" dirty="0">
                <a:solidFill>
                  <a:srgbClr val="C00000"/>
                </a:solidFill>
                <a:latin typeface="黑体" panose="02010609060101010101" charset="-122"/>
                <a:ea typeface="黑体" panose="02010609060101010101" charset="-122"/>
              </a:rPr>
              <a:t>母质层</a:t>
            </a:r>
            <a:r>
              <a:rPr lang="zh-CN" altLang="en-US" sz="2400" dirty="0">
                <a:latin typeface="黑体" panose="02010609060101010101" charset="-122"/>
                <a:ea typeface="黑体" panose="02010609060101010101" charset="-122"/>
              </a:rPr>
              <a:t>，多为粗糙砂粒或粘重的胶泥，不具备土壤结构。</a:t>
            </a:r>
          </a:p>
        </p:txBody>
      </p:sp>
      <p:sp>
        <p:nvSpPr>
          <p:cNvPr id="4" name="文本框 3"/>
          <p:cNvSpPr txBox="1"/>
          <p:nvPr/>
        </p:nvSpPr>
        <p:spPr>
          <a:xfrm>
            <a:off x="230032" y="651488"/>
            <a:ext cx="8775859" cy="689550"/>
          </a:xfrm>
          <a:prstGeom prst="roundRect">
            <a:avLst/>
          </a:prstGeom>
        </p:spPr>
        <p:style>
          <a:lnRef idx="2">
            <a:schemeClr val="accent5"/>
          </a:lnRef>
          <a:fillRef idx="1">
            <a:schemeClr val="lt1"/>
          </a:fillRef>
          <a:effectRef idx="0">
            <a:schemeClr val="accent5"/>
          </a:effectRef>
          <a:fontRef idx="minor">
            <a:schemeClr val="dk1"/>
          </a:fontRef>
        </p:style>
        <p:txBody>
          <a:bodyPr wrap="square" lIns="68580" tIns="34290" rIns="68580" bIns="34290" rtlCol="0" anchor="t">
            <a:spAutoFit/>
          </a:bodyPr>
          <a:lstStyle/>
          <a:p>
            <a:r>
              <a:rPr lang="zh-CN" altLang="en-US">
                <a:latin typeface="黑体" panose="02010609060101010101" charset="-122"/>
                <a:ea typeface="黑体" panose="02010609060101010101" charset="-122"/>
                <a:sym typeface="+mn-ea"/>
              </a:rPr>
              <a:t>土壤剖面：从地表垂直向下的土壤纵断面。</a:t>
            </a:r>
            <a:r>
              <a:rPr lang="zh-CN" altLang="en-US">
                <a:solidFill>
                  <a:srgbClr val="1552D1"/>
                </a:solidFill>
                <a:latin typeface="黑体" panose="02010609060101010101" charset="-122"/>
                <a:ea typeface="黑体" panose="02010609060101010101" charset="-122"/>
                <a:sym typeface="+mn-ea"/>
              </a:rPr>
              <a:t>由性质和形态各异的土壤层次重叠</a:t>
            </a:r>
            <a:r>
              <a:rPr lang="zh-CN" altLang="en-US">
                <a:latin typeface="黑体" panose="02010609060101010101" charset="-122"/>
                <a:ea typeface="黑体" panose="02010609060101010101" charset="-122"/>
                <a:sym typeface="+mn-ea"/>
              </a:rPr>
              <a:t>在一起构成的完整的垂直土层序列。</a:t>
            </a:r>
          </a:p>
        </p:txBody>
      </p:sp>
      <p:sp>
        <p:nvSpPr>
          <p:cNvPr id="5" name="文本框 10"/>
          <p:cNvSpPr txBox="1"/>
          <p:nvPr/>
        </p:nvSpPr>
        <p:spPr>
          <a:xfrm>
            <a:off x="785336" y="141449"/>
            <a:ext cx="2058472" cy="500137"/>
          </a:xfrm>
          <a:prstGeom prst="rect">
            <a:avLst/>
          </a:prstGeom>
          <a:noFill/>
        </p:spPr>
        <p:txBody>
          <a:bodyPr wrap="square" lIns="68580" tIns="34290" rIns="68580" bIns="34290" rtlCol="0">
            <a:spAutoFit/>
          </a:bodyPr>
          <a:lstStyle/>
          <a:p>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土壤</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剖面</a:t>
            </a:r>
          </a:p>
        </p:txBody>
      </p:sp>
      <p:grpSp>
        <p:nvGrpSpPr>
          <p:cNvPr id="6" name="组合 5"/>
          <p:cNvGrpSpPr/>
          <p:nvPr/>
        </p:nvGrpSpPr>
        <p:grpSpPr>
          <a:xfrm>
            <a:off x="390049" y="147638"/>
            <a:ext cx="346710" cy="346710"/>
            <a:chOff x="2157274" y="3284738"/>
            <a:chExt cx="1109709" cy="1109709"/>
          </a:xfrm>
        </p:grpSpPr>
        <p:sp>
          <p:nvSpPr>
            <p:cNvPr id="7" name="椭圆 6"/>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p:cNvSpPr/>
            <p:nvPr/>
          </p:nvSpPr>
          <p:spPr>
            <a:xfrm>
              <a:off x="2206659" y="3284738"/>
              <a:ext cx="1012054" cy="101205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extLst>
      <p:ext uri="{BB962C8B-B14F-4D97-AF65-F5344CB8AC3E}">
        <p14:creationId xmlns:p14="http://schemas.microsoft.com/office/powerpoint/2010/main" val="1084625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493" t="17257" r="57389" b="3859"/>
          <a:stretch>
            <a:fillRect/>
          </a:stretch>
        </p:blipFill>
        <p:spPr>
          <a:xfrm>
            <a:off x="6015514" y="734377"/>
            <a:ext cx="2724626" cy="4027170"/>
          </a:xfrm>
          <a:prstGeom prst="rect">
            <a:avLst/>
          </a:prstGeom>
        </p:spPr>
      </p:pic>
      <p:grpSp>
        <p:nvGrpSpPr>
          <p:cNvPr id="6" name="组合 5"/>
          <p:cNvGrpSpPr/>
          <p:nvPr/>
        </p:nvGrpSpPr>
        <p:grpSpPr>
          <a:xfrm>
            <a:off x="4933170" y="3881068"/>
            <a:ext cx="1741134" cy="369332"/>
            <a:chOff x="6577560" y="5174742"/>
            <a:chExt cx="2321512" cy="492441"/>
          </a:xfrm>
        </p:grpSpPr>
        <p:sp>
          <p:nvSpPr>
            <p:cNvPr id="16" name="文本框 15"/>
            <p:cNvSpPr txBox="1"/>
            <p:nvPr/>
          </p:nvSpPr>
          <p:spPr>
            <a:xfrm>
              <a:off x="6577560" y="5174742"/>
              <a:ext cx="1630675" cy="49244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自然土层</a:t>
              </a:r>
            </a:p>
          </p:txBody>
        </p:sp>
        <p:grpSp>
          <p:nvGrpSpPr>
            <p:cNvPr id="39" name="组合 38"/>
            <p:cNvGrpSpPr/>
            <p:nvPr/>
          </p:nvGrpSpPr>
          <p:grpSpPr>
            <a:xfrm>
              <a:off x="7942214" y="5342712"/>
              <a:ext cx="956858" cy="140456"/>
              <a:chOff x="7840911" y="5643484"/>
              <a:chExt cx="956858" cy="140456"/>
            </a:xfrm>
          </p:grpSpPr>
          <p:cxnSp>
            <p:nvCxnSpPr>
              <p:cNvPr id="15" name="直接连接符 14"/>
              <p:cNvCxnSpPr/>
              <p:nvPr/>
            </p:nvCxnSpPr>
            <p:spPr>
              <a:xfrm flipH="1">
                <a:off x="7880064" y="5698983"/>
                <a:ext cx="917705" cy="14729"/>
              </a:xfrm>
              <a:prstGeom prst="line">
                <a:avLst/>
              </a:prstGeom>
              <a:ln w="15875">
                <a:solidFill>
                  <a:srgbClr val="33BC8E"/>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7840911" y="5643484"/>
                <a:ext cx="140456" cy="140456"/>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sp>
        <p:nvSpPr>
          <p:cNvPr id="37" name="文本框 36"/>
          <p:cNvSpPr txBox="1"/>
          <p:nvPr/>
        </p:nvSpPr>
        <p:spPr>
          <a:xfrm>
            <a:off x="7024461" y="4761136"/>
            <a:ext cx="1298359" cy="300082"/>
          </a:xfrm>
          <a:prstGeom prst="rect">
            <a:avLst/>
          </a:prstGeom>
          <a:noFill/>
        </p:spPr>
        <p:txBody>
          <a:bodyPr wrap="square" lIns="68580" tIns="34290" rIns="68580" bIns="34290" rtlCol="0">
            <a:spAutoFit/>
          </a:bodyPr>
          <a:lstStyle/>
          <a:p>
            <a:r>
              <a:rPr lang="zh-CN" altLang="en-US" sz="1500" b="1" dirty="0">
                <a:solidFill>
                  <a:srgbClr val="404040"/>
                </a:solidFill>
                <a:latin typeface="微软雅黑" panose="020B0503020204020204" pitchFamily="34" charset="-122"/>
                <a:ea typeface="微软雅黑" panose="020B0503020204020204" pitchFamily="34" charset="-122"/>
              </a:rPr>
              <a:t>耕作土壤剖面</a:t>
            </a:r>
          </a:p>
        </p:txBody>
      </p:sp>
      <p:grpSp>
        <p:nvGrpSpPr>
          <p:cNvPr id="7" name="组合 6"/>
          <p:cNvGrpSpPr/>
          <p:nvPr/>
        </p:nvGrpSpPr>
        <p:grpSpPr>
          <a:xfrm>
            <a:off x="4933172" y="2655119"/>
            <a:ext cx="1665159" cy="369332"/>
            <a:chOff x="6577557" y="3540149"/>
            <a:chExt cx="2220212" cy="492441"/>
          </a:xfrm>
        </p:grpSpPr>
        <p:sp>
          <p:nvSpPr>
            <p:cNvPr id="38" name="文本框 37"/>
            <p:cNvSpPr txBox="1"/>
            <p:nvPr/>
          </p:nvSpPr>
          <p:spPr>
            <a:xfrm>
              <a:off x="6577557" y="3540149"/>
              <a:ext cx="1333583" cy="49244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犁底层</a:t>
              </a:r>
            </a:p>
          </p:txBody>
        </p:sp>
        <p:grpSp>
          <p:nvGrpSpPr>
            <p:cNvPr id="55" name="组合 54"/>
            <p:cNvGrpSpPr/>
            <p:nvPr/>
          </p:nvGrpSpPr>
          <p:grpSpPr>
            <a:xfrm>
              <a:off x="7840911" y="3700754"/>
              <a:ext cx="956858" cy="140456"/>
              <a:chOff x="7840911" y="5643484"/>
              <a:chExt cx="956858" cy="140456"/>
            </a:xfrm>
          </p:grpSpPr>
          <p:cxnSp>
            <p:nvCxnSpPr>
              <p:cNvPr id="56" name="直接连接符 55"/>
              <p:cNvCxnSpPr/>
              <p:nvPr/>
            </p:nvCxnSpPr>
            <p:spPr>
              <a:xfrm flipH="1">
                <a:off x="7880064" y="5698983"/>
                <a:ext cx="917705" cy="14729"/>
              </a:xfrm>
              <a:prstGeom prst="line">
                <a:avLst/>
              </a:prstGeom>
              <a:ln w="15875">
                <a:solidFill>
                  <a:srgbClr val="33BC8E"/>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7840911" y="5643484"/>
                <a:ext cx="140456" cy="140456"/>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grpSp>
        <p:nvGrpSpPr>
          <p:cNvPr id="8" name="组合 7"/>
          <p:cNvGrpSpPr/>
          <p:nvPr/>
        </p:nvGrpSpPr>
        <p:grpSpPr>
          <a:xfrm>
            <a:off x="4933172" y="1670081"/>
            <a:ext cx="1665159" cy="369332"/>
            <a:chOff x="6577557" y="2226765"/>
            <a:chExt cx="2220212" cy="492441"/>
          </a:xfrm>
        </p:grpSpPr>
        <p:sp>
          <p:nvSpPr>
            <p:cNvPr id="58" name="文本框 57"/>
            <p:cNvSpPr txBox="1"/>
            <p:nvPr/>
          </p:nvSpPr>
          <p:spPr>
            <a:xfrm>
              <a:off x="6577557" y="2226765"/>
              <a:ext cx="1333584" cy="49244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耕作层</a:t>
              </a:r>
            </a:p>
          </p:txBody>
        </p:sp>
        <p:grpSp>
          <p:nvGrpSpPr>
            <p:cNvPr id="59" name="组合 58"/>
            <p:cNvGrpSpPr/>
            <p:nvPr/>
          </p:nvGrpSpPr>
          <p:grpSpPr>
            <a:xfrm>
              <a:off x="7840911" y="2387370"/>
              <a:ext cx="956858" cy="140456"/>
              <a:chOff x="7840911" y="5643484"/>
              <a:chExt cx="956858" cy="140456"/>
            </a:xfrm>
          </p:grpSpPr>
          <p:cxnSp>
            <p:nvCxnSpPr>
              <p:cNvPr id="60" name="直接连接符 59"/>
              <p:cNvCxnSpPr/>
              <p:nvPr/>
            </p:nvCxnSpPr>
            <p:spPr>
              <a:xfrm flipH="1">
                <a:off x="7880064" y="5698983"/>
                <a:ext cx="917705" cy="14729"/>
              </a:xfrm>
              <a:prstGeom prst="line">
                <a:avLst/>
              </a:prstGeom>
              <a:ln w="15875">
                <a:solidFill>
                  <a:srgbClr val="33BC8E"/>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7840911" y="5643484"/>
                <a:ext cx="140456" cy="140456"/>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grpSp>
      </p:grpSp>
      <p:grpSp>
        <p:nvGrpSpPr>
          <p:cNvPr id="12" name="组合 11"/>
          <p:cNvGrpSpPr/>
          <p:nvPr/>
        </p:nvGrpSpPr>
        <p:grpSpPr>
          <a:xfrm>
            <a:off x="390049" y="141448"/>
            <a:ext cx="2305526" cy="369570"/>
            <a:chOff x="819" y="297"/>
            <a:chExt cx="4841" cy="776"/>
          </a:xfrm>
        </p:grpSpPr>
        <p:sp>
          <p:nvSpPr>
            <p:cNvPr id="18" name="文本框 17"/>
            <p:cNvSpPr txBox="1"/>
            <p:nvPr/>
          </p:nvSpPr>
          <p:spPr>
            <a:xfrm>
              <a:off x="1649" y="297"/>
              <a:ext cx="4011" cy="77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土壤剖面构造</a:t>
              </a:r>
            </a:p>
          </p:txBody>
        </p:sp>
        <p:grpSp>
          <p:nvGrpSpPr>
            <p:cNvPr id="19" name="组合 18"/>
            <p:cNvGrpSpPr/>
            <p:nvPr/>
          </p:nvGrpSpPr>
          <p:grpSpPr>
            <a:xfrm>
              <a:off x="819" y="310"/>
              <a:ext cx="728" cy="728"/>
              <a:chOff x="2157274" y="3284738"/>
              <a:chExt cx="1109709" cy="1109709"/>
            </a:xfrm>
          </p:grpSpPr>
          <p:sp>
            <p:nvSpPr>
              <p:cNvPr id="20" name="椭圆 19"/>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椭圆 21"/>
              <p:cNvSpPr/>
              <p:nvPr/>
            </p:nvSpPr>
            <p:spPr>
              <a:xfrm>
                <a:off x="2206659" y="3284738"/>
                <a:ext cx="1012054" cy="101205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graphicFrame>
        <p:nvGraphicFramePr>
          <p:cNvPr id="3" name="表格 2"/>
          <p:cNvGraphicFramePr/>
          <p:nvPr>
            <p:custDataLst>
              <p:tags r:id="rId1"/>
            </p:custDataLst>
            <p:extLst>
              <p:ext uri="{D42A27DB-BD31-4B8C-83A1-F6EECF244321}">
                <p14:modId xmlns:p14="http://schemas.microsoft.com/office/powerpoint/2010/main" val="3068604708"/>
              </p:ext>
            </p:extLst>
          </p:nvPr>
        </p:nvGraphicFramePr>
        <p:xfrm>
          <a:off x="290192" y="1556720"/>
          <a:ext cx="4518184" cy="2822258"/>
        </p:xfrm>
        <a:graphic>
          <a:graphicData uri="http://schemas.openxmlformats.org/drawingml/2006/table">
            <a:tbl>
              <a:tblPr firstRow="1" bandRow="1">
                <a:tableStyleId>{5C22544A-7EE6-4342-B048-85BDC9FD1C3A}</a:tableStyleId>
              </a:tblPr>
              <a:tblGrid>
                <a:gridCol w="1050131"/>
                <a:gridCol w="3468053"/>
              </a:tblGrid>
              <a:tr h="592455">
                <a:tc>
                  <a:txBody>
                    <a:bodyPr/>
                    <a:lstStyle/>
                    <a:p>
                      <a:pPr marL="139700" indent="0" algn="ctr">
                        <a:buNone/>
                      </a:pPr>
                      <a:r>
                        <a:rPr lang="en-US" sz="1500" b="1" dirty="0">
                          <a:solidFill>
                            <a:srgbClr val="000000"/>
                          </a:solidFill>
                          <a:latin typeface="微软雅黑" panose="020B0503020204020204" pitchFamily="34" charset="-122"/>
                          <a:ea typeface="微软雅黑" panose="020B0503020204020204" pitchFamily="34" charset="-122"/>
                        </a:rPr>
                        <a:t>土</a:t>
                      </a:r>
                      <a:r>
                        <a:rPr lang="zh-CN" altLang="en-US" sz="1500" b="1" dirty="0">
                          <a:solidFill>
                            <a:srgbClr val="000000"/>
                          </a:solidFill>
                          <a:latin typeface="微软雅黑" panose="020B0503020204020204" pitchFamily="34" charset="-122"/>
                          <a:ea typeface="微软雅黑" panose="020B0503020204020204" pitchFamily="34" charset="-122"/>
                        </a:rPr>
                        <a:t>壤</a:t>
                      </a:r>
                      <a:r>
                        <a:rPr lang="en-US" sz="1500" b="1" dirty="0">
                          <a:solidFill>
                            <a:srgbClr val="000000"/>
                          </a:solidFill>
                          <a:latin typeface="微软雅黑" panose="020B0503020204020204" pitchFamily="34" charset="-122"/>
                          <a:ea typeface="微软雅黑" panose="020B0503020204020204" pitchFamily="34" charset="-122"/>
                        </a:rPr>
                        <a:t>层</a:t>
                      </a:r>
                      <a:endParaRPr lang="en-US" altLang="en-US" sz="1500" b="1" dirty="0">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dirty="0" err="1">
                          <a:solidFill>
                            <a:srgbClr val="000000"/>
                          </a:solidFill>
                          <a:latin typeface="微软雅黑" panose="020B0503020204020204" pitchFamily="34" charset="-122"/>
                          <a:ea typeface="微软雅黑" panose="020B0503020204020204" pitchFamily="34" charset="-122"/>
                        </a:rPr>
                        <a:t>特点</a:t>
                      </a:r>
                      <a:endParaRPr lang="en-US" altLang="en-US" sz="1500" b="1" dirty="0">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66775">
                <a:tc>
                  <a:txBody>
                    <a:bodyPr/>
                    <a:lstStyle/>
                    <a:p>
                      <a:pPr marL="139700" indent="0" algn="ctr">
                        <a:buNone/>
                      </a:pPr>
                      <a:r>
                        <a:rPr lang="en-US" sz="1500" b="1">
                          <a:solidFill>
                            <a:srgbClr val="000000"/>
                          </a:solidFill>
                          <a:latin typeface="微软雅黑" panose="020B0503020204020204" pitchFamily="34" charset="-122"/>
                          <a:ea typeface="微软雅黑" panose="020B0503020204020204" pitchFamily="34" charset="-122"/>
                        </a:rPr>
                        <a:t>耕作层</a:t>
                      </a:r>
                      <a:endParaRPr lang="en-US" altLang="en-US" sz="1500" b="1">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土质疏松</a:t>
                      </a:r>
                      <a:r>
                        <a:rPr lang="zh-CN" alt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有机质比例高，</a:t>
                      </a:r>
                    </a:p>
                    <a:p>
                      <a:pPr indent="0" algn="ctr">
                        <a:buNone/>
                      </a:pPr>
                      <a:r>
                        <a:rPr 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颜色较暗</a:t>
                      </a:r>
                      <a:endParaRPr lang="en-US" alt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67715">
                <a:tc>
                  <a:txBody>
                    <a:bodyPr/>
                    <a:lstStyle/>
                    <a:p>
                      <a:pPr marL="139700" indent="0" algn="ctr">
                        <a:buNone/>
                      </a:pPr>
                      <a:r>
                        <a:rPr lang="zh-CN" alt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犁</a:t>
                      </a:r>
                      <a:r>
                        <a:rPr 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底层</a:t>
                      </a:r>
                      <a:endParaRPr lang="en-US" altLang="en-US" sz="15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a:solidFill>
                            <a:srgbClr val="000000"/>
                          </a:solidFill>
                          <a:latin typeface="微软雅黑" panose="020B0503020204020204" pitchFamily="34" charset="-122"/>
                          <a:ea typeface="微软雅黑" panose="020B0503020204020204" pitchFamily="34" charset="-122"/>
                        </a:rPr>
                        <a:t>土层紧实，颜色较浅，</a:t>
                      </a:r>
                    </a:p>
                    <a:p>
                      <a:pPr indent="0" algn="ctr">
                        <a:buNone/>
                      </a:pPr>
                      <a:r>
                        <a:rPr lang="en-US" sz="1500" b="1">
                          <a:solidFill>
                            <a:srgbClr val="000000"/>
                          </a:solidFill>
                          <a:latin typeface="微软雅黑" panose="020B0503020204020204" pitchFamily="34" charset="-122"/>
                          <a:ea typeface="微软雅黑" panose="020B0503020204020204" pitchFamily="34" charset="-122"/>
                        </a:rPr>
                        <a:t>具有保肥保水作用</a:t>
                      </a:r>
                      <a:endParaRPr lang="en-US" altLang="en-US" sz="1500" b="1">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95313">
                <a:tc>
                  <a:txBody>
                    <a:bodyPr/>
                    <a:lstStyle/>
                    <a:p>
                      <a:pPr indent="0" algn="ctr">
                        <a:buNone/>
                      </a:pPr>
                      <a:r>
                        <a:rPr lang="en-US" sz="1500" b="1">
                          <a:solidFill>
                            <a:srgbClr val="000000"/>
                          </a:solidFill>
                          <a:latin typeface="微软雅黑" panose="020B0503020204020204" pitchFamily="34" charset="-122"/>
                          <a:ea typeface="微软雅黑" panose="020B0503020204020204" pitchFamily="34" charset="-122"/>
                        </a:rPr>
                        <a:t>自然土层</a:t>
                      </a:r>
                      <a:endParaRPr lang="en-US" altLang="en-US" sz="1500" b="1">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500" b="1" dirty="0" err="1">
                          <a:solidFill>
                            <a:srgbClr val="000000"/>
                          </a:solidFill>
                          <a:latin typeface="微软雅黑" panose="020B0503020204020204" pitchFamily="34" charset="-122"/>
                          <a:ea typeface="微软雅黑" panose="020B0503020204020204" pitchFamily="34" charset="-122"/>
                        </a:rPr>
                        <a:t>未经耕作熟化，不利于作物生长</a:t>
                      </a:r>
                      <a:endParaRPr lang="en-US" altLang="en-US" sz="1500" b="1" dirty="0">
                        <a:solidFill>
                          <a:srgbClr val="000000"/>
                        </a:solidFill>
                        <a:latin typeface="微软雅黑" panose="020B0503020204020204" pitchFamily="34" charset="-122"/>
                        <a:ea typeface="微软雅黑" panose="020B0503020204020204" pitchFamily="34" charset="-122"/>
                      </a:endParaRPr>
                    </a:p>
                  </a:txBody>
                  <a:tcPr marL="9525" marR="9525" marT="9525" marB="3429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431009" y="1167594"/>
            <a:ext cx="4091940" cy="346249"/>
          </a:xfrm>
          <a:prstGeom prst="rect">
            <a:avLst/>
          </a:prstGeom>
          <a:noFill/>
        </p:spPr>
        <p:txBody>
          <a:bodyPr wrap="square" lIns="68580" tIns="34290" rIns="68580" bIns="34290" rtlCol="0" anchor="t">
            <a:spAutoFit/>
          </a:bodyPr>
          <a:lstStyle/>
          <a:p>
            <a:pPr algn="ctr"/>
            <a:r>
              <a:rPr lang="zh-CN" altLang="en-US" b="1" dirty="0">
                <a:latin typeface="微软雅黑" panose="020B0503020204020204" pitchFamily="34" charset="-122"/>
                <a:ea typeface="微软雅黑" panose="020B0503020204020204" pitchFamily="34" charset="-122"/>
              </a:rPr>
              <a:t>耕作土壤剖面及各层特点</a:t>
            </a:r>
          </a:p>
        </p:txBody>
      </p:sp>
      <p:sp>
        <p:nvSpPr>
          <p:cNvPr id="11" name="文本框 10"/>
          <p:cNvSpPr txBox="1"/>
          <p:nvPr/>
        </p:nvSpPr>
        <p:spPr>
          <a:xfrm>
            <a:off x="301931" y="463839"/>
            <a:ext cx="8842069" cy="715581"/>
          </a:xfrm>
          <a:prstGeom prst="rect">
            <a:avLst/>
          </a:prstGeom>
          <a:noFill/>
        </p:spPr>
        <p:txBody>
          <a:bodyPr wrap="square" lIns="68580" tIns="34290" rIns="68580" bIns="34290" rtlCol="0">
            <a:spAutoFit/>
          </a:bodyPr>
          <a:lstStyle/>
          <a:p>
            <a:pPr algn="just">
              <a:lnSpc>
                <a:spcPct val="120000"/>
              </a:lnSpc>
            </a:pPr>
            <a:r>
              <a:rPr lang="zh-CN" altLang="en-US" b="1" dirty="0">
                <a:solidFill>
                  <a:srgbClr val="404040"/>
                </a:solidFill>
                <a:latin typeface="微软雅黑" panose="020B0503020204020204" pitchFamily="34" charset="-122"/>
                <a:ea typeface="微软雅黑" panose="020B0503020204020204" pitchFamily="34" charset="-122"/>
              </a:rPr>
              <a:t>      </a:t>
            </a:r>
            <a:r>
              <a:rPr lang="zh-CN" altLang="en-US" sz="1700" b="1" dirty="0">
                <a:solidFill>
                  <a:srgbClr val="404040"/>
                </a:solidFill>
                <a:latin typeface="微软雅黑" panose="020B0503020204020204" pitchFamily="34" charset="-122"/>
                <a:ea typeface="微软雅黑" panose="020B0503020204020204" pitchFamily="34" charset="-122"/>
              </a:rPr>
              <a:t> 土壤剖面一方面反映了土壤的发育程度：土层厚、层次多或分层明显，表明土壤发育程度高；土层薄、层次少或分层不明显，表明土层发育程度低。</a:t>
            </a:r>
          </a:p>
        </p:txBody>
      </p:sp>
    </p:spTree>
    <p:extLst>
      <p:ext uri="{BB962C8B-B14F-4D97-AF65-F5344CB8AC3E}">
        <p14:creationId xmlns:p14="http://schemas.microsoft.com/office/powerpoint/2010/main" val="261449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34"/>
          <p:cNvPicPr>
            <a:picLocks noChangeAspect="1" noChangeArrowheads="1"/>
          </p:cNvPicPr>
          <p:nvPr/>
        </p:nvPicPr>
        <p:blipFill>
          <a:blip r:embed="rId2"/>
          <a:srcRect/>
          <a:stretch>
            <a:fillRect/>
          </a:stretch>
        </p:blipFill>
        <p:spPr bwMode="auto">
          <a:xfrm>
            <a:off x="1" y="141685"/>
            <a:ext cx="5940425" cy="3869531"/>
          </a:xfrm>
          <a:prstGeom prst="rect">
            <a:avLst/>
          </a:prstGeom>
          <a:noFill/>
          <a:ln w="9525">
            <a:noFill/>
            <a:miter lim="800000"/>
            <a:headEnd/>
            <a:tailEnd/>
          </a:ln>
        </p:spPr>
      </p:pic>
      <p:pic>
        <p:nvPicPr>
          <p:cNvPr id="37891" name="Picture 3" descr="3401"/>
          <p:cNvPicPr>
            <a:picLocks noChangeAspect="1" noChangeArrowheads="1"/>
          </p:cNvPicPr>
          <p:nvPr/>
        </p:nvPicPr>
        <p:blipFill>
          <a:blip r:embed="rId3"/>
          <a:srcRect/>
          <a:stretch>
            <a:fillRect/>
          </a:stretch>
        </p:blipFill>
        <p:spPr bwMode="auto">
          <a:xfrm>
            <a:off x="5280026" y="0"/>
            <a:ext cx="3863975" cy="5143500"/>
          </a:xfrm>
          <a:prstGeom prst="rect">
            <a:avLst/>
          </a:prstGeom>
          <a:noFill/>
          <a:ln w="9525">
            <a:noFill/>
            <a:miter lim="800000"/>
            <a:headEnd/>
            <a:tailEnd/>
          </a:ln>
        </p:spPr>
      </p:pic>
      <p:sp>
        <p:nvSpPr>
          <p:cNvPr id="37892" name="Text Box 4"/>
          <p:cNvSpPr txBox="1">
            <a:spLocks noChangeArrowheads="1"/>
          </p:cNvSpPr>
          <p:nvPr/>
        </p:nvSpPr>
        <p:spPr bwMode="auto">
          <a:xfrm>
            <a:off x="468314" y="4245769"/>
            <a:ext cx="4752975" cy="707886"/>
          </a:xfrm>
          <a:prstGeom prst="rect">
            <a:avLst/>
          </a:prstGeom>
          <a:noFill/>
          <a:ln w="9525">
            <a:noFill/>
            <a:miter lim="800000"/>
            <a:headEnd/>
            <a:tailEnd/>
          </a:ln>
        </p:spPr>
        <p:txBody>
          <a:bodyPr>
            <a:spAutoFit/>
          </a:bodyPr>
          <a:lstStyle/>
          <a:p>
            <a:pPr>
              <a:spcBef>
                <a:spcPct val="50000"/>
              </a:spcBef>
            </a:pPr>
            <a:r>
              <a:rPr lang="en-US" altLang="zh-CN" sz="4000" b="1">
                <a:solidFill>
                  <a:srgbClr val="008000"/>
                </a:solidFill>
                <a:latin typeface="黑体" pitchFamily="49" charset="-122"/>
                <a:ea typeface="黑体" pitchFamily="49" charset="-122"/>
              </a:rPr>
              <a:t> </a:t>
            </a:r>
            <a:r>
              <a:rPr lang="zh-CN" altLang="en-US" sz="4000" b="1">
                <a:solidFill>
                  <a:srgbClr val="008000"/>
                </a:solidFill>
                <a:latin typeface="黑体" pitchFamily="49" charset="-122"/>
                <a:ea typeface="黑体" pitchFamily="49" charset="-122"/>
              </a:rPr>
              <a:t>人工培育：水稻土</a:t>
            </a:r>
          </a:p>
        </p:txBody>
      </p:sp>
    </p:spTree>
    <p:extLst>
      <p:ext uri="{BB962C8B-B14F-4D97-AF65-F5344CB8AC3E}">
        <p14:creationId xmlns:p14="http://schemas.microsoft.com/office/powerpoint/2010/main" val="1199432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450" y="800101"/>
            <a:ext cx="8991600" cy="523220"/>
          </a:xfrm>
          <a:prstGeom prst="rect">
            <a:avLst/>
          </a:prstGeom>
          <a:noFill/>
          <a:ln w="19050" algn="ctr">
            <a:solidFill>
              <a:schemeClr val="tx1"/>
            </a:solidFill>
            <a:miter lim="800000"/>
            <a:headEnd/>
            <a:tailEnd/>
          </a:ln>
          <a:effectLst/>
        </p:spPr>
        <p:txBody>
          <a:bodyPr>
            <a:spAutoFit/>
          </a:bodyPr>
          <a:lstStyle/>
          <a:p>
            <a:pPr algn="ctr"/>
            <a:r>
              <a:rPr lang="zh-CN" altLang="en-US" sz="2800" b="1">
                <a:ea typeface="楷体_GB2312" pitchFamily="49" charset="-122"/>
              </a:rPr>
              <a:t>各地理要素间通过哪些循环使彼此间进行联系与作用？</a:t>
            </a:r>
          </a:p>
        </p:txBody>
      </p:sp>
      <p:grpSp>
        <p:nvGrpSpPr>
          <p:cNvPr id="2" name="Group 3"/>
          <p:cNvGrpSpPr>
            <a:grpSpLocks/>
          </p:cNvGrpSpPr>
          <p:nvPr/>
        </p:nvGrpSpPr>
        <p:grpSpPr bwMode="auto">
          <a:xfrm>
            <a:off x="609600" y="1371600"/>
            <a:ext cx="8077200" cy="3371850"/>
            <a:chOff x="1791" y="1071"/>
            <a:chExt cx="3810" cy="2378"/>
          </a:xfrm>
        </p:grpSpPr>
        <p:pic>
          <p:nvPicPr>
            <p:cNvPr id="19460" name="Picture 4" descr="Z3"/>
            <p:cNvPicPr>
              <a:picLocks noChangeAspect="1" noChangeArrowheads="1"/>
            </p:cNvPicPr>
            <p:nvPr/>
          </p:nvPicPr>
          <p:blipFill>
            <a:blip r:embed="rId2"/>
            <a:srcRect/>
            <a:stretch>
              <a:fillRect/>
            </a:stretch>
          </p:blipFill>
          <p:spPr bwMode="auto">
            <a:xfrm>
              <a:off x="1791" y="1071"/>
              <a:ext cx="3810" cy="2378"/>
            </a:xfrm>
            <a:prstGeom prst="rect">
              <a:avLst/>
            </a:prstGeom>
            <a:noFill/>
          </p:spPr>
        </p:pic>
        <p:sp>
          <p:nvSpPr>
            <p:cNvPr id="19461" name="Text Box 5"/>
            <p:cNvSpPr txBox="1">
              <a:spLocks noChangeArrowheads="1"/>
            </p:cNvSpPr>
            <p:nvPr/>
          </p:nvSpPr>
          <p:spPr bwMode="auto">
            <a:xfrm>
              <a:off x="3606" y="1434"/>
              <a:ext cx="657" cy="260"/>
            </a:xfrm>
            <a:prstGeom prst="rect">
              <a:avLst/>
            </a:prstGeom>
            <a:noFill/>
            <a:ln w="9525">
              <a:noFill/>
              <a:miter lim="800000"/>
              <a:headEnd/>
              <a:tailEnd/>
            </a:ln>
            <a:effectLst/>
          </p:spPr>
          <p:txBody>
            <a:bodyPr>
              <a:spAutoFit/>
            </a:bodyPr>
            <a:lstStyle/>
            <a:p>
              <a:pPr>
                <a:spcBef>
                  <a:spcPct val="50000"/>
                </a:spcBef>
              </a:pPr>
              <a:r>
                <a:rPr lang="zh-CN" altLang="en-US" b="1"/>
                <a:t>大气圈</a:t>
              </a:r>
            </a:p>
          </p:txBody>
        </p:sp>
        <p:sp>
          <p:nvSpPr>
            <p:cNvPr id="19462" name="Text Box 6"/>
            <p:cNvSpPr txBox="1">
              <a:spLocks noChangeArrowheads="1"/>
            </p:cNvSpPr>
            <p:nvPr/>
          </p:nvSpPr>
          <p:spPr bwMode="auto">
            <a:xfrm>
              <a:off x="4830" y="2794"/>
              <a:ext cx="430" cy="260"/>
            </a:xfrm>
            <a:prstGeom prst="rect">
              <a:avLst/>
            </a:prstGeom>
            <a:noFill/>
            <a:ln w="9525">
              <a:noFill/>
              <a:miter lim="800000"/>
              <a:headEnd/>
              <a:tailEnd/>
            </a:ln>
            <a:effectLst/>
          </p:spPr>
          <p:txBody>
            <a:bodyPr>
              <a:spAutoFit/>
            </a:bodyPr>
            <a:lstStyle/>
            <a:p>
              <a:pPr>
                <a:spcBef>
                  <a:spcPct val="50000"/>
                </a:spcBef>
              </a:pPr>
              <a:r>
                <a:rPr lang="zh-CN" altLang="en-US" b="1"/>
                <a:t>水圈</a:t>
              </a:r>
            </a:p>
          </p:txBody>
        </p:sp>
        <p:sp>
          <p:nvSpPr>
            <p:cNvPr id="19463" name="Text Box 7"/>
            <p:cNvSpPr txBox="1">
              <a:spLocks noChangeArrowheads="1"/>
            </p:cNvSpPr>
            <p:nvPr/>
          </p:nvSpPr>
          <p:spPr bwMode="auto">
            <a:xfrm>
              <a:off x="3107" y="2159"/>
              <a:ext cx="612" cy="260"/>
            </a:xfrm>
            <a:prstGeom prst="rect">
              <a:avLst/>
            </a:prstGeom>
            <a:noFill/>
            <a:ln w="9525">
              <a:noFill/>
              <a:miter lim="800000"/>
              <a:headEnd/>
              <a:tailEnd/>
            </a:ln>
            <a:effectLst/>
          </p:spPr>
          <p:txBody>
            <a:bodyPr>
              <a:spAutoFit/>
            </a:bodyPr>
            <a:lstStyle/>
            <a:p>
              <a:pPr>
                <a:spcBef>
                  <a:spcPct val="50000"/>
                </a:spcBef>
              </a:pPr>
              <a:r>
                <a:rPr lang="zh-CN" altLang="en-US" b="1"/>
                <a:t>生物圈</a:t>
              </a:r>
            </a:p>
          </p:txBody>
        </p:sp>
        <p:sp>
          <p:nvSpPr>
            <p:cNvPr id="19464" name="Text Box 8"/>
            <p:cNvSpPr txBox="1">
              <a:spLocks noChangeArrowheads="1"/>
            </p:cNvSpPr>
            <p:nvPr/>
          </p:nvSpPr>
          <p:spPr bwMode="auto">
            <a:xfrm>
              <a:off x="3016" y="2522"/>
              <a:ext cx="612" cy="260"/>
            </a:xfrm>
            <a:prstGeom prst="rect">
              <a:avLst/>
            </a:prstGeom>
            <a:noFill/>
            <a:ln w="9525">
              <a:noFill/>
              <a:miter lim="800000"/>
              <a:headEnd/>
              <a:tailEnd/>
            </a:ln>
            <a:effectLst/>
          </p:spPr>
          <p:txBody>
            <a:bodyPr>
              <a:spAutoFit/>
            </a:bodyPr>
            <a:lstStyle/>
            <a:p>
              <a:pPr>
                <a:spcBef>
                  <a:spcPct val="50000"/>
                </a:spcBef>
              </a:pPr>
              <a:r>
                <a:rPr lang="zh-CN" altLang="en-US" b="1"/>
                <a:t>地下水</a:t>
              </a:r>
            </a:p>
          </p:txBody>
        </p:sp>
        <p:sp>
          <p:nvSpPr>
            <p:cNvPr id="19465" name="Text Box 9"/>
            <p:cNvSpPr txBox="1">
              <a:spLocks noChangeArrowheads="1"/>
            </p:cNvSpPr>
            <p:nvPr/>
          </p:nvSpPr>
          <p:spPr bwMode="auto">
            <a:xfrm>
              <a:off x="2472" y="2613"/>
              <a:ext cx="680" cy="260"/>
            </a:xfrm>
            <a:prstGeom prst="rect">
              <a:avLst/>
            </a:prstGeom>
            <a:noFill/>
            <a:ln w="9525">
              <a:noFill/>
              <a:miter lim="800000"/>
              <a:headEnd/>
              <a:tailEnd/>
            </a:ln>
            <a:effectLst/>
          </p:spPr>
          <p:txBody>
            <a:bodyPr>
              <a:spAutoFit/>
            </a:bodyPr>
            <a:lstStyle/>
            <a:p>
              <a:pPr>
                <a:spcBef>
                  <a:spcPct val="50000"/>
                </a:spcBef>
              </a:pPr>
              <a:r>
                <a:rPr lang="zh-CN" altLang="en-US" b="1"/>
                <a:t>风化壳</a:t>
              </a:r>
            </a:p>
          </p:txBody>
        </p:sp>
        <p:sp>
          <p:nvSpPr>
            <p:cNvPr id="19466" name="Text Box 10"/>
            <p:cNvSpPr txBox="1">
              <a:spLocks noChangeArrowheads="1"/>
            </p:cNvSpPr>
            <p:nvPr/>
          </p:nvSpPr>
          <p:spPr bwMode="auto">
            <a:xfrm>
              <a:off x="3334" y="2977"/>
              <a:ext cx="567" cy="260"/>
            </a:xfrm>
            <a:prstGeom prst="rect">
              <a:avLst/>
            </a:prstGeom>
            <a:noFill/>
            <a:ln w="9525">
              <a:noFill/>
              <a:miter lim="800000"/>
              <a:headEnd/>
              <a:tailEnd/>
            </a:ln>
            <a:effectLst/>
          </p:spPr>
          <p:txBody>
            <a:bodyPr>
              <a:spAutoFit/>
            </a:bodyPr>
            <a:lstStyle/>
            <a:p>
              <a:pPr>
                <a:spcBef>
                  <a:spcPct val="50000"/>
                </a:spcBef>
              </a:pPr>
              <a:r>
                <a:rPr lang="zh-CN" altLang="en-US" b="1"/>
                <a:t>岩石圈</a:t>
              </a:r>
            </a:p>
          </p:txBody>
        </p:sp>
        <p:sp>
          <p:nvSpPr>
            <p:cNvPr id="19467" name="Text Box 11"/>
            <p:cNvSpPr txBox="1">
              <a:spLocks noChangeArrowheads="1"/>
            </p:cNvSpPr>
            <p:nvPr/>
          </p:nvSpPr>
          <p:spPr bwMode="auto">
            <a:xfrm>
              <a:off x="3923" y="2341"/>
              <a:ext cx="522" cy="260"/>
            </a:xfrm>
            <a:prstGeom prst="rect">
              <a:avLst/>
            </a:prstGeom>
            <a:noFill/>
            <a:ln w="9525">
              <a:noFill/>
              <a:miter lim="800000"/>
              <a:headEnd/>
              <a:tailEnd/>
            </a:ln>
            <a:effectLst/>
          </p:spPr>
          <p:txBody>
            <a:bodyPr>
              <a:spAutoFit/>
            </a:bodyPr>
            <a:lstStyle/>
            <a:p>
              <a:pPr>
                <a:spcBef>
                  <a:spcPct val="50000"/>
                </a:spcBef>
              </a:pPr>
              <a:r>
                <a:rPr lang="zh-CN" altLang="en-US" b="1"/>
                <a:t>土壤</a:t>
              </a:r>
            </a:p>
          </p:txBody>
        </p:sp>
      </p:grpSp>
      <p:sp>
        <p:nvSpPr>
          <p:cNvPr id="19468" name="Text Box 12"/>
          <p:cNvSpPr txBox="1">
            <a:spLocks noChangeArrowheads="1"/>
          </p:cNvSpPr>
          <p:nvPr/>
        </p:nvSpPr>
        <p:spPr bwMode="auto">
          <a:xfrm>
            <a:off x="381000" y="228600"/>
            <a:ext cx="2133600" cy="523220"/>
          </a:xfrm>
          <a:prstGeom prst="rect">
            <a:avLst/>
          </a:prstGeom>
          <a:solidFill>
            <a:srgbClr val="800000"/>
          </a:solidFill>
          <a:ln w="9525">
            <a:solidFill>
              <a:schemeClr val="bg1"/>
            </a:solidFill>
            <a:miter lim="800000"/>
            <a:headEnd/>
            <a:tailEnd/>
          </a:ln>
          <a:effectLst/>
        </p:spPr>
        <p:txBody>
          <a:bodyPr>
            <a:spAutoFit/>
          </a:bodyPr>
          <a:lstStyle/>
          <a:p>
            <a:r>
              <a:rPr lang="zh-CN" altLang="en-US" sz="2800" b="1">
                <a:solidFill>
                  <a:schemeClr val="bg1"/>
                </a:solidFill>
                <a:latin typeface="Tahoma" pitchFamily="34" charset="0"/>
                <a:ea typeface="楷体_GB2312" pitchFamily="49" charset="-122"/>
              </a:rPr>
              <a:t>读图思考：</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7" y="3136108"/>
            <a:ext cx="9143524" cy="1361911"/>
          </a:xfrm>
          <a:prstGeom prst="rect">
            <a:avLst/>
          </a:prstGeom>
          <a:noFill/>
        </p:spPr>
        <p:txBody>
          <a:bodyPr wrap="square" lIns="68580" tIns="34290" rIns="68580" bIns="34290" rtlCol="0" anchor="t">
            <a:spAutoFit/>
            <a:scene3d>
              <a:camera prst="orthographicFront"/>
              <a:lightRig rig="threePt" dir="t"/>
            </a:scene3d>
          </a:bodyPr>
          <a:lstStyle/>
          <a:p>
            <a:pPr>
              <a:defRPr/>
            </a:pPr>
            <a:r>
              <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土壤的分层与雨水的淋溶作用有着直接的关系，降水越多，淋溶层越厚。</a:t>
            </a:r>
          </a:p>
          <a:p>
            <a:pPr>
              <a:defRPr/>
            </a:pPr>
            <a:r>
              <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图一为不同气候(湿润、干旱、过渡)作用下土壤剖面发育示意图。</a:t>
            </a:r>
          </a:p>
          <a:p>
            <a:pPr>
              <a:defRPr/>
            </a:pPr>
            <a:endPar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endParaRPr>
          </a:p>
          <a:p>
            <a:pPr>
              <a:defRPr/>
            </a:pPr>
            <a:r>
              <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a:t>
            </a:r>
            <a:r>
              <a:rPr lang="en-US" altLang="zh-CN"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1</a:t>
            </a:r>
            <a:r>
              <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）图一中土壤剖面反映了甲乙丙的是什么气候</a:t>
            </a:r>
            <a:r>
              <a:rPr lang="zh-CN" altLang="en-US" sz="2100" b="1" kern="100" dirty="0" smtClean="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a:t>
            </a:r>
            <a:endParaRPr lang="zh-CN" altLang="en-US" sz="2100" b="1" kern="100" dirty="0">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endParaRPr>
          </a:p>
        </p:txBody>
      </p:sp>
      <p:pic>
        <p:nvPicPr>
          <p:cNvPr id="3" name="图片 -2147482624" descr="202DL239A.tif"/>
          <p:cNvPicPr>
            <a:picLocks noChangeAspect="1"/>
          </p:cNvPicPr>
          <p:nvPr>
            <p:custDataLst>
              <p:tags r:id="rId1"/>
            </p:custDataLst>
          </p:nvPr>
        </p:nvPicPr>
        <p:blipFill>
          <a:blip r:embed="rId3" r:link="rId4">
            <a:lum bright="-18000" contrast="30000"/>
          </a:blip>
          <a:stretch>
            <a:fillRect/>
          </a:stretch>
        </p:blipFill>
        <p:spPr>
          <a:xfrm>
            <a:off x="107504" y="221543"/>
            <a:ext cx="5818478" cy="2258854"/>
          </a:xfrm>
          <a:prstGeom prst="rect">
            <a:avLst/>
          </a:prstGeom>
          <a:solidFill>
            <a:srgbClr val="84491A"/>
          </a:solidFill>
          <a:ln w="9525">
            <a:noFill/>
          </a:ln>
        </p:spPr>
      </p:pic>
      <p:sp>
        <p:nvSpPr>
          <p:cNvPr id="4" name="文本框 7"/>
          <p:cNvSpPr txBox="1"/>
          <p:nvPr/>
        </p:nvSpPr>
        <p:spPr>
          <a:xfrm>
            <a:off x="4" y="2462214"/>
            <a:ext cx="5925979" cy="577081"/>
          </a:xfrm>
          <a:prstGeom prst="rect">
            <a:avLst/>
          </a:prstGeom>
          <a:noFill/>
        </p:spPr>
        <p:txBody>
          <a:bodyPr wrap="square" lIns="68580" tIns="34290" rIns="68580" bIns="34290" rtlCol="0" anchor="t">
            <a:spAutoFit/>
          </a:bodyPr>
          <a:lstStyle/>
          <a:p>
            <a:pPr algn="ctr">
              <a:defRPr/>
            </a:pPr>
            <a:r>
              <a:rPr lang="zh-CN" altLang="en-US" sz="3300" b="1" kern="100"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甲—湿润</a:t>
            </a:r>
            <a:r>
              <a:rPr lang="en-US" altLang="zh-CN" sz="3300" b="1" kern="100"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 </a:t>
            </a:r>
            <a:r>
              <a:rPr lang="zh-CN" altLang="en-US" sz="3300" b="1" kern="100"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乙—干旱</a:t>
            </a:r>
            <a:r>
              <a:rPr lang="en-US" altLang="zh-CN" sz="3300" b="1" kern="100"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 </a:t>
            </a:r>
            <a:r>
              <a:rPr lang="zh-CN" altLang="en-US" sz="3300" b="1" kern="100"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微软雅黑" panose="020B0503020204020204" charset="-122"/>
                <a:sym typeface="+mn-ea"/>
              </a:rPr>
              <a:t>丙—过渡</a:t>
            </a:r>
          </a:p>
        </p:txBody>
      </p:sp>
    </p:spTree>
    <p:extLst>
      <p:ext uri="{BB962C8B-B14F-4D97-AF65-F5344CB8AC3E}">
        <p14:creationId xmlns:p14="http://schemas.microsoft.com/office/powerpoint/2010/main" val="49025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0049" y="141448"/>
            <a:ext cx="3819048" cy="523399"/>
            <a:chOff x="819" y="297"/>
            <a:chExt cx="8019" cy="1099"/>
          </a:xfrm>
        </p:grpSpPr>
        <p:sp>
          <p:nvSpPr>
            <p:cNvPr id="18" name="文本框 17"/>
            <p:cNvSpPr txBox="1"/>
            <p:nvPr/>
          </p:nvSpPr>
          <p:spPr>
            <a:xfrm>
              <a:off x="1649" y="297"/>
              <a:ext cx="7189" cy="1099"/>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土壤的形成过程</a:t>
              </a:r>
            </a:p>
          </p:txBody>
        </p:sp>
        <p:grpSp>
          <p:nvGrpSpPr>
            <p:cNvPr id="19" name="组合 18"/>
            <p:cNvGrpSpPr/>
            <p:nvPr/>
          </p:nvGrpSpPr>
          <p:grpSpPr>
            <a:xfrm>
              <a:off x="819" y="310"/>
              <a:ext cx="728" cy="728"/>
              <a:chOff x="2157274" y="3284738"/>
              <a:chExt cx="1109709" cy="1109709"/>
            </a:xfrm>
          </p:grpSpPr>
          <p:sp>
            <p:nvSpPr>
              <p:cNvPr id="20" name="椭圆 19"/>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 name="椭圆 21"/>
              <p:cNvSpPr/>
              <p:nvPr/>
            </p:nvSpPr>
            <p:spPr>
              <a:xfrm>
                <a:off x="2206659" y="3284738"/>
                <a:ext cx="1012054" cy="1012054"/>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grpSp>
        <p:nvGrpSpPr>
          <p:cNvPr id="51" name="组合 50"/>
          <p:cNvGrpSpPr/>
          <p:nvPr/>
        </p:nvGrpSpPr>
        <p:grpSpPr>
          <a:xfrm>
            <a:off x="2695099" y="1234205"/>
            <a:ext cx="1352550" cy="3596641"/>
            <a:chOff x="3423" y="1957"/>
            <a:chExt cx="2840" cy="7552"/>
          </a:xfrm>
        </p:grpSpPr>
        <p:pic>
          <p:nvPicPr>
            <p:cNvPr id="50" name="图片 49"/>
            <p:cNvPicPr>
              <a:picLocks noChangeAspect="1"/>
            </p:cNvPicPr>
            <p:nvPr/>
          </p:nvPicPr>
          <p:blipFill>
            <a:blip r:embed="rId3">
              <a:extLst>
                <a:ext uri="{28A0092B-C50C-407E-A947-70E740481C1C}">
                  <a14:useLocalDpi xmlns:a14="http://schemas.microsoft.com/office/drawing/2010/main" val="0"/>
                </a:ext>
              </a:extLst>
            </a:blip>
            <a:srcRect l="24403" r="50434"/>
            <a:stretch>
              <a:fillRect/>
            </a:stretch>
          </p:blipFill>
          <p:spPr>
            <a:xfrm>
              <a:off x="3423" y="2810"/>
              <a:ext cx="2780" cy="6699"/>
            </a:xfrm>
            <a:prstGeom prst="rect">
              <a:avLst/>
            </a:prstGeom>
          </p:spPr>
        </p:pic>
        <p:grpSp>
          <p:nvGrpSpPr>
            <p:cNvPr id="40" name="组合 39"/>
            <p:cNvGrpSpPr/>
            <p:nvPr/>
          </p:nvGrpSpPr>
          <p:grpSpPr>
            <a:xfrm>
              <a:off x="3451" y="1957"/>
              <a:ext cx="2812" cy="7453"/>
              <a:chOff x="3451" y="1957"/>
              <a:chExt cx="2812" cy="7453"/>
            </a:xfrm>
          </p:grpSpPr>
          <p:sp>
            <p:nvSpPr>
              <p:cNvPr id="24" name="矩形 23"/>
              <p:cNvSpPr/>
              <p:nvPr/>
            </p:nvSpPr>
            <p:spPr>
              <a:xfrm>
                <a:off x="3525" y="1957"/>
                <a:ext cx="2608" cy="85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79" y="2069"/>
                <a:ext cx="2784"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岩石开始崩解</a:t>
                </a:r>
              </a:p>
            </p:txBody>
          </p:sp>
          <p:sp>
            <p:nvSpPr>
              <p:cNvPr id="31" name="文本框 30"/>
              <p:cNvSpPr txBox="1"/>
              <p:nvPr/>
            </p:nvSpPr>
            <p:spPr>
              <a:xfrm>
                <a:off x="3897" y="3467"/>
                <a:ext cx="2306" cy="679"/>
              </a:xfrm>
              <a:prstGeom prst="rect">
                <a:avLst/>
              </a:prstGeom>
              <a:noFill/>
            </p:spPr>
            <p:txBody>
              <a:bodyPr wrap="square" rtlCol="0">
                <a:spAutoFit/>
              </a:bodyPr>
              <a:lstStyle/>
              <a:p>
                <a:r>
                  <a:rPr lang="zh-CN" altLang="en-US" sz="1500" b="1" dirty="0">
                    <a:solidFill>
                      <a:srgbClr val="823C0D"/>
                    </a:solidFill>
                    <a:latin typeface="微软雅黑" panose="020B0503020204020204" pitchFamily="34" charset="-122"/>
                    <a:ea typeface="微软雅黑" panose="020B0503020204020204" pitchFamily="34" charset="-122"/>
                  </a:rPr>
                  <a:t>成土母质</a:t>
                </a:r>
              </a:p>
            </p:txBody>
          </p:sp>
          <p:sp>
            <p:nvSpPr>
              <p:cNvPr id="32" name="文本框 31"/>
              <p:cNvSpPr txBox="1"/>
              <p:nvPr/>
            </p:nvSpPr>
            <p:spPr>
              <a:xfrm>
                <a:off x="3451" y="2852"/>
                <a:ext cx="1947" cy="679"/>
              </a:xfrm>
              <a:prstGeom prst="rect">
                <a:avLst/>
              </a:prstGeom>
              <a:noFill/>
            </p:spPr>
            <p:txBody>
              <a:bodyPr wrap="square" rtlCol="0">
                <a:spAutoFit/>
              </a:bodyPr>
              <a:lstStyle/>
              <a:p>
                <a:r>
                  <a:rPr lang="zh-CN" altLang="en-US" sz="1500" b="1" dirty="0">
                    <a:solidFill>
                      <a:srgbClr val="823C0D"/>
                    </a:solidFill>
                    <a:latin typeface="微软雅黑" panose="020B0503020204020204" pitchFamily="34" charset="-122"/>
                    <a:ea typeface="微软雅黑" panose="020B0503020204020204" pitchFamily="34" charset="-122"/>
                  </a:rPr>
                  <a:t>有机物</a:t>
                </a:r>
              </a:p>
            </p:txBody>
          </p:sp>
          <p:sp>
            <p:nvSpPr>
              <p:cNvPr id="33" name="文本框 32"/>
              <p:cNvSpPr txBox="1"/>
              <p:nvPr/>
            </p:nvSpPr>
            <p:spPr>
              <a:xfrm>
                <a:off x="3897" y="7922"/>
                <a:ext cx="2255"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母质层</a:t>
                </a:r>
              </a:p>
            </p:txBody>
          </p:sp>
          <p:sp>
            <p:nvSpPr>
              <p:cNvPr id="43" name="文本框 42"/>
              <p:cNvSpPr txBox="1"/>
              <p:nvPr/>
            </p:nvSpPr>
            <p:spPr>
              <a:xfrm>
                <a:off x="4207" y="8731"/>
                <a:ext cx="1945"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基岩</a:t>
                </a:r>
              </a:p>
            </p:txBody>
          </p:sp>
        </p:grpSp>
      </p:grpSp>
      <p:grpSp>
        <p:nvGrpSpPr>
          <p:cNvPr id="49" name="组合 48"/>
          <p:cNvGrpSpPr/>
          <p:nvPr/>
        </p:nvGrpSpPr>
        <p:grpSpPr>
          <a:xfrm>
            <a:off x="5034915" y="1234440"/>
            <a:ext cx="1363028" cy="3595688"/>
            <a:chOff x="6268" y="1943"/>
            <a:chExt cx="2862" cy="7550"/>
          </a:xfrm>
        </p:grpSpPr>
        <p:pic>
          <p:nvPicPr>
            <p:cNvPr id="47" name="图片 46"/>
            <p:cNvPicPr>
              <a:picLocks noChangeAspect="1"/>
            </p:cNvPicPr>
            <p:nvPr/>
          </p:nvPicPr>
          <p:blipFill>
            <a:blip r:embed="rId3">
              <a:extLst>
                <a:ext uri="{28A0092B-C50C-407E-A947-70E740481C1C}">
                  <a14:useLocalDpi xmlns:a14="http://schemas.microsoft.com/office/drawing/2010/main" val="0"/>
                </a:ext>
              </a:extLst>
            </a:blip>
            <a:srcRect l="50136" r="23959"/>
            <a:stretch>
              <a:fillRect/>
            </a:stretch>
          </p:blipFill>
          <p:spPr>
            <a:xfrm>
              <a:off x="6268" y="2794"/>
              <a:ext cx="2862" cy="6699"/>
            </a:xfrm>
            <a:prstGeom prst="rect">
              <a:avLst/>
            </a:prstGeom>
          </p:spPr>
        </p:pic>
        <p:grpSp>
          <p:nvGrpSpPr>
            <p:cNvPr id="21" name="组合 20"/>
            <p:cNvGrpSpPr/>
            <p:nvPr/>
          </p:nvGrpSpPr>
          <p:grpSpPr>
            <a:xfrm>
              <a:off x="6283" y="1943"/>
              <a:ext cx="2784" cy="7467"/>
              <a:chOff x="6283" y="1943"/>
              <a:chExt cx="2784" cy="7467"/>
            </a:xfrm>
          </p:grpSpPr>
          <p:sp>
            <p:nvSpPr>
              <p:cNvPr id="25" name="矩形 24"/>
              <p:cNvSpPr/>
              <p:nvPr/>
            </p:nvSpPr>
            <p:spPr>
              <a:xfrm>
                <a:off x="6352" y="1943"/>
                <a:ext cx="2600" cy="85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283" y="2069"/>
                <a:ext cx="2784"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土层开始形成</a:t>
                </a:r>
              </a:p>
            </p:txBody>
          </p:sp>
          <p:sp>
            <p:nvSpPr>
              <p:cNvPr id="34" name="文本框 33"/>
              <p:cNvSpPr txBox="1"/>
              <p:nvPr/>
            </p:nvSpPr>
            <p:spPr>
              <a:xfrm>
                <a:off x="6882" y="7922"/>
                <a:ext cx="2082"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母质层</a:t>
                </a:r>
              </a:p>
            </p:txBody>
          </p:sp>
          <p:sp>
            <p:nvSpPr>
              <p:cNvPr id="36" name="文本框 35"/>
              <p:cNvSpPr txBox="1"/>
              <p:nvPr/>
            </p:nvSpPr>
            <p:spPr>
              <a:xfrm>
                <a:off x="6352" y="5104"/>
                <a:ext cx="2637"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腐殖质层</a:t>
                </a:r>
              </a:p>
            </p:txBody>
          </p:sp>
          <p:sp>
            <p:nvSpPr>
              <p:cNvPr id="44" name="文本框 43"/>
              <p:cNvSpPr txBox="1"/>
              <p:nvPr/>
            </p:nvSpPr>
            <p:spPr>
              <a:xfrm>
                <a:off x="7419" y="8731"/>
                <a:ext cx="1545"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基岩</a:t>
                </a:r>
              </a:p>
            </p:txBody>
          </p:sp>
        </p:grpSp>
      </p:grpSp>
      <p:grpSp>
        <p:nvGrpSpPr>
          <p:cNvPr id="41" name="组合 40"/>
          <p:cNvGrpSpPr/>
          <p:nvPr/>
        </p:nvGrpSpPr>
        <p:grpSpPr>
          <a:xfrm>
            <a:off x="7392355" y="1233964"/>
            <a:ext cx="1339691" cy="3596640"/>
            <a:chOff x="9062" y="1957"/>
            <a:chExt cx="2813" cy="7552"/>
          </a:xfrm>
        </p:grpSpPr>
        <p:pic>
          <p:nvPicPr>
            <p:cNvPr id="42" name="图片 41"/>
            <p:cNvPicPr>
              <a:picLocks noChangeAspect="1"/>
            </p:cNvPicPr>
            <p:nvPr/>
          </p:nvPicPr>
          <p:blipFill>
            <a:blip r:embed="rId3">
              <a:extLst>
                <a:ext uri="{28A0092B-C50C-407E-A947-70E740481C1C}">
                  <a14:useLocalDpi xmlns:a14="http://schemas.microsoft.com/office/drawing/2010/main" val="0"/>
                </a:ext>
              </a:extLst>
            </a:blip>
            <a:srcRect l="75588"/>
            <a:stretch>
              <a:fillRect/>
            </a:stretch>
          </p:blipFill>
          <p:spPr>
            <a:xfrm>
              <a:off x="9062" y="2810"/>
              <a:ext cx="2697" cy="6699"/>
            </a:xfrm>
            <a:prstGeom prst="rect">
              <a:avLst/>
            </a:prstGeom>
          </p:spPr>
        </p:pic>
        <p:grpSp>
          <p:nvGrpSpPr>
            <p:cNvPr id="17" name="组合 16"/>
            <p:cNvGrpSpPr/>
            <p:nvPr/>
          </p:nvGrpSpPr>
          <p:grpSpPr>
            <a:xfrm>
              <a:off x="9091" y="1957"/>
              <a:ext cx="2784" cy="7468"/>
              <a:chOff x="9091" y="1957"/>
              <a:chExt cx="2784" cy="7468"/>
            </a:xfrm>
          </p:grpSpPr>
          <p:sp>
            <p:nvSpPr>
              <p:cNvPr id="26" name="矩形 25"/>
              <p:cNvSpPr/>
              <p:nvPr/>
            </p:nvSpPr>
            <p:spPr>
              <a:xfrm>
                <a:off x="9164" y="1957"/>
                <a:ext cx="2597" cy="85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91" y="2055"/>
                <a:ext cx="2784"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完整的土壤层</a:t>
                </a:r>
              </a:p>
            </p:txBody>
          </p:sp>
          <p:sp>
            <p:nvSpPr>
              <p:cNvPr id="35" name="文本框 34"/>
              <p:cNvSpPr txBox="1"/>
              <p:nvPr/>
            </p:nvSpPr>
            <p:spPr>
              <a:xfrm>
                <a:off x="9882" y="7922"/>
                <a:ext cx="1893"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母质层</a:t>
                </a:r>
              </a:p>
            </p:txBody>
          </p:sp>
          <p:sp>
            <p:nvSpPr>
              <p:cNvPr id="37" name="文本框 36"/>
              <p:cNvSpPr txBox="1"/>
              <p:nvPr/>
            </p:nvSpPr>
            <p:spPr>
              <a:xfrm>
                <a:off x="9868" y="6791"/>
                <a:ext cx="1893"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淀积层</a:t>
                </a:r>
              </a:p>
            </p:txBody>
          </p:sp>
          <p:sp>
            <p:nvSpPr>
              <p:cNvPr id="38" name="文本框 37"/>
              <p:cNvSpPr txBox="1"/>
              <p:nvPr/>
            </p:nvSpPr>
            <p:spPr>
              <a:xfrm>
                <a:off x="9385" y="5104"/>
                <a:ext cx="2398"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腐殖质层</a:t>
                </a:r>
              </a:p>
            </p:txBody>
          </p:sp>
          <p:sp>
            <p:nvSpPr>
              <p:cNvPr id="39" name="文本框 38"/>
              <p:cNvSpPr txBox="1"/>
              <p:nvPr/>
            </p:nvSpPr>
            <p:spPr>
              <a:xfrm>
                <a:off x="9868" y="5845"/>
                <a:ext cx="1893"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淋溶层</a:t>
                </a:r>
              </a:p>
            </p:txBody>
          </p:sp>
          <p:sp>
            <p:nvSpPr>
              <p:cNvPr id="45" name="文本框 44"/>
              <p:cNvSpPr txBox="1"/>
              <p:nvPr/>
            </p:nvSpPr>
            <p:spPr>
              <a:xfrm>
                <a:off x="10356" y="8746"/>
                <a:ext cx="1405"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基岩</a:t>
                </a:r>
              </a:p>
            </p:txBody>
          </p:sp>
        </p:grpSp>
      </p:grpSp>
      <p:grpSp>
        <p:nvGrpSpPr>
          <p:cNvPr id="53" name="组合 52"/>
          <p:cNvGrpSpPr/>
          <p:nvPr/>
        </p:nvGrpSpPr>
        <p:grpSpPr>
          <a:xfrm>
            <a:off x="390049" y="1233964"/>
            <a:ext cx="1310640" cy="3596640"/>
            <a:chOff x="661" y="1957"/>
            <a:chExt cx="2752" cy="7552"/>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rcRect r="75887"/>
            <a:stretch>
              <a:fillRect/>
            </a:stretch>
          </p:blipFill>
          <p:spPr>
            <a:xfrm>
              <a:off x="727" y="2810"/>
              <a:ext cx="2664" cy="6699"/>
            </a:xfrm>
            <a:prstGeom prst="rect">
              <a:avLst/>
            </a:prstGeom>
          </p:spPr>
        </p:pic>
        <p:grpSp>
          <p:nvGrpSpPr>
            <p:cNvPr id="16" name="组合 15"/>
            <p:cNvGrpSpPr/>
            <p:nvPr/>
          </p:nvGrpSpPr>
          <p:grpSpPr>
            <a:xfrm>
              <a:off x="661" y="1957"/>
              <a:ext cx="2752" cy="7468"/>
              <a:chOff x="661" y="1957"/>
              <a:chExt cx="2752" cy="7468"/>
            </a:xfrm>
          </p:grpSpPr>
          <p:sp>
            <p:nvSpPr>
              <p:cNvPr id="23" name="矩形 22"/>
              <p:cNvSpPr/>
              <p:nvPr/>
            </p:nvSpPr>
            <p:spPr>
              <a:xfrm>
                <a:off x="727" y="1957"/>
                <a:ext cx="2585" cy="853"/>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61" y="2055"/>
                <a:ext cx="2752" cy="1163"/>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土壤形成初期</a:t>
                </a:r>
              </a:p>
            </p:txBody>
          </p:sp>
          <p:sp>
            <p:nvSpPr>
              <p:cNvPr id="46" name="文本框 45"/>
              <p:cNvSpPr txBox="1"/>
              <p:nvPr/>
            </p:nvSpPr>
            <p:spPr>
              <a:xfrm>
                <a:off x="1389" y="8746"/>
                <a:ext cx="1974" cy="679"/>
              </a:xfrm>
              <a:prstGeom prst="rect">
                <a:avLst/>
              </a:prstGeom>
              <a:noFill/>
            </p:spPr>
            <p:txBody>
              <a:bodyPr wrap="square" rtlCol="0">
                <a:spAutoFit/>
              </a:bodyPr>
              <a:lstStyle/>
              <a:p>
                <a:r>
                  <a:rPr lang="zh-CN" altLang="en-US" sz="1500" b="1" dirty="0">
                    <a:solidFill>
                      <a:schemeClr val="bg1"/>
                    </a:solidFill>
                    <a:latin typeface="微软雅黑" panose="020B0503020204020204" pitchFamily="34" charset="-122"/>
                    <a:ea typeface="微软雅黑" panose="020B0503020204020204" pitchFamily="34" charset="-122"/>
                  </a:rPr>
                  <a:t>基岩</a:t>
                </a:r>
              </a:p>
            </p:txBody>
          </p:sp>
        </p:grpSp>
      </p:grpSp>
      <p:sp>
        <p:nvSpPr>
          <p:cNvPr id="2" name="右箭头 1"/>
          <p:cNvSpPr/>
          <p:nvPr/>
        </p:nvSpPr>
        <p:spPr>
          <a:xfrm>
            <a:off x="1875473" y="2885124"/>
            <a:ext cx="606266" cy="294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右箭头 2"/>
          <p:cNvSpPr/>
          <p:nvPr/>
        </p:nvSpPr>
        <p:spPr>
          <a:xfrm>
            <a:off x="4209098" y="2885124"/>
            <a:ext cx="606266" cy="294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右箭头 3"/>
          <p:cNvSpPr/>
          <p:nvPr/>
        </p:nvSpPr>
        <p:spPr>
          <a:xfrm>
            <a:off x="6561773" y="2885124"/>
            <a:ext cx="606266" cy="294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文本框 5"/>
          <p:cNvSpPr txBox="1"/>
          <p:nvPr/>
        </p:nvSpPr>
        <p:spPr>
          <a:xfrm>
            <a:off x="390049" y="613886"/>
            <a:ext cx="8297704" cy="623248"/>
          </a:xfrm>
          <a:prstGeom prst="rect">
            <a:avLst/>
          </a:prstGeom>
          <a:noFill/>
        </p:spPr>
        <p:txBody>
          <a:bodyPr wrap="square" lIns="68580" tIns="34290" rIns="68580" bIns="34290" rtlCol="0" anchor="t">
            <a:spAutoFit/>
          </a:bodyPr>
          <a:lstStyle/>
          <a:p>
            <a:r>
              <a:rPr lang="zh-CN" altLang="en-US"/>
              <a:t>随着时间的推移，土壤从无到有，从薄到厚，层次由少到多，逐步发育成熟，随着时间的推移，土壤从无到有，从薄到厚，层次由少到多，逐步发育成熟</a:t>
            </a:r>
          </a:p>
        </p:txBody>
      </p:sp>
      <p:pic>
        <p:nvPicPr>
          <p:cNvPr id="48" name="图片 23451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3370" y="1640681"/>
            <a:ext cx="4741545" cy="1684496"/>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23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2009594" y="3908920"/>
            <a:ext cx="3535081"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000" dirty="0">
                <a:latin typeface="黑体" panose="02010609060101010101" charset="-122"/>
                <a:ea typeface="黑体" panose="02010609060101010101" charset="-122"/>
              </a:rPr>
              <a:t>决定土壤中化学元素和养分</a:t>
            </a:r>
          </a:p>
        </p:txBody>
      </p:sp>
      <p:sp>
        <p:nvSpPr>
          <p:cNvPr id="5" name="文本框 10"/>
          <p:cNvSpPr txBox="1"/>
          <p:nvPr/>
        </p:nvSpPr>
        <p:spPr>
          <a:xfrm>
            <a:off x="2019155" y="3415297"/>
            <a:ext cx="352332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000" dirty="0">
                <a:latin typeface="黑体" panose="02010609060101010101" charset="-122"/>
                <a:ea typeface="黑体" panose="02010609060101010101" charset="-122"/>
              </a:rPr>
              <a:t>决定土壤的颗粒度的大小</a:t>
            </a:r>
          </a:p>
        </p:txBody>
      </p:sp>
      <p:sp>
        <p:nvSpPr>
          <p:cNvPr id="6" name="文本框 11"/>
          <p:cNvSpPr txBox="1"/>
          <p:nvPr/>
        </p:nvSpPr>
        <p:spPr>
          <a:xfrm>
            <a:off x="2009594" y="2912670"/>
            <a:ext cx="352332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000">
                <a:latin typeface="黑体" panose="02010609060101010101" charset="-122"/>
                <a:ea typeface="黑体" panose="02010609060101010101" charset="-122"/>
              </a:rPr>
              <a:t>植物的矿物养分</a:t>
            </a:r>
          </a:p>
        </p:txBody>
      </p:sp>
      <p:sp>
        <p:nvSpPr>
          <p:cNvPr id="7" name="文本框 12"/>
          <p:cNvSpPr txBox="1"/>
          <p:nvPr/>
        </p:nvSpPr>
        <p:spPr>
          <a:xfrm>
            <a:off x="2009594" y="2331814"/>
            <a:ext cx="352332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000" dirty="0">
                <a:latin typeface="黑体" panose="02010609060101010101" charset="-122"/>
                <a:ea typeface="黑体" panose="02010609060101010101" charset="-122"/>
              </a:rPr>
              <a:t>土壤形成的物质</a:t>
            </a:r>
            <a:r>
              <a:rPr lang="zh-CN" altLang="en-US" sz="2000" dirty="0" smtClean="0">
                <a:latin typeface="黑体" panose="02010609060101010101" charset="-122"/>
                <a:ea typeface="黑体" panose="02010609060101010101" charset="-122"/>
              </a:rPr>
              <a:t>基础（矿物质）</a:t>
            </a:r>
            <a:endParaRPr lang="zh-CN" altLang="en-US" sz="2000" dirty="0">
              <a:latin typeface="黑体" panose="02010609060101010101" charset="-122"/>
              <a:ea typeface="黑体" panose="02010609060101010101" charset="-122"/>
            </a:endParaRPr>
          </a:p>
        </p:txBody>
      </p:sp>
      <p:sp>
        <p:nvSpPr>
          <p:cNvPr id="8" name="文本框 16"/>
          <p:cNvSpPr txBox="1"/>
          <p:nvPr/>
        </p:nvSpPr>
        <p:spPr>
          <a:xfrm>
            <a:off x="-7536" y="2922066"/>
            <a:ext cx="1127403" cy="919740"/>
          </a:xfrm>
          <a:prstGeom prst="roundRect">
            <a:avLst/>
          </a:prstGeom>
        </p:spPr>
        <p:style>
          <a:lnRef idx="2">
            <a:schemeClr val="accent5"/>
          </a:lnRef>
          <a:fillRef idx="1">
            <a:schemeClr val="lt1"/>
          </a:fillRef>
          <a:effectRef idx="0">
            <a:schemeClr val="accent5"/>
          </a:effectRef>
          <a:fontRef idx="minor">
            <a:schemeClr val="dk1"/>
          </a:fontRef>
        </p:style>
        <p:txBody>
          <a:bodyPr vert="eaVert" wrap="square" rtlCol="0">
            <a:spAutoFit/>
          </a:bodyPr>
          <a:lstStyle/>
          <a:p>
            <a:r>
              <a:rPr lang="zh-CN" altLang="en-US" sz="2800" dirty="0">
                <a:latin typeface="黑体" panose="02010609060101010101" charset="-122"/>
                <a:ea typeface="黑体" panose="02010609060101010101" charset="-122"/>
              </a:rPr>
              <a:t>成土母质</a:t>
            </a:r>
          </a:p>
        </p:txBody>
      </p:sp>
      <p:cxnSp>
        <p:nvCxnSpPr>
          <p:cNvPr id="9" name="直接箭头连接符 8"/>
          <p:cNvCxnSpPr/>
          <p:nvPr/>
        </p:nvCxnSpPr>
        <p:spPr>
          <a:xfrm flipV="1">
            <a:off x="1176108" y="3332826"/>
            <a:ext cx="321696" cy="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576541" y="3540187"/>
            <a:ext cx="359378" cy="2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1576541" y="3933584"/>
            <a:ext cx="321696" cy="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628282" y="3160685"/>
            <a:ext cx="321696" cy="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628282" y="2765802"/>
            <a:ext cx="321696" cy="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576541" y="2765801"/>
            <a:ext cx="0" cy="1198539"/>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0" descr="4901"/>
          <p:cNvPicPr>
            <a:picLocks noChangeAspect="1" noChangeArrowheads="1"/>
          </p:cNvPicPr>
          <p:nvPr/>
        </p:nvPicPr>
        <p:blipFill>
          <a:blip r:embed="rId2" cstate="print">
            <a:lum bright="12000" contrast="72000"/>
            <a:extLst>
              <a:ext uri="{28A0092B-C50C-407E-A947-70E740481C1C}">
                <a14:useLocalDpi xmlns:a14="http://schemas.microsoft.com/office/drawing/2010/main" val="0"/>
              </a:ext>
            </a:extLst>
          </a:blip>
          <a:srcRect/>
          <a:stretch>
            <a:fillRect/>
          </a:stretch>
        </p:blipFill>
        <p:spPr bwMode="auto">
          <a:xfrm>
            <a:off x="4925541" y="71552"/>
            <a:ext cx="1855788" cy="106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1"/>
          <p:cNvSpPr txBox="1">
            <a:spLocks noChangeArrowheads="1"/>
          </p:cNvSpPr>
          <p:nvPr/>
        </p:nvSpPr>
        <p:spPr bwMode="auto">
          <a:xfrm>
            <a:off x="6980873" y="59945"/>
            <a:ext cx="1981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400" b="1" dirty="0">
                <a:solidFill>
                  <a:srgbClr val="993366"/>
                </a:solidFill>
                <a:ea typeface="黑体" pitchFamily="49" charset="-122"/>
              </a:rPr>
              <a:t>四川盆地</a:t>
            </a:r>
          </a:p>
          <a:p>
            <a:pPr eaLnBrk="1" hangingPunct="1"/>
            <a:r>
              <a:rPr lang="zh-CN" altLang="en-US" sz="2400" b="1" dirty="0">
                <a:solidFill>
                  <a:srgbClr val="993366"/>
                </a:solidFill>
                <a:ea typeface="黑体" pitchFamily="49" charset="-122"/>
              </a:rPr>
              <a:t>  紫色土</a:t>
            </a:r>
          </a:p>
        </p:txBody>
      </p:sp>
      <p:pic>
        <p:nvPicPr>
          <p:cNvPr id="1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487" y="2392049"/>
            <a:ext cx="2732781" cy="177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
          <p:cNvSpPr txBox="1">
            <a:spLocks noChangeArrowheads="1"/>
          </p:cNvSpPr>
          <p:nvPr/>
        </p:nvSpPr>
        <p:spPr bwMode="auto">
          <a:xfrm>
            <a:off x="43587" y="525911"/>
            <a:ext cx="3339480" cy="461665"/>
          </a:xfrm>
          <a:prstGeom prst="rect">
            <a:avLst/>
          </a:prstGeom>
          <a:noFill/>
          <a:ln w="57150" algn="ctr">
            <a:solidFill>
              <a:schemeClr val="bg1"/>
            </a:solidFill>
            <a:miter lim="800000"/>
            <a:headEnd/>
            <a:tailEnd/>
          </a:ln>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buClr>
                <a:srgbClr val="009900"/>
              </a:buClr>
              <a:buFont typeface="Wingdings" pitchFamily="2" charset="2"/>
              <a:buNone/>
            </a:pPr>
            <a:r>
              <a:rPr lang="en-US" altLang="zh-CN" sz="2400" b="1" dirty="0">
                <a:solidFill>
                  <a:srgbClr val="FF0000"/>
                </a:solidFill>
                <a:latin typeface="宋体" pitchFamily="2" charset="-122"/>
              </a:rPr>
              <a:t>1</a:t>
            </a:r>
            <a:r>
              <a:rPr lang="zh-CN" altLang="en-US" sz="2400" b="1" dirty="0">
                <a:solidFill>
                  <a:srgbClr val="FF0000"/>
                </a:solidFill>
                <a:latin typeface="宋体" pitchFamily="2" charset="-122"/>
              </a:rPr>
              <a:t>、 成土母质与土壤</a:t>
            </a:r>
          </a:p>
        </p:txBody>
      </p:sp>
      <p:sp>
        <p:nvSpPr>
          <p:cNvPr id="19" name="Text Box 3"/>
          <p:cNvSpPr txBox="1">
            <a:spLocks noChangeArrowheads="1"/>
          </p:cNvSpPr>
          <p:nvPr/>
        </p:nvSpPr>
        <p:spPr bwMode="auto">
          <a:xfrm>
            <a:off x="91706" y="1145984"/>
            <a:ext cx="7991475" cy="83099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400" b="1" dirty="0">
                <a:solidFill>
                  <a:srgbClr val="000000"/>
                </a:solidFill>
                <a:latin typeface="Tahoma" pitchFamily="34" charset="0"/>
                <a:ea typeface="楷体_GB2312" pitchFamily="49" charset="-122"/>
              </a:rPr>
              <a:t>      </a:t>
            </a:r>
            <a:r>
              <a:rPr lang="zh-CN" altLang="en-US" sz="2400" b="1" dirty="0">
                <a:solidFill>
                  <a:srgbClr val="000000"/>
                </a:solidFill>
                <a:latin typeface="Tahoma" pitchFamily="34" charset="0"/>
                <a:ea typeface="楷体_GB2312" pitchFamily="49" charset="-122"/>
              </a:rPr>
              <a:t>裸露的岩石经过风化作用后，形成的结构疏松的风化物称为成土母质。</a:t>
            </a:r>
          </a:p>
        </p:txBody>
      </p:sp>
      <p:sp>
        <p:nvSpPr>
          <p:cNvPr id="20" name="TextBox 19"/>
          <p:cNvSpPr txBox="1"/>
          <p:nvPr/>
        </p:nvSpPr>
        <p:spPr>
          <a:xfrm>
            <a:off x="43591" y="2"/>
            <a:ext cx="4888453" cy="584775"/>
          </a:xfrm>
          <a:prstGeom prst="rect">
            <a:avLst/>
          </a:prstGeom>
          <a:noFill/>
        </p:spPr>
        <p:txBody>
          <a:bodyPr wrap="square" rtlCol="0">
            <a:spAutoFit/>
          </a:bodyPr>
          <a:lstStyle/>
          <a:p>
            <a:r>
              <a:rPr lang="zh-CN" altLang="en-US" sz="3200" b="1" dirty="0" smtClean="0"/>
              <a:t>土壤的形成过程</a:t>
            </a:r>
            <a:endParaRPr lang="zh-CN" altLang="en-US" sz="3200" b="1" dirty="0"/>
          </a:p>
        </p:txBody>
      </p:sp>
    </p:spTree>
    <p:extLst>
      <p:ext uri="{BB962C8B-B14F-4D97-AF65-F5344CB8AC3E}">
        <p14:creationId xmlns:p14="http://schemas.microsoft.com/office/powerpoint/2010/main" val="7059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228600" y="2286000"/>
          <a:ext cx="4876800" cy="2693194"/>
        </p:xfrm>
        <a:graphic>
          <a:graphicData uri="http://schemas.openxmlformats.org/presentationml/2006/ole">
            <mc:AlternateContent xmlns:mc="http://schemas.openxmlformats.org/markup-compatibility/2006">
              <mc:Choice xmlns:v="urn:schemas-microsoft-com:vml" Requires="v">
                <p:oleObj spid="_x0000_s20508" name="位图图像" r:id="rId3" imgW="3552381" imgH="2285714" progId="Paint.Picture">
                  <p:embed/>
                </p:oleObj>
              </mc:Choice>
              <mc:Fallback>
                <p:oleObj name="位图图像" r:id="rId3" imgW="3552381" imgH="22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0"/>
                        <a:ext cx="4876800" cy="26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4911725" y="0"/>
            <a:ext cx="4232275" cy="5143499"/>
            <a:chOff x="3094" y="0"/>
            <a:chExt cx="2666" cy="4320"/>
          </a:xfrm>
        </p:grpSpPr>
        <p:graphicFrame>
          <p:nvGraphicFramePr>
            <p:cNvPr id="33804" name="Object 4"/>
            <p:cNvGraphicFramePr>
              <a:graphicFrameLocks noChangeAspect="1"/>
            </p:cNvGraphicFramePr>
            <p:nvPr/>
          </p:nvGraphicFramePr>
          <p:xfrm>
            <a:off x="4308" y="0"/>
            <a:ext cx="1452" cy="4320"/>
          </p:xfrm>
          <a:graphic>
            <a:graphicData uri="http://schemas.openxmlformats.org/presentationml/2006/ole">
              <mc:AlternateContent xmlns:mc="http://schemas.openxmlformats.org/markup-compatibility/2006">
                <mc:Choice xmlns:v="urn:schemas-microsoft-com:vml" Requires="v">
                  <p:oleObj spid="_x0000_s20509" name="位图图像" r:id="rId5" imgW="1467055" imgH="5733333" progId="Paint.Picture">
                    <p:embed/>
                  </p:oleObj>
                </mc:Choice>
                <mc:Fallback>
                  <p:oleObj name="位图图像" r:id="rId5" imgW="1467055" imgH="573333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8" y="0"/>
                          <a:ext cx="1452"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5" name="Text Box 5"/>
            <p:cNvSpPr txBox="1">
              <a:spLocks noChangeArrowheads="1"/>
            </p:cNvSpPr>
            <p:nvPr/>
          </p:nvSpPr>
          <p:spPr bwMode="auto">
            <a:xfrm>
              <a:off x="3094" y="96"/>
              <a:ext cx="1584" cy="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400" b="1" dirty="0">
                  <a:ea typeface="黑体" pitchFamily="49" charset="-122"/>
                </a:rPr>
                <a:t>   </a:t>
              </a:r>
              <a:r>
                <a:rPr lang="zh-CN" altLang="en-US" sz="2400" b="1" dirty="0">
                  <a:ea typeface="黑体" pitchFamily="49" charset="-122"/>
                </a:rPr>
                <a:t>温带黑土</a:t>
              </a:r>
            </a:p>
            <a:p>
              <a:pPr eaLnBrk="1" hangingPunct="1">
                <a:spcBef>
                  <a:spcPct val="50000"/>
                </a:spcBef>
              </a:pPr>
              <a:endParaRPr lang="zh-CN" altLang="en-US" sz="2400" b="1" dirty="0">
                <a:ea typeface="黑体" pitchFamily="49" charset="-122"/>
              </a:endParaRPr>
            </a:p>
            <a:p>
              <a:pPr eaLnBrk="1" hangingPunct="1">
                <a:spcBef>
                  <a:spcPct val="50000"/>
                </a:spcBef>
              </a:pPr>
              <a:r>
                <a:rPr lang="zh-CN" altLang="en-US" sz="2400" b="1" dirty="0">
                  <a:solidFill>
                    <a:srgbClr val="663300"/>
                  </a:solidFill>
                  <a:ea typeface="黑体" pitchFamily="49" charset="-122"/>
                </a:rPr>
                <a:t>   温带褐土</a:t>
              </a:r>
            </a:p>
            <a:p>
              <a:pPr eaLnBrk="1" hangingPunct="1">
                <a:spcBef>
                  <a:spcPct val="50000"/>
                </a:spcBef>
              </a:pPr>
              <a:endParaRPr lang="zh-CN" altLang="en-US" sz="2400" b="1" dirty="0">
                <a:solidFill>
                  <a:srgbClr val="663300"/>
                </a:solidFill>
                <a:ea typeface="黑体" pitchFamily="49" charset="-122"/>
              </a:endParaRPr>
            </a:p>
            <a:p>
              <a:pPr eaLnBrk="1" hangingPunct="1">
                <a:lnSpc>
                  <a:spcPct val="80000"/>
                </a:lnSpc>
              </a:pPr>
              <a:r>
                <a:rPr lang="zh-CN" altLang="en-US" sz="2400" b="1" dirty="0">
                  <a:solidFill>
                    <a:srgbClr val="CC6600"/>
                  </a:solidFill>
                  <a:ea typeface="黑体" pitchFamily="49" charset="-122"/>
                </a:rPr>
                <a:t>     暖温带</a:t>
              </a:r>
            </a:p>
            <a:p>
              <a:pPr eaLnBrk="1" hangingPunct="1">
                <a:lnSpc>
                  <a:spcPct val="80000"/>
                </a:lnSpc>
              </a:pPr>
              <a:r>
                <a:rPr lang="zh-CN" altLang="en-US" sz="2400" b="1" dirty="0">
                  <a:solidFill>
                    <a:srgbClr val="CC6600"/>
                  </a:solidFill>
                  <a:ea typeface="黑体" pitchFamily="49" charset="-122"/>
                </a:rPr>
                <a:t>       黄壤</a:t>
              </a:r>
            </a:p>
            <a:p>
              <a:pPr eaLnBrk="1" hangingPunct="1">
                <a:spcBef>
                  <a:spcPct val="50000"/>
                </a:spcBef>
              </a:pPr>
              <a:endParaRPr lang="zh-CN" altLang="en-US" sz="2400" b="1" dirty="0">
                <a:solidFill>
                  <a:srgbClr val="CC6600"/>
                </a:solidFill>
                <a:ea typeface="黑体" pitchFamily="49" charset="-122"/>
              </a:endParaRPr>
            </a:p>
            <a:p>
              <a:pPr eaLnBrk="1" hangingPunct="1">
                <a:lnSpc>
                  <a:spcPct val="80000"/>
                </a:lnSpc>
              </a:pPr>
              <a:r>
                <a:rPr lang="zh-CN" altLang="en-US" sz="2400" b="1" dirty="0">
                  <a:solidFill>
                    <a:srgbClr val="CC3300"/>
                  </a:solidFill>
                  <a:ea typeface="黑体" pitchFamily="49" charset="-122"/>
                </a:rPr>
                <a:t>     亚热带</a:t>
              </a:r>
            </a:p>
            <a:p>
              <a:pPr eaLnBrk="1" hangingPunct="1">
                <a:lnSpc>
                  <a:spcPct val="80000"/>
                </a:lnSpc>
              </a:pPr>
              <a:r>
                <a:rPr lang="zh-CN" altLang="en-US" sz="2400" b="1" dirty="0">
                  <a:solidFill>
                    <a:srgbClr val="CC3300"/>
                  </a:solidFill>
                  <a:ea typeface="黑体" pitchFamily="49" charset="-122"/>
                </a:rPr>
                <a:t>     红黄壤</a:t>
              </a:r>
            </a:p>
            <a:p>
              <a:pPr eaLnBrk="1" hangingPunct="1">
                <a:spcBef>
                  <a:spcPct val="50000"/>
                </a:spcBef>
              </a:pPr>
              <a:endParaRPr lang="zh-CN" altLang="en-US" sz="2400" b="1" dirty="0">
                <a:solidFill>
                  <a:srgbClr val="CC3300"/>
                </a:solidFill>
                <a:ea typeface="黑体" pitchFamily="49" charset="-122"/>
              </a:endParaRPr>
            </a:p>
            <a:p>
              <a:pPr eaLnBrk="1" hangingPunct="1">
                <a:spcBef>
                  <a:spcPct val="50000"/>
                </a:spcBef>
              </a:pPr>
              <a:r>
                <a:rPr lang="zh-CN" altLang="en-US" sz="2400" b="1" dirty="0">
                  <a:solidFill>
                    <a:srgbClr val="FF0000"/>
                  </a:solidFill>
                  <a:ea typeface="黑体" pitchFamily="49" charset="-122"/>
                </a:rPr>
                <a:t>    热带红壤</a:t>
              </a:r>
            </a:p>
          </p:txBody>
        </p:sp>
        <p:sp>
          <p:nvSpPr>
            <p:cNvPr id="33806" name="Line 6"/>
            <p:cNvSpPr>
              <a:spLocks noChangeShapeType="1"/>
            </p:cNvSpPr>
            <p:nvPr/>
          </p:nvSpPr>
          <p:spPr bwMode="auto">
            <a:xfrm>
              <a:off x="3216" y="0"/>
              <a:ext cx="0" cy="432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7" name="Line 7"/>
            <p:cNvSpPr>
              <a:spLocks noChangeShapeType="1"/>
            </p:cNvSpPr>
            <p:nvPr/>
          </p:nvSpPr>
          <p:spPr bwMode="auto">
            <a:xfrm>
              <a:off x="3256" y="840"/>
              <a:ext cx="105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8" name="Line 8"/>
            <p:cNvSpPr>
              <a:spLocks noChangeShapeType="1"/>
            </p:cNvSpPr>
            <p:nvPr/>
          </p:nvSpPr>
          <p:spPr bwMode="auto">
            <a:xfrm>
              <a:off x="3256" y="1696"/>
              <a:ext cx="105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9" name="Line 9"/>
            <p:cNvSpPr>
              <a:spLocks noChangeShapeType="1"/>
            </p:cNvSpPr>
            <p:nvPr/>
          </p:nvSpPr>
          <p:spPr bwMode="auto">
            <a:xfrm>
              <a:off x="3256" y="2528"/>
              <a:ext cx="105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0" name="Line 10"/>
            <p:cNvSpPr>
              <a:spLocks noChangeShapeType="1"/>
            </p:cNvSpPr>
            <p:nvPr/>
          </p:nvSpPr>
          <p:spPr bwMode="auto">
            <a:xfrm>
              <a:off x="3240" y="3488"/>
              <a:ext cx="105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11" name="Line 11"/>
          <p:cNvSpPr>
            <a:spLocks noChangeShapeType="1"/>
          </p:cNvSpPr>
          <p:nvPr/>
        </p:nvSpPr>
        <p:spPr bwMode="auto">
          <a:xfrm>
            <a:off x="4724400" y="2686052"/>
            <a:ext cx="0" cy="1350169"/>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12" name="Line 12"/>
          <p:cNvSpPr>
            <a:spLocks noChangeShapeType="1"/>
          </p:cNvSpPr>
          <p:nvPr/>
        </p:nvSpPr>
        <p:spPr bwMode="auto">
          <a:xfrm flipH="1">
            <a:off x="990605" y="4686300"/>
            <a:ext cx="2879725" cy="0"/>
          </a:xfrm>
          <a:prstGeom prst="line">
            <a:avLst/>
          </a:prstGeom>
          <a:noFill/>
          <a:ln w="762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798" name="Text Box 13"/>
          <p:cNvSpPr txBox="1">
            <a:spLocks noChangeArrowheads="1"/>
          </p:cNvSpPr>
          <p:nvPr/>
        </p:nvSpPr>
        <p:spPr bwMode="auto">
          <a:xfrm>
            <a:off x="1835150" y="844154"/>
            <a:ext cx="5473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endParaRPr lang="zh-CN" altLang="zh-CN" sz="1800"/>
          </a:p>
        </p:txBody>
      </p:sp>
      <p:sp>
        <p:nvSpPr>
          <p:cNvPr id="33799" name="Text Box 14"/>
          <p:cNvSpPr txBox="1">
            <a:spLocks noChangeArrowheads="1"/>
          </p:cNvSpPr>
          <p:nvPr/>
        </p:nvSpPr>
        <p:spPr bwMode="auto">
          <a:xfrm>
            <a:off x="0" y="114302"/>
            <a:ext cx="480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3600" b="1" dirty="0">
                <a:latin typeface="黑体" pitchFamily="49" charset="-122"/>
                <a:ea typeface="黑体" pitchFamily="49" charset="-122"/>
              </a:rPr>
              <a:t>2</a:t>
            </a:r>
            <a:r>
              <a:rPr lang="zh-CN" altLang="en-US" sz="3600" b="1" dirty="0">
                <a:latin typeface="黑体" pitchFamily="49" charset="-122"/>
                <a:ea typeface="黑体" pitchFamily="49" charset="-122"/>
              </a:rPr>
              <a:t>、气候与土壤</a:t>
            </a:r>
          </a:p>
        </p:txBody>
      </p:sp>
      <p:grpSp>
        <p:nvGrpSpPr>
          <p:cNvPr id="33800" name="Group 15"/>
          <p:cNvGrpSpPr>
            <a:grpSpLocks/>
          </p:cNvGrpSpPr>
          <p:nvPr/>
        </p:nvGrpSpPr>
        <p:grpSpPr bwMode="auto">
          <a:xfrm>
            <a:off x="152405" y="800101"/>
            <a:ext cx="4752975" cy="1210865"/>
            <a:chOff x="96" y="672"/>
            <a:chExt cx="2994" cy="1017"/>
          </a:xfrm>
        </p:grpSpPr>
        <p:sp>
          <p:nvSpPr>
            <p:cNvPr id="33801" name="Text Box 16"/>
            <p:cNvSpPr txBox="1">
              <a:spLocks noChangeArrowheads="1"/>
            </p:cNvSpPr>
            <p:nvPr/>
          </p:nvSpPr>
          <p:spPr bwMode="auto">
            <a:xfrm>
              <a:off x="96" y="672"/>
              <a:ext cx="2994" cy="101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lnSpc>
                  <a:spcPct val="105000"/>
                </a:lnSpc>
              </a:pPr>
              <a:r>
                <a:rPr lang="en-US" altLang="zh-CN" sz="2400" b="1" dirty="0">
                  <a:solidFill>
                    <a:schemeClr val="bg1"/>
                  </a:solidFill>
                  <a:latin typeface="楷体_GB2312" pitchFamily="49" charset="-122"/>
                  <a:ea typeface="楷体_GB2312" pitchFamily="49" charset="-122"/>
                </a:rPr>
                <a:t>    </a:t>
              </a:r>
              <a:r>
                <a:rPr lang="zh-CN" altLang="en-US" sz="2400" b="1" dirty="0">
                  <a:solidFill>
                    <a:schemeClr val="bg1"/>
                  </a:solidFill>
                  <a:latin typeface="楷体_GB2312" pitchFamily="49" charset="-122"/>
                  <a:ea typeface="楷体_GB2312" pitchFamily="49" charset="-122"/>
                </a:rPr>
                <a:t>土壤与大气之间不断进行水份和热量交换，气候直接影响土壤的水热状态和物理、化学特性。</a:t>
              </a:r>
            </a:p>
          </p:txBody>
        </p:sp>
        <p:sp>
          <p:nvSpPr>
            <p:cNvPr id="33802" name="Line 17"/>
            <p:cNvSpPr>
              <a:spLocks noChangeShapeType="1"/>
            </p:cNvSpPr>
            <p:nvPr/>
          </p:nvSpPr>
          <p:spPr bwMode="auto">
            <a:xfrm>
              <a:off x="386" y="1689"/>
              <a:ext cx="907"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3803" name="Line 18"/>
            <p:cNvSpPr>
              <a:spLocks noChangeShapeType="1"/>
            </p:cNvSpPr>
            <p:nvPr/>
          </p:nvSpPr>
          <p:spPr bwMode="auto">
            <a:xfrm>
              <a:off x="1488" y="1671"/>
              <a:ext cx="1296"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grpSp>
    </p:spTree>
    <p:extLst>
      <p:ext uri="{BB962C8B-B14F-4D97-AF65-F5344CB8AC3E}">
        <p14:creationId xmlns:p14="http://schemas.microsoft.com/office/powerpoint/2010/main" val="3971845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blinds(horizontal)">
                                      <p:cBhvr>
                                        <p:cTn id="7" dur="500"/>
                                        <p:tgtEl>
                                          <p:spTgt spid="10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11"/>
                                        </p:tgtEl>
                                        <p:attrNameLst>
                                          <p:attrName>style.visibility</p:attrName>
                                        </p:attrNameLst>
                                      </p:cBhvr>
                                      <p:to>
                                        <p:strVal val="visible"/>
                                      </p:to>
                                    </p:set>
                                    <p:animEffect transition="in" filter="blinds(horizontal)">
                                      <p:cBhvr>
                                        <p:cTn id="12" dur="500"/>
                                        <p:tgtEl>
                                          <p:spTgt spid="102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12"/>
                                        </p:tgtEl>
                                        <p:attrNameLst>
                                          <p:attrName>style.visibility</p:attrName>
                                        </p:attrNameLst>
                                      </p:cBhvr>
                                      <p:to>
                                        <p:strVal val="visible"/>
                                      </p:to>
                                    </p:set>
                                    <p:animEffect transition="in" filter="blinds(horizontal)">
                                      <p:cBhvr>
                                        <p:cTn id="22" dur="500"/>
                                        <p:tgtEl>
                                          <p:spTgt spid="102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1" grpId="0" animBg="1"/>
      <p:bldP spid="1024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0" y="3598069"/>
            <a:ext cx="4535488" cy="1323439"/>
          </a:xfrm>
          <a:prstGeom prst="rect">
            <a:avLst/>
          </a:prstGeom>
          <a:solidFill>
            <a:srgbClr val="000000"/>
          </a:solidFill>
          <a:ln w="9525">
            <a:noFill/>
            <a:miter lim="800000"/>
            <a:headEnd/>
            <a:tailEnd/>
          </a:ln>
        </p:spPr>
        <p:txBody>
          <a:bodyPr>
            <a:spAutoFit/>
          </a:bodyPr>
          <a:lstStyle/>
          <a:p>
            <a:pPr>
              <a:spcBef>
                <a:spcPct val="50000"/>
              </a:spcBef>
            </a:pPr>
            <a:r>
              <a:rPr lang="en-US" altLang="zh-CN" sz="1600">
                <a:solidFill>
                  <a:schemeClr val="bg1"/>
                </a:solidFill>
                <a:latin typeface="Tahoma" pitchFamily="34" charset="0"/>
              </a:rPr>
              <a:t>    </a:t>
            </a:r>
            <a:r>
              <a:rPr lang="zh-CN" altLang="en-US" sz="2000" b="1">
                <a:solidFill>
                  <a:schemeClr val="bg1"/>
                </a:solidFill>
                <a:latin typeface="Tahoma" pitchFamily="34" charset="0"/>
                <a:ea typeface="楷体_GB2312" pitchFamily="49" charset="-122"/>
              </a:rPr>
              <a:t>黑土是温带半湿润地区</a:t>
            </a:r>
            <a:r>
              <a:rPr lang="zh-CN" altLang="en-US" sz="2000" b="1">
                <a:solidFill>
                  <a:srgbClr val="FF3300"/>
                </a:solidFill>
                <a:latin typeface="Tahoma" pitchFamily="34" charset="0"/>
                <a:ea typeface="楷体_GB2312" pitchFamily="49" charset="-122"/>
              </a:rPr>
              <a:t>草原草甸</a:t>
            </a:r>
            <a:r>
              <a:rPr lang="zh-CN" altLang="en-US" sz="2000" b="1">
                <a:solidFill>
                  <a:schemeClr val="bg1"/>
                </a:solidFill>
                <a:latin typeface="Tahoma" pitchFamily="34" charset="0"/>
                <a:ea typeface="楷体_GB2312" pitchFamily="49" charset="-122"/>
              </a:rPr>
              <a:t>植被下发育的具深厚腐殖质层的黑色土壤。黑灰色腐殖质层厚</a:t>
            </a:r>
            <a:r>
              <a:rPr lang="en-US" altLang="zh-CN" sz="2000" b="1">
                <a:solidFill>
                  <a:schemeClr val="bg1"/>
                </a:solidFill>
                <a:latin typeface="Tahoma" pitchFamily="34" charset="0"/>
                <a:ea typeface="楷体_GB2312" pitchFamily="49" charset="-122"/>
              </a:rPr>
              <a:t>30-100cm </a:t>
            </a:r>
            <a:r>
              <a:rPr lang="zh-CN" altLang="en-US" sz="2000" b="1">
                <a:solidFill>
                  <a:schemeClr val="bg1"/>
                </a:solidFill>
                <a:latin typeface="Tahoma" pitchFamily="34" charset="0"/>
                <a:ea typeface="楷体_GB2312" pitchFamily="49" charset="-122"/>
              </a:rPr>
              <a:t>，是在</a:t>
            </a:r>
            <a:r>
              <a:rPr lang="zh-CN" altLang="en-US" sz="2000" b="1">
                <a:solidFill>
                  <a:srgbClr val="FF3300"/>
                </a:solidFill>
                <a:latin typeface="Tahoma" pitchFamily="34" charset="0"/>
                <a:ea typeface="楷体_GB2312" pitchFamily="49" charset="-122"/>
              </a:rPr>
              <a:t>寒冷湿润</a:t>
            </a:r>
            <a:r>
              <a:rPr lang="zh-CN" altLang="en-US" sz="2000" b="1">
                <a:solidFill>
                  <a:schemeClr val="bg1"/>
                </a:solidFill>
                <a:latin typeface="Tahoma" pitchFamily="34" charset="0"/>
                <a:ea typeface="楷体_GB2312" pitchFamily="49" charset="-122"/>
              </a:rPr>
              <a:t>的气候条件下形成的。</a:t>
            </a:r>
          </a:p>
        </p:txBody>
      </p:sp>
      <p:pic>
        <p:nvPicPr>
          <p:cNvPr id="103427" name="Picture 3"/>
          <p:cNvPicPr>
            <a:picLocks noChangeAspect="1" noChangeArrowheads="1"/>
          </p:cNvPicPr>
          <p:nvPr/>
        </p:nvPicPr>
        <p:blipFill>
          <a:blip r:embed="rId2"/>
          <a:srcRect/>
          <a:stretch>
            <a:fillRect/>
          </a:stretch>
        </p:blipFill>
        <p:spPr bwMode="auto">
          <a:xfrm>
            <a:off x="0" y="519113"/>
            <a:ext cx="2419350" cy="3078956"/>
          </a:xfrm>
          <a:prstGeom prst="rect">
            <a:avLst/>
          </a:prstGeom>
          <a:noFill/>
          <a:ln w="9525">
            <a:noFill/>
            <a:miter lim="800000"/>
            <a:headEnd/>
            <a:tailEnd/>
          </a:ln>
        </p:spPr>
      </p:pic>
      <p:pic>
        <p:nvPicPr>
          <p:cNvPr id="103428" name="Picture 4"/>
          <p:cNvPicPr>
            <a:picLocks noChangeAspect="1" noChangeArrowheads="1"/>
          </p:cNvPicPr>
          <p:nvPr/>
        </p:nvPicPr>
        <p:blipFill>
          <a:blip r:embed="rId3"/>
          <a:srcRect/>
          <a:stretch>
            <a:fillRect/>
          </a:stretch>
        </p:blipFill>
        <p:spPr bwMode="auto">
          <a:xfrm>
            <a:off x="2411413" y="519113"/>
            <a:ext cx="2305050" cy="3078956"/>
          </a:xfrm>
          <a:prstGeom prst="rect">
            <a:avLst/>
          </a:prstGeom>
          <a:noFill/>
          <a:ln w="9525">
            <a:noFill/>
            <a:miter lim="800000"/>
            <a:headEnd/>
            <a:tailEnd/>
          </a:ln>
        </p:spPr>
      </p:pic>
      <p:sp>
        <p:nvSpPr>
          <p:cNvPr id="103429" name="Text Box 5"/>
          <p:cNvSpPr txBox="1">
            <a:spLocks noChangeArrowheads="1"/>
          </p:cNvSpPr>
          <p:nvPr/>
        </p:nvSpPr>
        <p:spPr bwMode="auto">
          <a:xfrm>
            <a:off x="4800601" y="742950"/>
            <a:ext cx="2232025" cy="3416320"/>
          </a:xfrm>
          <a:prstGeom prst="rect">
            <a:avLst/>
          </a:prstGeom>
          <a:solidFill>
            <a:srgbClr val="000000"/>
          </a:solidFill>
          <a:ln w="9525">
            <a:noFill/>
            <a:miter lim="800000"/>
            <a:headEnd/>
            <a:tailEnd/>
          </a:ln>
        </p:spPr>
        <p:txBody>
          <a:bodyPr>
            <a:spAutoFit/>
          </a:bodyPr>
          <a:lstStyle/>
          <a:p>
            <a:pPr>
              <a:spcBef>
                <a:spcPct val="50000"/>
              </a:spcBef>
            </a:pPr>
            <a:r>
              <a:rPr lang="en-US" altLang="zh-CN">
                <a:solidFill>
                  <a:schemeClr val="bg1"/>
                </a:solidFill>
                <a:latin typeface="Tahoma" pitchFamily="34" charset="0"/>
              </a:rPr>
              <a:t>  </a:t>
            </a:r>
            <a:r>
              <a:rPr lang="zh-CN" altLang="en-US" sz="2400" b="1">
                <a:solidFill>
                  <a:schemeClr val="bg1"/>
                </a:solidFill>
                <a:latin typeface="Tahoma" pitchFamily="34" charset="0"/>
                <a:ea typeface="楷体_GB2312" pitchFamily="49" charset="-122"/>
              </a:rPr>
              <a:t>红壤的基本特征是呈</a:t>
            </a:r>
            <a:r>
              <a:rPr lang="zh-CN" altLang="en-US" sz="2400" b="1">
                <a:solidFill>
                  <a:srgbClr val="FF3300"/>
                </a:solidFill>
                <a:latin typeface="Tahoma" pitchFamily="34" charset="0"/>
                <a:ea typeface="楷体_GB2312" pitchFamily="49" charset="-122"/>
              </a:rPr>
              <a:t>酸性</a:t>
            </a:r>
            <a:r>
              <a:rPr lang="zh-CN" altLang="en-US" sz="2400" b="1">
                <a:solidFill>
                  <a:schemeClr val="bg1"/>
                </a:solidFill>
                <a:latin typeface="Tahoma" pitchFamily="34" charset="0"/>
                <a:ea typeface="楷体_GB2312" pitchFamily="49" charset="-122"/>
              </a:rPr>
              <a:t>，</a:t>
            </a:r>
            <a:r>
              <a:rPr lang="zh-CN" altLang="en-US" sz="2400" b="1">
                <a:solidFill>
                  <a:srgbClr val="FF3300"/>
                </a:solidFill>
                <a:latin typeface="Tahoma" pitchFamily="34" charset="0"/>
                <a:ea typeface="楷体_GB2312" pitchFamily="49" charset="-122"/>
              </a:rPr>
              <a:t>肥力较低</a:t>
            </a:r>
            <a:r>
              <a:rPr lang="zh-CN" altLang="en-US" sz="2400" b="1">
                <a:solidFill>
                  <a:schemeClr val="bg1"/>
                </a:solidFill>
                <a:latin typeface="Tahoma" pitchFamily="34" charset="0"/>
                <a:ea typeface="楷体_GB2312" pitchFamily="49" charset="-122"/>
              </a:rPr>
              <a:t>。原因是分布在湿润和高温的热带和亚热带南部，</a:t>
            </a:r>
            <a:r>
              <a:rPr lang="zh-CN" altLang="en-US" sz="2400" b="1">
                <a:solidFill>
                  <a:srgbClr val="FF3300"/>
                </a:solidFill>
                <a:latin typeface="Tahoma" pitchFamily="34" charset="0"/>
                <a:ea typeface="楷体_GB2312" pitchFamily="49" charset="-122"/>
              </a:rPr>
              <a:t>微生物</a:t>
            </a:r>
            <a:r>
              <a:rPr lang="zh-CN" altLang="en-US" sz="2400" b="1">
                <a:solidFill>
                  <a:schemeClr val="bg1"/>
                </a:solidFill>
                <a:latin typeface="Tahoma" pitchFamily="34" charset="0"/>
                <a:ea typeface="楷体_GB2312" pitchFamily="49" charset="-122"/>
              </a:rPr>
              <a:t>活动旺盛，有机质被大量</a:t>
            </a:r>
            <a:r>
              <a:rPr lang="zh-CN" altLang="en-US" sz="2400" b="1">
                <a:solidFill>
                  <a:srgbClr val="FF3300"/>
                </a:solidFill>
                <a:latin typeface="Tahoma" pitchFamily="34" charset="0"/>
                <a:ea typeface="楷体_GB2312" pitchFamily="49" charset="-122"/>
              </a:rPr>
              <a:t>分解</a:t>
            </a:r>
            <a:r>
              <a:rPr lang="zh-CN" altLang="en-US" sz="2400" b="1">
                <a:solidFill>
                  <a:schemeClr val="bg1"/>
                </a:solidFill>
                <a:latin typeface="Tahoma" pitchFamily="34" charset="0"/>
                <a:ea typeface="楷体_GB2312" pitchFamily="49" charset="-122"/>
              </a:rPr>
              <a:t>。</a:t>
            </a:r>
          </a:p>
        </p:txBody>
      </p:sp>
      <p:pic>
        <p:nvPicPr>
          <p:cNvPr id="103430" name="Picture 6"/>
          <p:cNvPicPr>
            <a:picLocks noChangeAspect="1" noChangeArrowheads="1"/>
          </p:cNvPicPr>
          <p:nvPr/>
        </p:nvPicPr>
        <p:blipFill>
          <a:blip r:embed="rId4"/>
          <a:srcRect/>
          <a:stretch>
            <a:fillRect/>
          </a:stretch>
        </p:blipFill>
        <p:spPr bwMode="auto">
          <a:xfrm>
            <a:off x="7019926" y="519113"/>
            <a:ext cx="2124075" cy="3078956"/>
          </a:xfrm>
          <a:prstGeom prst="rect">
            <a:avLst/>
          </a:prstGeom>
          <a:noFill/>
          <a:ln w="9525">
            <a:noFill/>
            <a:miter lim="800000"/>
            <a:headEnd/>
            <a:tailEnd/>
          </a:ln>
        </p:spPr>
      </p:pic>
      <p:sp>
        <p:nvSpPr>
          <p:cNvPr id="103431" name="Text Box 7"/>
          <p:cNvSpPr txBox="1">
            <a:spLocks noChangeArrowheads="1"/>
          </p:cNvSpPr>
          <p:nvPr/>
        </p:nvSpPr>
        <p:spPr bwMode="auto">
          <a:xfrm>
            <a:off x="4572000" y="3651648"/>
            <a:ext cx="4572000" cy="1569660"/>
          </a:xfrm>
          <a:prstGeom prst="rect">
            <a:avLst/>
          </a:prstGeom>
          <a:solidFill>
            <a:srgbClr val="000000"/>
          </a:solidFill>
          <a:ln w="9525">
            <a:noFill/>
            <a:miter lim="800000"/>
            <a:headEnd/>
            <a:tailEnd/>
          </a:ln>
        </p:spPr>
        <p:txBody>
          <a:bodyPr>
            <a:spAutoFit/>
          </a:bodyPr>
          <a:lstStyle/>
          <a:p>
            <a:pPr>
              <a:spcBef>
                <a:spcPct val="50000"/>
              </a:spcBef>
            </a:pPr>
            <a:r>
              <a:rPr lang="en-US" altLang="zh-CN" sz="2400" b="1">
                <a:solidFill>
                  <a:schemeClr val="bg1"/>
                </a:solidFill>
                <a:latin typeface="Tahoma" pitchFamily="34" charset="0"/>
                <a:ea typeface="楷体_GB2312" pitchFamily="49" charset="-122"/>
              </a:rPr>
              <a:t>   </a:t>
            </a:r>
            <a:r>
              <a:rPr lang="zh-CN" altLang="en-US" sz="2400" b="1">
                <a:solidFill>
                  <a:schemeClr val="bg1"/>
                </a:solidFill>
                <a:latin typeface="Tahoma" pitchFamily="34" charset="0"/>
                <a:ea typeface="楷体_GB2312" pitchFamily="49" charset="-122"/>
              </a:rPr>
              <a:t>荒漠土</a:t>
            </a:r>
            <a:r>
              <a:rPr lang="zh-CN" altLang="en-US" sz="2400" b="1">
                <a:solidFill>
                  <a:srgbClr val="FF3300"/>
                </a:solidFill>
                <a:latin typeface="Tahoma" pitchFamily="34" charset="0"/>
                <a:ea typeface="楷体_GB2312" pitchFamily="49" charset="-122"/>
              </a:rPr>
              <a:t>有机质含量少</a:t>
            </a:r>
            <a:r>
              <a:rPr lang="zh-CN" altLang="en-US" sz="2400" b="1">
                <a:solidFill>
                  <a:schemeClr val="bg1"/>
                </a:solidFill>
                <a:latin typeface="Tahoma" pitchFamily="34" charset="0"/>
                <a:ea typeface="楷体_GB2312" pitchFamily="49" charset="-122"/>
              </a:rPr>
              <a:t>，</a:t>
            </a:r>
            <a:r>
              <a:rPr lang="zh-CN" altLang="en-US" sz="2400" b="1">
                <a:solidFill>
                  <a:srgbClr val="FF3300"/>
                </a:solidFill>
                <a:latin typeface="Tahoma" pitchFamily="34" charset="0"/>
                <a:ea typeface="楷体_GB2312" pitchFamily="49" charset="-122"/>
              </a:rPr>
              <a:t>土壤水分缺乏</a:t>
            </a:r>
            <a:r>
              <a:rPr lang="zh-CN" altLang="en-US" sz="2400" b="1">
                <a:solidFill>
                  <a:schemeClr val="bg1"/>
                </a:solidFill>
                <a:latin typeface="Tahoma" pitchFamily="34" charset="0"/>
                <a:ea typeface="楷体_GB2312" pitchFamily="49" charset="-122"/>
              </a:rPr>
              <a:t>。在我国主要集中分布在西北地区，深居内陆腹地和干旱地带，属干旱的大陆性气候。</a:t>
            </a:r>
            <a:r>
              <a:rPr lang="zh-CN" altLang="en-US">
                <a:solidFill>
                  <a:schemeClr val="bg1"/>
                </a:solidFill>
                <a:latin typeface="Tahoma" pitchFamily="34" charset="0"/>
              </a:rPr>
              <a:t> </a:t>
            </a:r>
          </a:p>
        </p:txBody>
      </p:sp>
      <p:sp>
        <p:nvSpPr>
          <p:cNvPr id="27656" name="Text Box 8"/>
          <p:cNvSpPr txBox="1">
            <a:spLocks noChangeArrowheads="1"/>
          </p:cNvSpPr>
          <p:nvPr/>
        </p:nvSpPr>
        <p:spPr bwMode="auto">
          <a:xfrm>
            <a:off x="1" y="1"/>
            <a:ext cx="5292725" cy="707886"/>
          </a:xfrm>
          <a:prstGeom prst="rect">
            <a:avLst/>
          </a:prstGeom>
          <a:solidFill>
            <a:schemeClr val="bg1"/>
          </a:solidFill>
          <a:ln w="9525">
            <a:noFill/>
            <a:miter lim="800000"/>
            <a:headEnd/>
            <a:tailEnd/>
          </a:ln>
        </p:spPr>
        <p:txBody>
          <a:bodyPr>
            <a:spAutoFit/>
          </a:bodyPr>
          <a:lstStyle/>
          <a:p>
            <a:pPr>
              <a:spcBef>
                <a:spcPct val="50000"/>
              </a:spcBef>
            </a:pPr>
            <a:r>
              <a:rPr lang="en-US" altLang="zh-CN" sz="4000" b="1">
                <a:solidFill>
                  <a:srgbClr val="000000"/>
                </a:solidFill>
                <a:latin typeface="Tahoma" pitchFamily="34" charset="0"/>
                <a:ea typeface="黑体" pitchFamily="49" charset="-122"/>
              </a:rPr>
              <a:t>2</a:t>
            </a:r>
            <a:r>
              <a:rPr lang="zh-CN" altLang="en-US" sz="4000" b="1">
                <a:solidFill>
                  <a:srgbClr val="000000"/>
                </a:solidFill>
                <a:latin typeface="Tahoma" pitchFamily="34" charset="0"/>
                <a:ea typeface="黑体" pitchFamily="49" charset="-122"/>
              </a:rPr>
              <a:t>、气候与土壤</a:t>
            </a:r>
          </a:p>
        </p:txBody>
      </p:sp>
      <p:sp>
        <p:nvSpPr>
          <p:cNvPr id="103433" name="Text Box 9"/>
          <p:cNvSpPr txBox="1">
            <a:spLocks noChangeArrowheads="1"/>
          </p:cNvSpPr>
          <p:nvPr/>
        </p:nvSpPr>
        <p:spPr bwMode="auto">
          <a:xfrm>
            <a:off x="4267200" y="1"/>
            <a:ext cx="2743200" cy="707886"/>
          </a:xfrm>
          <a:prstGeom prst="rect">
            <a:avLst/>
          </a:prstGeom>
          <a:solidFill>
            <a:schemeClr val="accent1"/>
          </a:solidFill>
          <a:ln w="9525">
            <a:noFill/>
            <a:miter lim="800000"/>
            <a:headEnd/>
            <a:tailEnd/>
          </a:ln>
        </p:spPr>
        <p:txBody>
          <a:bodyPr>
            <a:spAutoFit/>
          </a:bodyPr>
          <a:lstStyle/>
          <a:p>
            <a:pPr>
              <a:spcBef>
                <a:spcPct val="50000"/>
              </a:spcBef>
            </a:pPr>
            <a:r>
              <a:rPr lang="zh-CN" altLang="en-US" sz="4000" b="1">
                <a:ea typeface="隶书" pitchFamily="49" charset="-122"/>
              </a:rPr>
              <a:t>谁更肥沃？</a:t>
            </a:r>
          </a:p>
        </p:txBody>
      </p:sp>
      <p:sp>
        <p:nvSpPr>
          <p:cNvPr id="27658" name="Text Box 10"/>
          <p:cNvSpPr txBox="1">
            <a:spLocks noChangeArrowheads="1"/>
          </p:cNvSpPr>
          <p:nvPr/>
        </p:nvSpPr>
        <p:spPr bwMode="auto">
          <a:xfrm>
            <a:off x="900113" y="789385"/>
            <a:ext cx="1655762" cy="707886"/>
          </a:xfrm>
          <a:prstGeom prst="rect">
            <a:avLst/>
          </a:prstGeom>
          <a:noFill/>
          <a:ln w="9525" algn="ctr">
            <a:noFill/>
            <a:miter lim="800000"/>
            <a:headEnd/>
            <a:tailEnd/>
          </a:ln>
        </p:spPr>
        <p:txBody>
          <a:bodyPr>
            <a:spAutoFit/>
          </a:bodyPr>
          <a:lstStyle/>
          <a:p>
            <a:r>
              <a:rPr kumimoji="1" lang="zh-CN" altLang="en-US" sz="4000" b="1">
                <a:solidFill>
                  <a:schemeClr val="bg1"/>
                </a:solidFill>
                <a:ea typeface="黑体" pitchFamily="49" charset="-122"/>
              </a:rPr>
              <a:t>黑土</a:t>
            </a:r>
          </a:p>
        </p:txBody>
      </p:sp>
      <p:sp>
        <p:nvSpPr>
          <p:cNvPr id="103435" name="Text Box 11"/>
          <p:cNvSpPr txBox="1">
            <a:spLocks noChangeArrowheads="1"/>
          </p:cNvSpPr>
          <p:nvPr/>
        </p:nvSpPr>
        <p:spPr bwMode="auto">
          <a:xfrm>
            <a:off x="3276601" y="1143001"/>
            <a:ext cx="1368425" cy="707886"/>
          </a:xfrm>
          <a:prstGeom prst="rect">
            <a:avLst/>
          </a:prstGeom>
          <a:noFill/>
          <a:ln w="9525" algn="ctr">
            <a:noFill/>
            <a:miter lim="800000"/>
            <a:headEnd/>
            <a:tailEnd/>
          </a:ln>
        </p:spPr>
        <p:txBody>
          <a:bodyPr>
            <a:spAutoFit/>
          </a:bodyPr>
          <a:lstStyle/>
          <a:p>
            <a:r>
              <a:rPr kumimoji="1" lang="zh-CN" altLang="en-US" sz="4000" b="1">
                <a:ea typeface="黑体" pitchFamily="49" charset="-122"/>
              </a:rPr>
              <a:t>红壤</a:t>
            </a:r>
          </a:p>
        </p:txBody>
      </p:sp>
      <p:sp>
        <p:nvSpPr>
          <p:cNvPr id="103436" name="Text Box 12"/>
          <p:cNvSpPr txBox="1">
            <a:spLocks noChangeArrowheads="1"/>
          </p:cNvSpPr>
          <p:nvPr/>
        </p:nvSpPr>
        <p:spPr bwMode="auto">
          <a:xfrm>
            <a:off x="7543800" y="800101"/>
            <a:ext cx="1981200" cy="707886"/>
          </a:xfrm>
          <a:prstGeom prst="rect">
            <a:avLst/>
          </a:prstGeom>
          <a:noFill/>
          <a:ln w="9525" algn="ctr">
            <a:noFill/>
            <a:miter lim="800000"/>
            <a:headEnd/>
            <a:tailEnd/>
          </a:ln>
        </p:spPr>
        <p:txBody>
          <a:bodyPr>
            <a:spAutoFit/>
          </a:bodyPr>
          <a:lstStyle/>
          <a:p>
            <a:r>
              <a:rPr kumimoji="1" lang="zh-CN" altLang="en-US" sz="4000" b="1">
                <a:ea typeface="黑体" pitchFamily="49" charset="-122"/>
              </a:rPr>
              <a:t>荒漠土</a:t>
            </a:r>
          </a:p>
        </p:txBody>
      </p:sp>
      <p:sp>
        <p:nvSpPr>
          <p:cNvPr id="103437" name="Text Box 13">
            <a:hlinkClick r:id="rId5" action="ppaction://hlinksldjump"/>
          </p:cNvPr>
          <p:cNvSpPr txBox="1">
            <a:spLocks noChangeArrowheads="1"/>
          </p:cNvSpPr>
          <p:nvPr/>
        </p:nvSpPr>
        <p:spPr bwMode="auto">
          <a:xfrm>
            <a:off x="0" y="3612357"/>
            <a:ext cx="9144000" cy="1815882"/>
          </a:xfrm>
          <a:prstGeom prst="rect">
            <a:avLst/>
          </a:prstGeom>
          <a:solidFill>
            <a:srgbClr val="FFFF00"/>
          </a:solidFill>
          <a:ln w="9525">
            <a:noFill/>
            <a:miter lim="800000"/>
            <a:headEnd/>
            <a:tailEnd/>
          </a:ln>
        </p:spPr>
        <p:txBody>
          <a:bodyPr>
            <a:spAutoFit/>
          </a:bodyPr>
          <a:lstStyle/>
          <a:p>
            <a:r>
              <a:rPr lang="en-US" altLang="zh-CN" sz="2800" b="1" dirty="0">
                <a:latin typeface="黑体" pitchFamily="49" charset="-122"/>
                <a:ea typeface="黑体" pitchFamily="49" charset="-122"/>
              </a:rPr>
              <a:t>    </a:t>
            </a:r>
            <a:r>
              <a:rPr lang="zh-CN" altLang="en-US" sz="2800" b="1" dirty="0">
                <a:latin typeface="黑体" pitchFamily="49" charset="-122"/>
                <a:ea typeface="黑体" pitchFamily="49" charset="-122"/>
              </a:rPr>
              <a:t>在</a:t>
            </a:r>
            <a:r>
              <a:rPr lang="zh-CN" altLang="en-US" sz="2800" b="1" dirty="0">
                <a:solidFill>
                  <a:srgbClr val="FF3300"/>
                </a:solidFill>
                <a:latin typeface="黑体" pitchFamily="49" charset="-122"/>
                <a:ea typeface="黑体" pitchFamily="49" charset="-122"/>
              </a:rPr>
              <a:t>寒冷</a:t>
            </a:r>
            <a:r>
              <a:rPr lang="zh-CN" altLang="en-US" sz="2800" b="1" dirty="0">
                <a:latin typeface="黑体" pitchFamily="49" charset="-122"/>
                <a:ea typeface="黑体" pitchFamily="49" charset="-122"/>
              </a:rPr>
              <a:t>的气候条件下，土壤冻结时间长，微生物分解作用非常缓慢，使</a:t>
            </a:r>
            <a:r>
              <a:rPr lang="zh-CN" altLang="en-US" sz="2800" b="1" dirty="0">
                <a:solidFill>
                  <a:srgbClr val="FF3300"/>
                </a:solidFill>
                <a:latin typeface="黑体" pitchFamily="49" charset="-122"/>
                <a:ea typeface="黑体" pitchFamily="49" charset="-122"/>
              </a:rPr>
              <a:t>有机质积累</a:t>
            </a:r>
            <a:r>
              <a:rPr lang="zh-CN" altLang="en-US" sz="2800" b="1" dirty="0">
                <a:latin typeface="黑体" pitchFamily="49" charset="-122"/>
                <a:ea typeface="黑体" pitchFamily="49" charset="-122"/>
              </a:rPr>
              <a:t>起来；相反，在</a:t>
            </a:r>
            <a:r>
              <a:rPr lang="zh-CN" altLang="en-US" sz="2800" b="1" dirty="0">
                <a:solidFill>
                  <a:srgbClr val="FF3300"/>
                </a:solidFill>
                <a:latin typeface="黑体" pitchFamily="49" charset="-122"/>
                <a:ea typeface="黑体" pitchFamily="49" charset="-122"/>
              </a:rPr>
              <a:t>湿热</a:t>
            </a:r>
            <a:r>
              <a:rPr lang="zh-CN" altLang="en-US" sz="2800" b="1" dirty="0">
                <a:latin typeface="黑体" pitchFamily="49" charset="-122"/>
                <a:ea typeface="黑体" pitchFamily="49" charset="-122"/>
              </a:rPr>
              <a:t>气候条件下</a:t>
            </a:r>
            <a:r>
              <a:rPr lang="en-US" altLang="zh-CN" sz="2800" b="1" dirty="0">
                <a:latin typeface="黑体" pitchFamily="49" charset="-122"/>
                <a:ea typeface="黑体" pitchFamily="49" charset="-122"/>
              </a:rPr>
              <a:t>,</a:t>
            </a:r>
            <a:r>
              <a:rPr lang="zh-CN" altLang="en-US" sz="2800" b="1" dirty="0">
                <a:latin typeface="黑体" pitchFamily="49" charset="-122"/>
                <a:ea typeface="黑体" pitchFamily="49" charset="-122"/>
              </a:rPr>
              <a:t>地面表层有机质</a:t>
            </a:r>
            <a:r>
              <a:rPr lang="zh-CN" altLang="en-US" sz="2800" b="1" dirty="0">
                <a:solidFill>
                  <a:srgbClr val="FF3300"/>
                </a:solidFill>
                <a:latin typeface="黑体" pitchFamily="49" charset="-122"/>
                <a:ea typeface="黑体" pitchFamily="49" charset="-122"/>
              </a:rPr>
              <a:t>分解</a:t>
            </a:r>
            <a:r>
              <a:rPr lang="zh-CN" altLang="en-US" sz="2800" b="1" dirty="0">
                <a:latin typeface="黑体" pitchFamily="49" charset="-122"/>
                <a:ea typeface="黑体" pitchFamily="49" charset="-122"/>
              </a:rPr>
              <a:t>旺盛，土壤</a:t>
            </a:r>
            <a:r>
              <a:rPr lang="zh-CN" altLang="en-US" sz="2800" b="1" dirty="0">
                <a:solidFill>
                  <a:srgbClr val="FF3300"/>
                </a:solidFill>
                <a:latin typeface="黑体" pitchFamily="49" charset="-122"/>
                <a:ea typeface="黑体" pitchFamily="49" charset="-122"/>
              </a:rPr>
              <a:t>淋溶</a:t>
            </a:r>
            <a:r>
              <a:rPr lang="zh-CN" altLang="en-US" sz="2800" b="1" dirty="0">
                <a:latin typeface="黑体" pitchFamily="49" charset="-122"/>
                <a:ea typeface="黑体" pitchFamily="49" charset="-122"/>
              </a:rPr>
              <a:t>作用增加，土壤中的有机质</a:t>
            </a:r>
            <a:r>
              <a:rPr lang="zh-CN" altLang="en-US" sz="2800" b="1" dirty="0">
                <a:solidFill>
                  <a:srgbClr val="FF3300"/>
                </a:solidFill>
                <a:latin typeface="黑体" pitchFamily="49" charset="-122"/>
                <a:ea typeface="黑体" pitchFamily="49" charset="-122"/>
              </a:rPr>
              <a:t>积累少</a:t>
            </a:r>
            <a:r>
              <a:rPr lang="zh-CN" altLang="en-US" sz="2800" b="1" dirty="0">
                <a:latin typeface="黑体" pitchFamily="49" charset="-122"/>
                <a:ea typeface="黑体" pitchFamily="49" charset="-122"/>
              </a:rPr>
              <a:t>。</a:t>
            </a:r>
          </a:p>
        </p:txBody>
      </p:sp>
    </p:spTree>
    <p:extLst>
      <p:ext uri="{BB962C8B-B14F-4D97-AF65-F5344CB8AC3E}">
        <p14:creationId xmlns:p14="http://schemas.microsoft.com/office/powerpoint/2010/main" val="36767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dissolve">
                                      <p:cBhvr>
                                        <p:cTn id="7" dur="500"/>
                                        <p:tgtEl>
                                          <p:spTgt spid="1034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randombar(horizontal)">
                                      <p:cBhvr>
                                        <p:cTn id="12" dur="500"/>
                                        <p:tgtEl>
                                          <p:spTgt spid="10342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03435"/>
                                        </p:tgtEl>
                                        <p:attrNameLst>
                                          <p:attrName>style.visibility</p:attrName>
                                        </p:attrNameLst>
                                      </p:cBhvr>
                                      <p:to>
                                        <p:strVal val="visible"/>
                                      </p:to>
                                    </p:set>
                                    <p:animEffect transition="in" filter="blinds(horizontal)">
                                      <p:cBhvr>
                                        <p:cTn id="16" dur="500"/>
                                        <p:tgtEl>
                                          <p:spTgt spid="1034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3430"/>
                                        </p:tgtEl>
                                        <p:attrNameLst>
                                          <p:attrName>style.visibility</p:attrName>
                                        </p:attrNameLst>
                                      </p:cBhvr>
                                      <p:to>
                                        <p:strVal val="visible"/>
                                      </p:to>
                                    </p:set>
                                    <p:animEffect transition="in" filter="dissolve">
                                      <p:cBhvr>
                                        <p:cTn id="21" dur="500"/>
                                        <p:tgtEl>
                                          <p:spTgt spid="10343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3436"/>
                                        </p:tgtEl>
                                        <p:attrNameLst>
                                          <p:attrName>style.visibility</p:attrName>
                                        </p:attrNameLst>
                                      </p:cBhvr>
                                      <p:to>
                                        <p:strVal val="visible"/>
                                      </p:to>
                                    </p:set>
                                    <p:animEffect transition="in" filter="blinds(horizontal)">
                                      <p:cBhvr>
                                        <p:cTn id="24" dur="500"/>
                                        <p:tgtEl>
                                          <p:spTgt spid="10343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3433"/>
                                        </p:tgtEl>
                                        <p:attrNameLst>
                                          <p:attrName>style.visibility</p:attrName>
                                        </p:attrNameLst>
                                      </p:cBhvr>
                                      <p:to>
                                        <p:strVal val="visible"/>
                                      </p:to>
                                    </p:set>
                                    <p:animEffect transition="in" filter="blinds(horizontal)">
                                      <p:cBhvr>
                                        <p:cTn id="29" dur="500"/>
                                        <p:tgtEl>
                                          <p:spTgt spid="10343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3426"/>
                                        </p:tgtEl>
                                        <p:attrNameLst>
                                          <p:attrName>style.visibility</p:attrName>
                                        </p:attrNameLst>
                                      </p:cBhvr>
                                      <p:to>
                                        <p:strVal val="visible"/>
                                      </p:to>
                                    </p:set>
                                    <p:animEffect transition="in" filter="dissolve">
                                      <p:cBhvr>
                                        <p:cTn id="34" dur="500"/>
                                        <p:tgtEl>
                                          <p:spTgt spid="103426"/>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03429"/>
                                        </p:tgtEl>
                                        <p:attrNameLst>
                                          <p:attrName>style.visibility</p:attrName>
                                        </p:attrNameLst>
                                      </p:cBhvr>
                                      <p:to>
                                        <p:strVal val="visible"/>
                                      </p:to>
                                    </p:set>
                                    <p:animEffect transition="in" filter="checkerboard(across)">
                                      <p:cBhvr>
                                        <p:cTn id="39" dur="500"/>
                                        <p:tgtEl>
                                          <p:spTgt spid="10342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03431"/>
                                        </p:tgtEl>
                                        <p:attrNameLst>
                                          <p:attrName>style.visibility</p:attrName>
                                        </p:attrNameLst>
                                      </p:cBhvr>
                                      <p:to>
                                        <p:strVal val="visible"/>
                                      </p:to>
                                    </p:set>
                                    <p:animEffect transition="in" filter="dissolve">
                                      <p:cBhvr>
                                        <p:cTn id="44" dur="500"/>
                                        <p:tgtEl>
                                          <p:spTgt spid="1034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03437"/>
                                        </p:tgtEl>
                                        <p:attrNameLst>
                                          <p:attrName>style.visibility</p:attrName>
                                        </p:attrNameLst>
                                      </p:cBhvr>
                                      <p:to>
                                        <p:strVal val="visible"/>
                                      </p:to>
                                    </p:set>
                                    <p:anim calcmode="lin" valueType="num">
                                      <p:cBhvr additive="base">
                                        <p:cTn id="49" dur="500" fill="hold"/>
                                        <p:tgtEl>
                                          <p:spTgt spid="103437"/>
                                        </p:tgtEl>
                                        <p:attrNameLst>
                                          <p:attrName>ppt_x</p:attrName>
                                        </p:attrNameLst>
                                      </p:cBhvr>
                                      <p:tavLst>
                                        <p:tav tm="0">
                                          <p:val>
                                            <p:strVal val="#ppt_x"/>
                                          </p:val>
                                        </p:tav>
                                        <p:tav tm="100000">
                                          <p:val>
                                            <p:strVal val="#ppt_x"/>
                                          </p:val>
                                        </p:tav>
                                      </p:tavLst>
                                    </p:anim>
                                    <p:anim calcmode="lin" valueType="num">
                                      <p:cBhvr additive="base">
                                        <p:cTn id="50" dur="500" fill="hold"/>
                                        <p:tgtEl>
                                          <p:spTgt spid="1034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nimBg="1"/>
      <p:bldP spid="103429" grpId="0" animBg="1"/>
      <p:bldP spid="103431" grpId="0" animBg="1"/>
      <p:bldP spid="103433" grpId="0" animBg="1"/>
      <p:bldP spid="103435" grpId="0"/>
      <p:bldP spid="103436" grpId="0"/>
      <p:bldP spid="10343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Object 2"/>
          <p:cNvGraphicFramePr>
            <a:graphicFrameLocks noChangeAspect="1"/>
          </p:cNvGraphicFramePr>
          <p:nvPr>
            <p:extLst>
              <p:ext uri="{D42A27DB-BD31-4B8C-83A1-F6EECF244321}">
                <p14:modId xmlns:p14="http://schemas.microsoft.com/office/powerpoint/2010/main" val="2070402855"/>
              </p:ext>
            </p:extLst>
          </p:nvPr>
        </p:nvGraphicFramePr>
        <p:xfrm>
          <a:off x="0" y="843558"/>
          <a:ext cx="9144000" cy="4299942"/>
        </p:xfrm>
        <a:graphic>
          <a:graphicData uri="http://schemas.openxmlformats.org/presentationml/2006/ole">
            <mc:AlternateContent xmlns:mc="http://schemas.openxmlformats.org/markup-compatibility/2006">
              <mc:Choice xmlns:v="urn:schemas-microsoft-com:vml" Requires="v">
                <p:oleObj spid="_x0000_s21519" name="PhotoImpact" r:id="rId3" imgW="16774603" imgH="10653968" progId="PI3.Image">
                  <p:embed/>
                </p:oleObj>
              </mc:Choice>
              <mc:Fallback>
                <p:oleObj name="PhotoImpact" r:id="rId3" imgW="16774603" imgH="10653968"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3558"/>
                        <a:ext cx="9144000" cy="4299942"/>
                      </a:xfrm>
                      <a:prstGeom prst="rect">
                        <a:avLst/>
                      </a:prstGeom>
                      <a:noFill/>
                      <a:ln>
                        <a:noFill/>
                      </a:ln>
                      <a:effectLst/>
                    </p:spPr>
                  </p:pic>
                </p:oleObj>
              </mc:Fallback>
            </mc:AlternateContent>
          </a:graphicData>
        </a:graphic>
      </p:graphicFrame>
      <p:sp>
        <p:nvSpPr>
          <p:cNvPr id="5" name="Text Box 2">
            <a:hlinkClick r:id="" action="ppaction://noaction"/>
          </p:cNvPr>
          <p:cNvSpPr txBox="1">
            <a:spLocks noChangeArrowheads="1"/>
          </p:cNvSpPr>
          <p:nvPr/>
        </p:nvSpPr>
        <p:spPr bwMode="auto">
          <a:xfrm>
            <a:off x="251520" y="87474"/>
            <a:ext cx="8748712"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000" b="1" dirty="0">
                <a:solidFill>
                  <a:srgbClr val="000000"/>
                </a:solidFill>
                <a:ea typeface="黑体" pitchFamily="49" charset="-122"/>
              </a:rPr>
              <a:t>气候间接通过影响岩石风化，动植物和微生物的活动等来影响土壤的有机质含量和其形成发育过程。</a:t>
            </a:r>
          </a:p>
        </p:txBody>
      </p:sp>
    </p:spTree>
    <p:extLst>
      <p:ext uri="{BB962C8B-B14F-4D97-AF65-F5344CB8AC3E}">
        <p14:creationId xmlns:p14="http://schemas.microsoft.com/office/powerpoint/2010/main" val="1100678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blinds(horizontal)">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250826" y="285750"/>
            <a:ext cx="8569325" cy="4286250"/>
          </a:xfrm>
        </p:spPr>
        <p:txBody>
          <a:bodyPr/>
          <a:lstStyle/>
          <a:p>
            <a:pPr eaLnBrk="1" hangingPunct="1">
              <a:buFontTx/>
              <a:buNone/>
            </a:pPr>
            <a:endParaRPr lang="en-US" altLang="zh-CN" sz="3600" b="1" dirty="0" smtClean="0">
              <a:solidFill>
                <a:srgbClr val="FF0000"/>
              </a:solidFill>
              <a:latin typeface="黑体" pitchFamily="49" charset="-122"/>
              <a:ea typeface="黑体" pitchFamily="49" charset="-122"/>
            </a:endParaRPr>
          </a:p>
          <a:p>
            <a:pPr eaLnBrk="1" hangingPunct="1">
              <a:buFontTx/>
              <a:buNone/>
            </a:pPr>
            <a:r>
              <a:rPr lang="zh-CN" altLang="en-US" sz="3600" b="1" dirty="0" smtClean="0">
                <a:solidFill>
                  <a:schemeClr val="accent2"/>
                </a:solidFill>
                <a:latin typeface="黑体" pitchFamily="49" charset="-122"/>
                <a:ea typeface="黑体" pitchFamily="49" charset="-122"/>
              </a:rPr>
              <a:t>气候对土壤形成的影响：</a:t>
            </a:r>
            <a:r>
              <a:rPr lang="zh-CN" altLang="en-US" sz="3600" b="1" dirty="0" smtClean="0">
                <a:solidFill>
                  <a:srgbClr val="FF0000"/>
                </a:solidFill>
                <a:latin typeface="黑体" pitchFamily="49" charset="-122"/>
                <a:ea typeface="黑体" pitchFamily="49" charset="-122"/>
              </a:rPr>
              <a:t> </a:t>
            </a:r>
          </a:p>
        </p:txBody>
      </p:sp>
      <p:sp>
        <p:nvSpPr>
          <p:cNvPr id="37891" name="TextBox 2"/>
          <p:cNvSpPr txBox="1">
            <a:spLocks noChangeArrowheads="1"/>
          </p:cNvSpPr>
          <p:nvPr/>
        </p:nvSpPr>
        <p:spPr bwMode="auto">
          <a:xfrm>
            <a:off x="279822" y="1563638"/>
            <a:ext cx="88582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400" b="1" dirty="0">
                <a:solidFill>
                  <a:srgbClr val="FF0000"/>
                </a:solidFill>
                <a:latin typeface="黑体" pitchFamily="49" charset="-122"/>
                <a:ea typeface="黑体" pitchFamily="49" charset="-122"/>
              </a:rPr>
              <a:t>①直接影响土壤的水热</a:t>
            </a:r>
            <a:r>
              <a:rPr lang="zh-CN" altLang="en-US" sz="2400" b="1" dirty="0" smtClean="0">
                <a:solidFill>
                  <a:srgbClr val="FF0000"/>
                </a:solidFill>
                <a:latin typeface="黑体" pitchFamily="49" charset="-122"/>
                <a:ea typeface="黑体" pitchFamily="49" charset="-122"/>
              </a:rPr>
              <a:t>状况和物理化学特征，</a:t>
            </a:r>
            <a:r>
              <a:rPr lang="zh-CN" altLang="en-US" sz="2400" b="1" dirty="0">
                <a:solidFill>
                  <a:srgbClr val="FF0000"/>
                </a:solidFill>
                <a:latin typeface="黑体" pitchFamily="49" charset="-122"/>
                <a:ea typeface="黑体" pitchFamily="49" charset="-122"/>
              </a:rPr>
              <a:t>形成不同类型土壤</a:t>
            </a:r>
            <a:endParaRPr lang="en-US" altLang="zh-CN" sz="2400" b="1" dirty="0">
              <a:solidFill>
                <a:srgbClr val="FF0000"/>
              </a:solidFill>
              <a:latin typeface="黑体" pitchFamily="49" charset="-122"/>
              <a:ea typeface="黑体" pitchFamily="49" charset="-122"/>
            </a:endParaRPr>
          </a:p>
          <a:p>
            <a:pPr eaLnBrk="1" hangingPunct="1"/>
            <a:endParaRPr lang="zh-CN" altLang="en-US" sz="2400" b="1" dirty="0">
              <a:solidFill>
                <a:srgbClr val="FF0000"/>
              </a:solidFill>
              <a:latin typeface="黑体" pitchFamily="49" charset="-122"/>
              <a:ea typeface="黑体" pitchFamily="49" charset="-122"/>
            </a:endParaRPr>
          </a:p>
          <a:p>
            <a:pPr eaLnBrk="1" hangingPunct="1"/>
            <a:r>
              <a:rPr lang="zh-CN" altLang="en-US" sz="2400" b="1" dirty="0">
                <a:solidFill>
                  <a:srgbClr val="FF0000"/>
                </a:solidFill>
                <a:latin typeface="黑体" pitchFamily="49" charset="-122"/>
                <a:ea typeface="黑体" pitchFamily="49" charset="-122"/>
              </a:rPr>
              <a:t>②影响土壤有机质含量</a:t>
            </a:r>
            <a:endParaRPr lang="en-US" altLang="zh-CN" sz="2400" b="1" dirty="0">
              <a:solidFill>
                <a:srgbClr val="FF0000"/>
              </a:solidFill>
              <a:latin typeface="黑体" pitchFamily="49" charset="-122"/>
              <a:ea typeface="黑体" pitchFamily="49" charset="-122"/>
            </a:endParaRPr>
          </a:p>
          <a:p>
            <a:pPr eaLnBrk="1" hangingPunct="1"/>
            <a:r>
              <a:rPr lang="zh-CN" altLang="en-US" sz="2400" b="1" dirty="0">
                <a:solidFill>
                  <a:srgbClr val="FF0000"/>
                </a:solidFill>
                <a:latin typeface="黑体" pitchFamily="49" charset="-122"/>
                <a:ea typeface="黑体" pitchFamily="49" charset="-122"/>
              </a:rPr>
              <a:t>（寒冷气候</a:t>
            </a:r>
            <a:r>
              <a:rPr lang="en-US" sz="2400" b="1" dirty="0">
                <a:solidFill>
                  <a:srgbClr val="FF0000"/>
                </a:solidFill>
                <a:latin typeface="黑体" pitchFamily="49" charset="-122"/>
                <a:ea typeface="黑体" pitchFamily="49" charset="-122"/>
              </a:rPr>
              <a:t>→</a:t>
            </a:r>
            <a:r>
              <a:rPr lang="zh-CN" altLang="en-US" sz="2400" b="1" dirty="0">
                <a:solidFill>
                  <a:srgbClr val="FF0000"/>
                </a:solidFill>
                <a:latin typeface="黑体" pitchFamily="49" charset="-122"/>
                <a:ea typeface="黑体" pitchFamily="49" charset="-122"/>
              </a:rPr>
              <a:t>微生物分解慢</a:t>
            </a:r>
            <a:r>
              <a:rPr lang="en-US" sz="2400" b="1" dirty="0">
                <a:solidFill>
                  <a:srgbClr val="FF0000"/>
                </a:solidFill>
                <a:latin typeface="黑体" pitchFamily="49" charset="-122"/>
                <a:ea typeface="黑体" pitchFamily="49" charset="-122"/>
              </a:rPr>
              <a:t>→</a:t>
            </a:r>
            <a:r>
              <a:rPr lang="zh-CN" altLang="en-US" sz="2400" b="1" dirty="0">
                <a:solidFill>
                  <a:srgbClr val="FF0000"/>
                </a:solidFill>
                <a:latin typeface="黑体" pitchFamily="49" charset="-122"/>
                <a:ea typeface="黑体" pitchFamily="49" charset="-122"/>
              </a:rPr>
              <a:t>有机质积累多）</a:t>
            </a:r>
            <a:endParaRPr lang="en-US" altLang="zh-CN" sz="2400" b="1" dirty="0">
              <a:solidFill>
                <a:srgbClr val="FF0000"/>
              </a:solidFill>
              <a:latin typeface="黑体" pitchFamily="49" charset="-122"/>
              <a:ea typeface="黑体" pitchFamily="49" charset="-122"/>
            </a:endParaRPr>
          </a:p>
          <a:p>
            <a:pPr eaLnBrk="1" hangingPunct="1"/>
            <a:r>
              <a:rPr lang="zh-CN" altLang="en-US" sz="2400" b="1" dirty="0">
                <a:solidFill>
                  <a:srgbClr val="FF0000"/>
                </a:solidFill>
                <a:latin typeface="黑体" pitchFamily="49" charset="-122"/>
                <a:ea typeface="黑体" pitchFamily="49" charset="-122"/>
              </a:rPr>
              <a:t>（湿热气候</a:t>
            </a:r>
            <a:r>
              <a:rPr lang="en-US" sz="2400" b="1" dirty="0">
                <a:solidFill>
                  <a:srgbClr val="FF0000"/>
                </a:solidFill>
                <a:latin typeface="黑体" pitchFamily="49" charset="-122"/>
                <a:ea typeface="黑体" pitchFamily="49" charset="-122"/>
              </a:rPr>
              <a:t>→</a:t>
            </a:r>
            <a:r>
              <a:rPr lang="zh-CN" altLang="en-US" sz="2400" b="1" dirty="0">
                <a:solidFill>
                  <a:srgbClr val="FF0000"/>
                </a:solidFill>
                <a:latin typeface="黑体" pitchFamily="49" charset="-122"/>
                <a:ea typeface="黑体" pitchFamily="49" charset="-122"/>
              </a:rPr>
              <a:t>微生物分解旺盛，淋溶作用强</a:t>
            </a:r>
            <a:r>
              <a:rPr lang="en-US" sz="2400" b="1" dirty="0">
                <a:solidFill>
                  <a:srgbClr val="FF0000"/>
                </a:solidFill>
                <a:latin typeface="黑体" pitchFamily="49" charset="-122"/>
                <a:ea typeface="黑体" pitchFamily="49" charset="-122"/>
              </a:rPr>
              <a:t>→</a:t>
            </a:r>
            <a:r>
              <a:rPr lang="zh-CN" altLang="en-US" sz="2400" b="1" dirty="0">
                <a:solidFill>
                  <a:srgbClr val="FF0000"/>
                </a:solidFill>
                <a:latin typeface="黑体" pitchFamily="49" charset="-122"/>
                <a:ea typeface="黑体" pitchFamily="49" charset="-122"/>
              </a:rPr>
              <a:t>有机质少</a:t>
            </a:r>
            <a:r>
              <a:rPr lang="en-US" sz="2400" b="1" dirty="0">
                <a:solidFill>
                  <a:srgbClr val="FF0000"/>
                </a:solidFill>
                <a:latin typeface="黑体" pitchFamily="49" charset="-122"/>
                <a:ea typeface="黑体" pitchFamily="49" charset="-122"/>
              </a:rPr>
              <a:t> </a:t>
            </a:r>
            <a:r>
              <a:rPr lang="zh-CN" altLang="en-US" sz="2400" b="1" dirty="0">
                <a:solidFill>
                  <a:srgbClr val="FF0000"/>
                </a:solidFill>
                <a:latin typeface="黑体" pitchFamily="49" charset="-122"/>
                <a:ea typeface="黑体" pitchFamily="49" charset="-122"/>
              </a:rPr>
              <a:t>）</a:t>
            </a:r>
            <a:endParaRPr lang="en-US" altLang="zh-CN" sz="2400" b="1" dirty="0">
              <a:solidFill>
                <a:srgbClr val="FF0000"/>
              </a:solidFill>
              <a:latin typeface="黑体" pitchFamily="49" charset="-122"/>
              <a:ea typeface="黑体" pitchFamily="49" charset="-122"/>
            </a:endParaRPr>
          </a:p>
          <a:p>
            <a:pPr eaLnBrk="1" hangingPunct="1"/>
            <a:endParaRPr lang="zh-CN" altLang="en-US" sz="2400" b="1" dirty="0">
              <a:solidFill>
                <a:srgbClr val="FF0000"/>
              </a:solidFill>
              <a:latin typeface="黑体" pitchFamily="49" charset="-122"/>
              <a:ea typeface="黑体" pitchFamily="49" charset="-122"/>
            </a:endParaRPr>
          </a:p>
          <a:p>
            <a:pPr eaLnBrk="1" hangingPunct="1"/>
            <a:r>
              <a:rPr lang="zh-CN" altLang="en-US" sz="2400" b="1" dirty="0">
                <a:solidFill>
                  <a:srgbClr val="FF0000"/>
                </a:solidFill>
                <a:latin typeface="黑体" pitchFamily="49" charset="-122"/>
                <a:ea typeface="黑体" pitchFamily="49" charset="-122"/>
              </a:rPr>
              <a:t>③影响风化壳形成过程</a:t>
            </a:r>
            <a:endParaRPr lang="en-US" altLang="zh-CN" sz="2400" b="1" dirty="0">
              <a:solidFill>
                <a:srgbClr val="FF0000"/>
              </a:solidFill>
              <a:latin typeface="黑体" pitchFamily="49" charset="-122"/>
              <a:ea typeface="黑体" pitchFamily="49" charset="-122"/>
            </a:endParaRPr>
          </a:p>
          <a:p>
            <a:pPr eaLnBrk="1" hangingPunct="1"/>
            <a:r>
              <a:rPr lang="zh-CN" altLang="en-US" sz="2400" b="1" dirty="0">
                <a:solidFill>
                  <a:srgbClr val="FF0000"/>
                </a:solidFill>
                <a:latin typeface="黑体" pitchFamily="49" charset="-122"/>
                <a:ea typeface="黑体" pitchFamily="49" charset="-122"/>
              </a:rPr>
              <a:t>（降水越多，气温越高，风化壳越厚，土壤越厚）</a:t>
            </a:r>
          </a:p>
          <a:p>
            <a:pPr eaLnBrk="1" hangingPunct="1"/>
            <a:endParaRPr lang="zh-CN" altLang="en-US" sz="2400" b="1" dirty="0">
              <a:solidFill>
                <a:srgbClr val="FF0000"/>
              </a:solidFill>
              <a:latin typeface="黑体" pitchFamily="49" charset="-122"/>
              <a:ea typeface="黑体" pitchFamily="49" charset="-122"/>
            </a:endParaRPr>
          </a:p>
        </p:txBody>
      </p:sp>
      <p:sp>
        <p:nvSpPr>
          <p:cNvPr id="4" name="Text Box 14"/>
          <p:cNvSpPr txBox="1">
            <a:spLocks noChangeArrowheads="1"/>
          </p:cNvSpPr>
          <p:nvPr/>
        </p:nvSpPr>
        <p:spPr bwMode="auto">
          <a:xfrm>
            <a:off x="0" y="114302"/>
            <a:ext cx="480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3600" b="1" dirty="0">
                <a:latin typeface="黑体" pitchFamily="49" charset="-122"/>
                <a:ea typeface="黑体" pitchFamily="49" charset="-122"/>
              </a:rPr>
              <a:t>2</a:t>
            </a:r>
            <a:r>
              <a:rPr lang="zh-CN" altLang="en-US" sz="3600" b="1" dirty="0">
                <a:latin typeface="黑体" pitchFamily="49" charset="-122"/>
                <a:ea typeface="黑体" pitchFamily="49" charset="-122"/>
              </a:rPr>
              <a:t>、气候与土壤</a:t>
            </a:r>
          </a:p>
        </p:txBody>
      </p:sp>
    </p:spTree>
    <p:extLst>
      <p:ext uri="{BB962C8B-B14F-4D97-AF65-F5344CB8AC3E}">
        <p14:creationId xmlns:p14="http://schemas.microsoft.com/office/powerpoint/2010/main" val="9910468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1300000329092129058696037448"/>
          <p:cNvPicPr>
            <a:picLocks noChangeAspect="1"/>
          </p:cNvPicPr>
          <p:nvPr/>
        </p:nvPicPr>
        <p:blipFill>
          <a:blip r:embed="rId2"/>
          <a:stretch>
            <a:fillRect/>
          </a:stretch>
        </p:blipFill>
        <p:spPr>
          <a:xfrm>
            <a:off x="1806892" y="730569"/>
            <a:ext cx="5313998" cy="4338161"/>
          </a:xfrm>
          <a:prstGeom prst="rect">
            <a:avLst/>
          </a:prstGeom>
        </p:spPr>
      </p:pic>
      <p:grpSp>
        <p:nvGrpSpPr>
          <p:cNvPr id="8" name="组合 7"/>
          <p:cNvGrpSpPr/>
          <p:nvPr/>
        </p:nvGrpSpPr>
        <p:grpSpPr>
          <a:xfrm>
            <a:off x="6525578" y="4200525"/>
            <a:ext cx="822484" cy="868204"/>
            <a:chOff x="13256" y="5831"/>
            <a:chExt cx="2099" cy="2011"/>
          </a:xfrm>
        </p:grpSpPr>
        <p:pic>
          <p:nvPicPr>
            <p:cNvPr id="2" name="图片 1" descr="6_5_24_zhanhr1"/>
            <p:cNvPicPr>
              <a:picLocks noChangeAspect="1"/>
            </p:cNvPicPr>
            <p:nvPr/>
          </p:nvPicPr>
          <p:blipFill>
            <a:blip r:embed="rId3"/>
            <a:srcRect l="28486" t="35947" b="12771"/>
            <a:stretch>
              <a:fillRect/>
            </a:stretch>
          </p:blipFill>
          <p:spPr>
            <a:xfrm>
              <a:off x="13257" y="5831"/>
              <a:ext cx="2098" cy="2011"/>
            </a:xfrm>
            <a:prstGeom prst="rect">
              <a:avLst/>
            </a:prstGeom>
          </p:spPr>
        </p:pic>
        <p:sp>
          <p:nvSpPr>
            <p:cNvPr id="6" name="线形标注 1(无边框) 5"/>
            <p:cNvSpPr/>
            <p:nvPr/>
          </p:nvSpPr>
          <p:spPr>
            <a:xfrm>
              <a:off x="13256" y="7024"/>
              <a:ext cx="1993" cy="818"/>
            </a:xfrm>
            <a:prstGeom prst="callout1">
              <a:avLst>
                <a:gd name="adj1" fmla="val -4889"/>
                <a:gd name="adj2" fmla="val 351"/>
                <a:gd name="adj3" fmla="val 34864"/>
                <a:gd name="adj4" fmla="val -178132"/>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砖红壤</a:t>
              </a:r>
            </a:p>
          </p:txBody>
        </p:sp>
      </p:grpSp>
      <p:grpSp>
        <p:nvGrpSpPr>
          <p:cNvPr id="15" name="组合 14"/>
          <p:cNvGrpSpPr/>
          <p:nvPr/>
        </p:nvGrpSpPr>
        <p:grpSpPr>
          <a:xfrm>
            <a:off x="2897033" y="4053365"/>
            <a:ext cx="823913" cy="1015365"/>
            <a:chOff x="5413" y="8534"/>
            <a:chExt cx="2119" cy="2132"/>
          </a:xfrm>
        </p:grpSpPr>
        <p:pic>
          <p:nvPicPr>
            <p:cNvPr id="14" name="图片 13" descr="300718594937061379"/>
            <p:cNvPicPr>
              <a:picLocks noChangeAspect="1"/>
            </p:cNvPicPr>
            <p:nvPr/>
          </p:nvPicPr>
          <p:blipFill>
            <a:blip r:embed="rId4"/>
            <a:srcRect l="66452" t="49134" r="392" b="600"/>
            <a:stretch>
              <a:fillRect/>
            </a:stretch>
          </p:blipFill>
          <p:spPr>
            <a:xfrm>
              <a:off x="5413" y="8534"/>
              <a:ext cx="2119" cy="2132"/>
            </a:xfrm>
            <a:prstGeom prst="rect">
              <a:avLst/>
            </a:prstGeom>
          </p:spPr>
        </p:pic>
        <p:sp>
          <p:nvSpPr>
            <p:cNvPr id="11" name="线形标注 1(无边框) 10"/>
            <p:cNvSpPr/>
            <p:nvPr/>
          </p:nvSpPr>
          <p:spPr>
            <a:xfrm>
              <a:off x="5539" y="9825"/>
              <a:ext cx="1993" cy="818"/>
            </a:xfrm>
            <a:prstGeom prst="callout1">
              <a:avLst>
                <a:gd name="adj1" fmla="val 488"/>
                <a:gd name="adj2" fmla="val 98946"/>
                <a:gd name="adj3" fmla="val -60513"/>
                <a:gd name="adj4" fmla="val 27360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赤红壤</a:t>
              </a:r>
            </a:p>
          </p:txBody>
        </p:sp>
      </p:grpSp>
      <p:grpSp>
        <p:nvGrpSpPr>
          <p:cNvPr id="25" name="组合 24"/>
          <p:cNvGrpSpPr/>
          <p:nvPr/>
        </p:nvGrpSpPr>
        <p:grpSpPr>
          <a:xfrm>
            <a:off x="8135303" y="4053364"/>
            <a:ext cx="838200" cy="944880"/>
            <a:chOff x="16699" y="6042"/>
            <a:chExt cx="2086" cy="2181"/>
          </a:xfrm>
        </p:grpSpPr>
        <p:pic>
          <p:nvPicPr>
            <p:cNvPr id="19" name="图片 18" descr="t01cbbb3edbc93b5ef1"/>
            <p:cNvPicPr>
              <a:picLocks noChangeAspect="1"/>
            </p:cNvPicPr>
            <p:nvPr/>
          </p:nvPicPr>
          <p:blipFill>
            <a:blip r:embed="rId5"/>
            <a:srcRect l="13870" t="3448" r="16792"/>
            <a:stretch>
              <a:fillRect/>
            </a:stretch>
          </p:blipFill>
          <p:spPr>
            <a:xfrm>
              <a:off x="16699" y="6042"/>
              <a:ext cx="2087" cy="2181"/>
            </a:xfrm>
            <a:prstGeom prst="rect">
              <a:avLst/>
            </a:prstGeom>
          </p:spPr>
        </p:pic>
        <p:sp>
          <p:nvSpPr>
            <p:cNvPr id="18" name="线形标注 1(无边框) 17"/>
            <p:cNvSpPr/>
            <p:nvPr/>
          </p:nvSpPr>
          <p:spPr>
            <a:xfrm>
              <a:off x="16793" y="7405"/>
              <a:ext cx="1993" cy="818"/>
            </a:xfrm>
            <a:prstGeom prst="callout1">
              <a:avLst>
                <a:gd name="adj1" fmla="val -81173"/>
                <a:gd name="adj2" fmla="val -2609"/>
                <a:gd name="adj3" fmla="val -221187"/>
                <a:gd name="adj4" fmla="val -291002"/>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红壤</a:t>
              </a:r>
            </a:p>
          </p:txBody>
        </p:sp>
      </p:grpSp>
      <p:grpSp>
        <p:nvGrpSpPr>
          <p:cNvPr id="26" name="组合 25"/>
          <p:cNvGrpSpPr/>
          <p:nvPr/>
        </p:nvGrpSpPr>
        <p:grpSpPr>
          <a:xfrm>
            <a:off x="1916911" y="3908108"/>
            <a:ext cx="867251" cy="952500"/>
            <a:chOff x="2863" y="7125"/>
            <a:chExt cx="2101" cy="2057"/>
          </a:xfrm>
        </p:grpSpPr>
        <p:pic>
          <p:nvPicPr>
            <p:cNvPr id="23" name="图片 22" descr="01300000016998122889565345244_s"/>
            <p:cNvPicPr>
              <a:picLocks noChangeAspect="1"/>
            </p:cNvPicPr>
            <p:nvPr/>
          </p:nvPicPr>
          <p:blipFill>
            <a:blip r:embed="rId6"/>
            <a:srcRect l="13468" t="11470" b="31954"/>
            <a:stretch>
              <a:fillRect/>
            </a:stretch>
          </p:blipFill>
          <p:spPr>
            <a:xfrm>
              <a:off x="2863" y="7125"/>
              <a:ext cx="2101" cy="2057"/>
            </a:xfrm>
            <a:prstGeom prst="rect">
              <a:avLst/>
            </a:prstGeom>
          </p:spPr>
        </p:pic>
        <p:sp>
          <p:nvSpPr>
            <p:cNvPr id="22" name="线形标注 1(无边框) 21"/>
            <p:cNvSpPr/>
            <p:nvPr/>
          </p:nvSpPr>
          <p:spPr>
            <a:xfrm>
              <a:off x="2971" y="7125"/>
              <a:ext cx="1993" cy="818"/>
            </a:xfrm>
            <a:prstGeom prst="callout1">
              <a:avLst>
                <a:gd name="adj1" fmla="val 7292"/>
                <a:gd name="adj2" fmla="val 95831"/>
                <a:gd name="adj3" fmla="val 26906"/>
                <a:gd name="adj4" fmla="val 32907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黄壤</a:t>
              </a:r>
            </a:p>
          </p:txBody>
        </p:sp>
      </p:grpSp>
      <p:grpSp>
        <p:nvGrpSpPr>
          <p:cNvPr id="31" name="组合 30"/>
          <p:cNvGrpSpPr/>
          <p:nvPr/>
        </p:nvGrpSpPr>
        <p:grpSpPr>
          <a:xfrm>
            <a:off x="6346984" y="2598898"/>
            <a:ext cx="773906" cy="911543"/>
            <a:chOff x="14138" y="5050"/>
            <a:chExt cx="2094" cy="2257"/>
          </a:xfrm>
        </p:grpSpPr>
        <p:pic>
          <p:nvPicPr>
            <p:cNvPr id="30" name="图片 29" descr="t013daa3ac43c24a8a0"/>
            <p:cNvPicPr>
              <a:picLocks noChangeAspect="1"/>
            </p:cNvPicPr>
            <p:nvPr/>
          </p:nvPicPr>
          <p:blipFill>
            <a:blip r:embed="rId7"/>
            <a:srcRect t="12851" b="5904"/>
            <a:stretch>
              <a:fillRect/>
            </a:stretch>
          </p:blipFill>
          <p:spPr>
            <a:xfrm>
              <a:off x="14138" y="5050"/>
              <a:ext cx="2094" cy="2257"/>
            </a:xfrm>
            <a:prstGeom prst="rect">
              <a:avLst/>
            </a:prstGeom>
          </p:spPr>
        </p:pic>
        <p:sp>
          <p:nvSpPr>
            <p:cNvPr id="29" name="线形标注 1(无边框) 28"/>
            <p:cNvSpPr/>
            <p:nvPr/>
          </p:nvSpPr>
          <p:spPr>
            <a:xfrm>
              <a:off x="14138" y="6489"/>
              <a:ext cx="1993" cy="818"/>
            </a:xfrm>
            <a:prstGeom prst="callout1">
              <a:avLst>
                <a:gd name="adj1" fmla="val -4889"/>
                <a:gd name="adj2" fmla="val 351"/>
                <a:gd name="adj3" fmla="val 13361"/>
                <a:gd name="adj4" fmla="val -18078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黄棕壤</a:t>
              </a:r>
            </a:p>
          </p:txBody>
        </p:sp>
      </p:grpSp>
      <p:grpSp>
        <p:nvGrpSpPr>
          <p:cNvPr id="36" name="组合 35"/>
          <p:cNvGrpSpPr/>
          <p:nvPr/>
        </p:nvGrpSpPr>
        <p:grpSpPr>
          <a:xfrm>
            <a:off x="8251984" y="2598896"/>
            <a:ext cx="822960" cy="1004888"/>
            <a:chOff x="16614" y="2765"/>
            <a:chExt cx="2106" cy="2285"/>
          </a:xfrm>
        </p:grpSpPr>
        <p:pic>
          <p:nvPicPr>
            <p:cNvPr id="35" name="图片 34" descr="01300000016998120843050723412"/>
            <p:cNvPicPr>
              <a:picLocks noChangeAspect="1"/>
            </p:cNvPicPr>
            <p:nvPr/>
          </p:nvPicPr>
          <p:blipFill>
            <a:blip r:embed="rId8"/>
            <a:srcRect t="9491" r="6605" b="21225"/>
            <a:stretch>
              <a:fillRect/>
            </a:stretch>
          </p:blipFill>
          <p:spPr>
            <a:xfrm>
              <a:off x="16614" y="2765"/>
              <a:ext cx="2107" cy="2285"/>
            </a:xfrm>
            <a:prstGeom prst="rect">
              <a:avLst/>
            </a:prstGeom>
          </p:spPr>
        </p:pic>
        <p:sp>
          <p:nvSpPr>
            <p:cNvPr id="34" name="线形标注 1(无边框) 33"/>
            <p:cNvSpPr/>
            <p:nvPr/>
          </p:nvSpPr>
          <p:spPr>
            <a:xfrm>
              <a:off x="16699" y="4232"/>
              <a:ext cx="1993" cy="818"/>
            </a:xfrm>
            <a:prstGeom prst="callout1">
              <a:avLst>
                <a:gd name="adj1" fmla="val -114337"/>
                <a:gd name="adj2" fmla="val -779"/>
                <a:gd name="adj3" fmla="val -275321"/>
                <a:gd name="adj4" fmla="val -249054"/>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棕壤</a:t>
              </a:r>
            </a:p>
          </p:txBody>
        </p:sp>
      </p:grpSp>
      <p:grpSp>
        <p:nvGrpSpPr>
          <p:cNvPr id="42" name="组合 41"/>
          <p:cNvGrpSpPr/>
          <p:nvPr/>
        </p:nvGrpSpPr>
        <p:grpSpPr>
          <a:xfrm>
            <a:off x="8061012" y="1372079"/>
            <a:ext cx="787241" cy="896779"/>
            <a:chOff x="16869" y="1645"/>
            <a:chExt cx="2126" cy="2340"/>
          </a:xfrm>
        </p:grpSpPr>
        <p:pic>
          <p:nvPicPr>
            <p:cNvPr id="41" name="图片 40" descr="a044ad345982b2b7582fd0313aadcbef77099b97"/>
            <p:cNvPicPr>
              <a:picLocks noChangeAspect="1"/>
            </p:cNvPicPr>
            <p:nvPr/>
          </p:nvPicPr>
          <p:blipFill>
            <a:blip r:embed="rId9"/>
            <a:srcRect t="14673" b="15538"/>
            <a:stretch>
              <a:fillRect/>
            </a:stretch>
          </p:blipFill>
          <p:spPr>
            <a:xfrm>
              <a:off x="16869" y="1645"/>
              <a:ext cx="2127" cy="2340"/>
            </a:xfrm>
            <a:prstGeom prst="rect">
              <a:avLst/>
            </a:prstGeom>
          </p:spPr>
        </p:pic>
        <p:sp>
          <p:nvSpPr>
            <p:cNvPr id="40" name="线形标注 1(无边框) 39"/>
            <p:cNvSpPr/>
            <p:nvPr/>
          </p:nvSpPr>
          <p:spPr>
            <a:xfrm>
              <a:off x="16936" y="3167"/>
              <a:ext cx="1993" cy="818"/>
            </a:xfrm>
            <a:prstGeom prst="callout1">
              <a:avLst>
                <a:gd name="adj1" fmla="val -128049"/>
                <a:gd name="adj2" fmla="val -430"/>
                <a:gd name="adj3" fmla="val -115894"/>
                <a:gd name="adj4" fmla="val -17191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暗棕壤</a:t>
              </a:r>
            </a:p>
          </p:txBody>
        </p:sp>
      </p:grpSp>
      <p:grpSp>
        <p:nvGrpSpPr>
          <p:cNvPr id="52" name="组合 51"/>
          <p:cNvGrpSpPr/>
          <p:nvPr/>
        </p:nvGrpSpPr>
        <p:grpSpPr>
          <a:xfrm>
            <a:off x="4957287" y="153831"/>
            <a:ext cx="823436" cy="893921"/>
            <a:chOff x="9232" y="971"/>
            <a:chExt cx="2105" cy="2247"/>
          </a:xfrm>
        </p:grpSpPr>
        <p:pic>
          <p:nvPicPr>
            <p:cNvPr id="47" name="图片 46" descr="20160428071010759"/>
            <p:cNvPicPr>
              <a:picLocks noChangeAspect="1"/>
            </p:cNvPicPr>
            <p:nvPr/>
          </p:nvPicPr>
          <p:blipFill>
            <a:blip r:embed="rId10"/>
            <a:srcRect l="21930" r="20196"/>
            <a:stretch>
              <a:fillRect/>
            </a:stretch>
          </p:blipFill>
          <p:spPr>
            <a:xfrm>
              <a:off x="9232" y="971"/>
              <a:ext cx="2003" cy="2247"/>
            </a:xfrm>
            <a:prstGeom prst="rect">
              <a:avLst/>
            </a:prstGeom>
          </p:spPr>
        </p:pic>
        <p:sp>
          <p:nvSpPr>
            <p:cNvPr id="45" name="线形标注 1(无边框) 44"/>
            <p:cNvSpPr/>
            <p:nvPr/>
          </p:nvSpPr>
          <p:spPr>
            <a:xfrm>
              <a:off x="9264" y="1296"/>
              <a:ext cx="2073" cy="786"/>
            </a:xfrm>
            <a:prstGeom prst="callout1">
              <a:avLst>
                <a:gd name="adj1" fmla="val 238947"/>
                <a:gd name="adj2" fmla="val 93107"/>
                <a:gd name="adj3" fmla="val 283774"/>
                <a:gd name="adj4" fmla="val 11715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寒棕壤</a:t>
              </a:r>
            </a:p>
            <a:p>
              <a:pPr algn="ctr"/>
              <a:r>
                <a:rPr lang="zh-CN" altLang="en-US" sz="1500" b="1" dirty="0">
                  <a:latin typeface="楷体" panose="02010609060101010101" pitchFamily="49" charset="-122"/>
                  <a:ea typeface="楷体" panose="02010609060101010101" pitchFamily="49" charset="-122"/>
                  <a:cs typeface="微软雅黑" panose="020B0503020204020204" charset="-122"/>
                </a:rPr>
                <a:t>(漂灰土)</a:t>
              </a:r>
            </a:p>
          </p:txBody>
        </p:sp>
      </p:grpSp>
      <p:grpSp>
        <p:nvGrpSpPr>
          <p:cNvPr id="53" name="组合 52"/>
          <p:cNvGrpSpPr/>
          <p:nvPr/>
        </p:nvGrpSpPr>
        <p:grpSpPr>
          <a:xfrm>
            <a:off x="7118513" y="1650206"/>
            <a:ext cx="772929" cy="836244"/>
            <a:chOff x="14947" y="3493"/>
            <a:chExt cx="1712" cy="1965"/>
          </a:xfrm>
        </p:grpSpPr>
        <p:pic>
          <p:nvPicPr>
            <p:cNvPr id="51" name="图片 50" descr="1216157_20170307212349417060_0"/>
            <p:cNvPicPr>
              <a:picLocks noChangeAspect="1"/>
            </p:cNvPicPr>
            <p:nvPr/>
          </p:nvPicPr>
          <p:blipFill>
            <a:blip r:embed="rId11"/>
            <a:srcRect t="7159" b="6544"/>
            <a:stretch>
              <a:fillRect/>
            </a:stretch>
          </p:blipFill>
          <p:spPr>
            <a:xfrm>
              <a:off x="14952" y="3493"/>
              <a:ext cx="1707" cy="1965"/>
            </a:xfrm>
            <a:prstGeom prst="rect">
              <a:avLst/>
            </a:prstGeom>
          </p:spPr>
        </p:pic>
        <p:sp>
          <p:nvSpPr>
            <p:cNvPr id="50" name="线形标注 1(无边框) 49"/>
            <p:cNvSpPr/>
            <p:nvPr/>
          </p:nvSpPr>
          <p:spPr>
            <a:xfrm>
              <a:off x="14947" y="4701"/>
              <a:ext cx="1708" cy="640"/>
            </a:xfrm>
            <a:prstGeom prst="callout1">
              <a:avLst>
                <a:gd name="adj1" fmla="val -150687"/>
                <a:gd name="adj2" fmla="val -431"/>
                <a:gd name="adj3" fmla="val 143446"/>
                <a:gd name="adj4" fmla="val -209059"/>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褐土</a:t>
              </a:r>
            </a:p>
          </p:txBody>
        </p:sp>
      </p:grpSp>
      <p:grpSp>
        <p:nvGrpSpPr>
          <p:cNvPr id="59" name="组合 58"/>
          <p:cNvGrpSpPr/>
          <p:nvPr/>
        </p:nvGrpSpPr>
        <p:grpSpPr>
          <a:xfrm>
            <a:off x="6526058" y="214312"/>
            <a:ext cx="756285" cy="833438"/>
            <a:chOff x="13703" y="316"/>
            <a:chExt cx="1708" cy="1884"/>
          </a:xfrm>
        </p:grpSpPr>
        <p:pic>
          <p:nvPicPr>
            <p:cNvPr id="58" name="图片 57" descr="southeast"/>
            <p:cNvPicPr>
              <a:picLocks noChangeAspect="1"/>
            </p:cNvPicPr>
            <p:nvPr/>
          </p:nvPicPr>
          <p:blipFill>
            <a:blip r:embed="rId12"/>
            <a:srcRect l="27024" t="10616" r="23929"/>
            <a:stretch>
              <a:fillRect/>
            </a:stretch>
          </p:blipFill>
          <p:spPr>
            <a:xfrm>
              <a:off x="13733" y="316"/>
              <a:ext cx="1648" cy="1885"/>
            </a:xfrm>
            <a:prstGeom prst="rect">
              <a:avLst/>
            </a:prstGeom>
          </p:spPr>
        </p:pic>
        <p:sp>
          <p:nvSpPr>
            <p:cNvPr id="57" name="线形标注 1(无边框) 56"/>
            <p:cNvSpPr/>
            <p:nvPr/>
          </p:nvSpPr>
          <p:spPr>
            <a:xfrm>
              <a:off x="13703" y="1316"/>
              <a:ext cx="1708" cy="640"/>
            </a:xfrm>
            <a:prstGeom prst="callout1">
              <a:avLst>
                <a:gd name="adj1" fmla="val 117031"/>
                <a:gd name="adj2" fmla="val 3044"/>
                <a:gd name="adj3" fmla="val 330393"/>
                <a:gd name="adj4" fmla="val -2512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黑钙土</a:t>
              </a:r>
            </a:p>
          </p:txBody>
        </p:sp>
      </p:grpSp>
      <p:grpSp>
        <p:nvGrpSpPr>
          <p:cNvPr id="64" name="组合 63"/>
          <p:cNvGrpSpPr/>
          <p:nvPr/>
        </p:nvGrpSpPr>
        <p:grpSpPr>
          <a:xfrm>
            <a:off x="7599525" y="415766"/>
            <a:ext cx="813435" cy="902970"/>
            <a:chOff x="15957" y="873"/>
            <a:chExt cx="1708" cy="1896"/>
          </a:xfrm>
        </p:grpSpPr>
        <p:pic>
          <p:nvPicPr>
            <p:cNvPr id="63" name="图片 62" descr="bki-20120612164522-1493680368"/>
            <p:cNvPicPr>
              <a:picLocks noChangeAspect="1"/>
            </p:cNvPicPr>
            <p:nvPr/>
          </p:nvPicPr>
          <p:blipFill>
            <a:blip r:embed="rId13"/>
            <a:srcRect t="21291"/>
            <a:stretch>
              <a:fillRect/>
            </a:stretch>
          </p:blipFill>
          <p:spPr>
            <a:xfrm>
              <a:off x="15987" y="873"/>
              <a:ext cx="1678" cy="1896"/>
            </a:xfrm>
            <a:prstGeom prst="rect">
              <a:avLst/>
            </a:prstGeom>
          </p:spPr>
        </p:pic>
        <p:sp>
          <p:nvSpPr>
            <p:cNvPr id="62" name="线形标注 1(无边框) 61"/>
            <p:cNvSpPr/>
            <p:nvPr/>
          </p:nvSpPr>
          <p:spPr>
            <a:xfrm>
              <a:off x="15957" y="1872"/>
              <a:ext cx="1708" cy="640"/>
            </a:xfrm>
            <a:prstGeom prst="callout1">
              <a:avLst>
                <a:gd name="adj1" fmla="val 117031"/>
                <a:gd name="adj2" fmla="val 3044"/>
                <a:gd name="adj3" fmla="val 200625"/>
                <a:gd name="adj4" fmla="val -12096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黑土</a:t>
              </a:r>
            </a:p>
          </p:txBody>
        </p:sp>
      </p:grpSp>
      <p:grpSp>
        <p:nvGrpSpPr>
          <p:cNvPr id="69" name="组合 68"/>
          <p:cNvGrpSpPr/>
          <p:nvPr/>
        </p:nvGrpSpPr>
        <p:grpSpPr>
          <a:xfrm>
            <a:off x="4022888" y="153829"/>
            <a:ext cx="848201" cy="894398"/>
            <a:chOff x="8214" y="1003"/>
            <a:chExt cx="1781" cy="1878"/>
          </a:xfrm>
        </p:grpSpPr>
        <p:pic>
          <p:nvPicPr>
            <p:cNvPr id="68" name="图片 67" descr="20111011093055-1136943802"/>
            <p:cNvPicPr>
              <a:picLocks noChangeAspect="1"/>
            </p:cNvPicPr>
            <p:nvPr/>
          </p:nvPicPr>
          <p:blipFill>
            <a:blip r:embed="rId14"/>
            <a:srcRect t="5466" b="20763"/>
            <a:stretch>
              <a:fillRect/>
            </a:stretch>
          </p:blipFill>
          <p:spPr>
            <a:xfrm>
              <a:off x="8214" y="1003"/>
              <a:ext cx="1652" cy="1878"/>
            </a:xfrm>
            <a:prstGeom prst="rect">
              <a:avLst/>
            </a:prstGeom>
          </p:spPr>
        </p:pic>
        <p:sp>
          <p:nvSpPr>
            <p:cNvPr id="67" name="线形标注 1(无边框) 66"/>
            <p:cNvSpPr/>
            <p:nvPr/>
          </p:nvSpPr>
          <p:spPr>
            <a:xfrm>
              <a:off x="8293" y="1133"/>
              <a:ext cx="1702" cy="629"/>
            </a:xfrm>
            <a:prstGeom prst="callout1">
              <a:avLst>
                <a:gd name="adj1" fmla="val 269157"/>
                <a:gd name="adj2" fmla="val 88836"/>
                <a:gd name="adj3" fmla="val 519395"/>
                <a:gd name="adj4" fmla="val 194124"/>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栗钙土</a:t>
              </a:r>
            </a:p>
          </p:txBody>
        </p:sp>
      </p:grpSp>
      <p:grpSp>
        <p:nvGrpSpPr>
          <p:cNvPr id="79" name="组合 78"/>
          <p:cNvGrpSpPr/>
          <p:nvPr/>
        </p:nvGrpSpPr>
        <p:grpSpPr>
          <a:xfrm>
            <a:off x="4005262" y="1120142"/>
            <a:ext cx="810578" cy="874395"/>
            <a:chOff x="8410" y="2352"/>
            <a:chExt cx="1702" cy="1836"/>
          </a:xfrm>
        </p:grpSpPr>
        <p:pic>
          <p:nvPicPr>
            <p:cNvPr id="71" name="图片 70" descr="300 (1)"/>
            <p:cNvPicPr>
              <a:picLocks noChangeAspect="1"/>
            </p:cNvPicPr>
            <p:nvPr/>
          </p:nvPicPr>
          <p:blipFill>
            <a:blip r:embed="rId15"/>
            <a:srcRect l="24156" t="3199" r="34067" b="41212"/>
            <a:stretch>
              <a:fillRect/>
            </a:stretch>
          </p:blipFill>
          <p:spPr>
            <a:xfrm>
              <a:off x="8431" y="2352"/>
              <a:ext cx="1668" cy="1836"/>
            </a:xfrm>
            <a:prstGeom prst="rect">
              <a:avLst/>
            </a:prstGeom>
          </p:spPr>
        </p:pic>
        <p:sp>
          <p:nvSpPr>
            <p:cNvPr id="74" name="线形标注 1(无边框) 73"/>
            <p:cNvSpPr/>
            <p:nvPr/>
          </p:nvSpPr>
          <p:spPr>
            <a:xfrm>
              <a:off x="8410" y="2512"/>
              <a:ext cx="1702" cy="629"/>
            </a:xfrm>
            <a:prstGeom prst="callout1">
              <a:avLst>
                <a:gd name="adj1" fmla="val 257392"/>
                <a:gd name="adj2" fmla="val 94947"/>
                <a:gd name="adj3" fmla="val 327662"/>
                <a:gd name="adj4" fmla="val 124148"/>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棕钙土</a:t>
              </a:r>
            </a:p>
          </p:txBody>
        </p:sp>
      </p:grpSp>
      <p:grpSp>
        <p:nvGrpSpPr>
          <p:cNvPr id="80" name="组合 79"/>
          <p:cNvGrpSpPr/>
          <p:nvPr/>
        </p:nvGrpSpPr>
        <p:grpSpPr>
          <a:xfrm>
            <a:off x="1817370" y="758666"/>
            <a:ext cx="810578" cy="901065"/>
            <a:chOff x="3816" y="1534"/>
            <a:chExt cx="1702" cy="1892"/>
          </a:xfrm>
        </p:grpSpPr>
        <p:pic>
          <p:nvPicPr>
            <p:cNvPr id="78" name="图片 77" descr="u=3615224708,2722536196&amp;fm=173&amp;s=C2C39E45CEB7C65D0E01F48A01008083&amp;w=505&amp;h=514&amp;img"/>
            <p:cNvPicPr>
              <a:picLocks noChangeAspect="1"/>
            </p:cNvPicPr>
            <p:nvPr/>
          </p:nvPicPr>
          <p:blipFill>
            <a:blip r:embed="rId16"/>
            <a:srcRect l="20940" t="9900"/>
            <a:stretch>
              <a:fillRect/>
            </a:stretch>
          </p:blipFill>
          <p:spPr>
            <a:xfrm>
              <a:off x="3887" y="1534"/>
              <a:ext cx="1631" cy="1893"/>
            </a:xfrm>
            <a:prstGeom prst="rect">
              <a:avLst/>
            </a:prstGeom>
          </p:spPr>
        </p:pic>
        <p:sp>
          <p:nvSpPr>
            <p:cNvPr id="77" name="线形标注 1(无边框) 76"/>
            <p:cNvSpPr/>
            <p:nvPr/>
          </p:nvSpPr>
          <p:spPr>
            <a:xfrm>
              <a:off x="3816" y="1664"/>
              <a:ext cx="1702" cy="629"/>
            </a:xfrm>
            <a:prstGeom prst="callout1">
              <a:avLst>
                <a:gd name="adj1" fmla="val 269157"/>
                <a:gd name="adj2" fmla="val 88836"/>
                <a:gd name="adj3" fmla="val 656597"/>
                <a:gd name="adj4" fmla="val 33584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黑垆土</a:t>
              </a:r>
            </a:p>
          </p:txBody>
        </p:sp>
      </p:grpSp>
      <p:grpSp>
        <p:nvGrpSpPr>
          <p:cNvPr id="85" name="组合 84"/>
          <p:cNvGrpSpPr/>
          <p:nvPr/>
        </p:nvGrpSpPr>
        <p:grpSpPr>
          <a:xfrm>
            <a:off x="855825" y="760571"/>
            <a:ext cx="827723" cy="954405"/>
            <a:chOff x="1068" y="2201"/>
            <a:chExt cx="1738" cy="2004"/>
          </a:xfrm>
        </p:grpSpPr>
        <p:pic>
          <p:nvPicPr>
            <p:cNvPr id="84" name="图片 83" descr="01300000016998122891327032283_s"/>
            <p:cNvPicPr>
              <a:picLocks noChangeAspect="1"/>
            </p:cNvPicPr>
            <p:nvPr/>
          </p:nvPicPr>
          <p:blipFill>
            <a:blip r:embed="rId17"/>
            <a:srcRect b="27074"/>
            <a:stretch>
              <a:fillRect/>
            </a:stretch>
          </p:blipFill>
          <p:spPr>
            <a:xfrm>
              <a:off x="1068" y="2201"/>
              <a:ext cx="1739" cy="2004"/>
            </a:xfrm>
            <a:prstGeom prst="rect">
              <a:avLst/>
            </a:prstGeom>
          </p:spPr>
        </p:pic>
        <p:sp>
          <p:nvSpPr>
            <p:cNvPr id="83" name="线形标注 1(无边框) 82"/>
            <p:cNvSpPr/>
            <p:nvPr/>
          </p:nvSpPr>
          <p:spPr>
            <a:xfrm>
              <a:off x="1068" y="3465"/>
              <a:ext cx="1702" cy="629"/>
            </a:xfrm>
            <a:prstGeom prst="callout1">
              <a:avLst>
                <a:gd name="adj1" fmla="val 105882"/>
                <a:gd name="adj2" fmla="val 98413"/>
                <a:gd name="adj3" fmla="val 237996"/>
                <a:gd name="adj4" fmla="val 22473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荒漠土</a:t>
              </a:r>
            </a:p>
          </p:txBody>
        </p:sp>
      </p:grpSp>
      <p:grpSp>
        <p:nvGrpSpPr>
          <p:cNvPr id="96" name="组合 95"/>
          <p:cNvGrpSpPr/>
          <p:nvPr/>
        </p:nvGrpSpPr>
        <p:grpSpPr>
          <a:xfrm>
            <a:off x="7144" y="2777491"/>
            <a:ext cx="952500" cy="1142048"/>
            <a:chOff x="15" y="5832"/>
            <a:chExt cx="2000" cy="2398"/>
          </a:xfrm>
        </p:grpSpPr>
        <p:pic>
          <p:nvPicPr>
            <p:cNvPr id="92" name="图片 91" descr="e795d8a397144a6b983694bcc598fc6a"/>
            <p:cNvPicPr>
              <a:picLocks noChangeAspect="1"/>
            </p:cNvPicPr>
            <p:nvPr/>
          </p:nvPicPr>
          <p:blipFill>
            <a:blip r:embed="rId18"/>
            <a:srcRect l="16073" t="1475" r="37006" b="17082"/>
            <a:stretch>
              <a:fillRect/>
            </a:stretch>
          </p:blipFill>
          <p:spPr>
            <a:xfrm>
              <a:off x="15" y="5832"/>
              <a:ext cx="2000" cy="2399"/>
            </a:xfrm>
            <a:prstGeom prst="rect">
              <a:avLst/>
            </a:prstGeom>
          </p:spPr>
        </p:pic>
        <p:sp>
          <p:nvSpPr>
            <p:cNvPr id="88" name="线形标注 1(无边框) 87"/>
            <p:cNvSpPr/>
            <p:nvPr/>
          </p:nvSpPr>
          <p:spPr>
            <a:xfrm>
              <a:off x="1071" y="5832"/>
              <a:ext cx="855" cy="2399"/>
            </a:xfrm>
            <a:prstGeom prst="callout1">
              <a:avLst>
                <a:gd name="adj1" fmla="val 14547"/>
                <a:gd name="adj2" fmla="val 106432"/>
                <a:gd name="adj3" fmla="val 32721"/>
                <a:gd name="adj4" fmla="val 798596"/>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高山草甸土</a:t>
              </a:r>
            </a:p>
          </p:txBody>
        </p:sp>
      </p:grpSp>
      <p:grpSp>
        <p:nvGrpSpPr>
          <p:cNvPr id="94" name="组合 93"/>
          <p:cNvGrpSpPr/>
          <p:nvPr/>
        </p:nvGrpSpPr>
        <p:grpSpPr>
          <a:xfrm>
            <a:off x="285275" y="1702120"/>
            <a:ext cx="893921" cy="1074896"/>
            <a:chOff x="1877" y="3605"/>
            <a:chExt cx="1877" cy="2257"/>
          </a:xfrm>
        </p:grpSpPr>
        <p:pic>
          <p:nvPicPr>
            <p:cNvPr id="93" name="图片 92" descr="20190523165136718404191_1"/>
            <p:cNvPicPr>
              <a:picLocks noChangeAspect="1"/>
            </p:cNvPicPr>
            <p:nvPr/>
          </p:nvPicPr>
          <p:blipFill>
            <a:blip r:embed="rId19"/>
            <a:srcRect l="66946" b="45507"/>
            <a:stretch>
              <a:fillRect/>
            </a:stretch>
          </p:blipFill>
          <p:spPr>
            <a:xfrm>
              <a:off x="1877" y="3716"/>
              <a:ext cx="1827" cy="2060"/>
            </a:xfrm>
            <a:prstGeom prst="rect">
              <a:avLst/>
            </a:prstGeom>
          </p:spPr>
        </p:pic>
        <p:sp>
          <p:nvSpPr>
            <p:cNvPr id="91" name="线形标注 1(无边框) 90"/>
            <p:cNvSpPr/>
            <p:nvPr/>
          </p:nvSpPr>
          <p:spPr>
            <a:xfrm>
              <a:off x="2632" y="3605"/>
              <a:ext cx="1122" cy="2257"/>
            </a:xfrm>
            <a:prstGeom prst="callout1">
              <a:avLst>
                <a:gd name="adj1" fmla="val 56279"/>
                <a:gd name="adj2" fmla="val 95089"/>
                <a:gd name="adj3" fmla="val 111431"/>
                <a:gd name="adj4" fmla="val 36042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高山漠土</a:t>
              </a:r>
            </a:p>
          </p:txBody>
        </p:sp>
      </p:grpSp>
      <p:grpSp>
        <p:nvGrpSpPr>
          <p:cNvPr id="104" name="组合 103"/>
          <p:cNvGrpSpPr/>
          <p:nvPr/>
        </p:nvGrpSpPr>
        <p:grpSpPr>
          <a:xfrm>
            <a:off x="992029" y="3161824"/>
            <a:ext cx="891540" cy="975360"/>
            <a:chOff x="2083" y="6639"/>
            <a:chExt cx="1872" cy="2048"/>
          </a:xfrm>
        </p:grpSpPr>
        <p:pic>
          <p:nvPicPr>
            <p:cNvPr id="100" name="图片 99" descr="20300543417131144661225275274"/>
            <p:cNvPicPr>
              <a:picLocks noChangeAspect="1"/>
            </p:cNvPicPr>
            <p:nvPr/>
          </p:nvPicPr>
          <p:blipFill>
            <a:blip r:embed="rId20"/>
            <a:stretch>
              <a:fillRect/>
            </a:stretch>
          </p:blipFill>
          <p:spPr>
            <a:xfrm>
              <a:off x="2083" y="6639"/>
              <a:ext cx="1872" cy="1872"/>
            </a:xfrm>
            <a:prstGeom prst="rect">
              <a:avLst/>
            </a:prstGeom>
          </p:spPr>
        </p:pic>
        <p:sp>
          <p:nvSpPr>
            <p:cNvPr id="99" name="线形标注 1(无边框) 98"/>
            <p:cNvSpPr/>
            <p:nvPr/>
          </p:nvSpPr>
          <p:spPr>
            <a:xfrm>
              <a:off x="3123" y="7025"/>
              <a:ext cx="693" cy="1662"/>
            </a:xfrm>
            <a:prstGeom prst="callout1">
              <a:avLst>
                <a:gd name="adj1" fmla="val 14547"/>
                <a:gd name="adj2" fmla="val 106432"/>
                <a:gd name="adj3" fmla="val 16305"/>
                <a:gd name="adj4" fmla="val 96421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紫土</a:t>
              </a:r>
            </a:p>
          </p:txBody>
        </p:sp>
      </p:grpSp>
      <p:grpSp>
        <p:nvGrpSpPr>
          <p:cNvPr id="106" name="组合 105"/>
          <p:cNvGrpSpPr/>
          <p:nvPr/>
        </p:nvGrpSpPr>
        <p:grpSpPr>
          <a:xfrm>
            <a:off x="7241857" y="3093244"/>
            <a:ext cx="791528" cy="960120"/>
            <a:chOff x="15206" y="6495"/>
            <a:chExt cx="1662" cy="2016"/>
          </a:xfrm>
        </p:grpSpPr>
        <p:pic>
          <p:nvPicPr>
            <p:cNvPr id="105" name="图片 104" descr="t0186ebf0aaee307c56"/>
            <p:cNvPicPr>
              <a:picLocks noChangeAspect="1"/>
            </p:cNvPicPr>
            <p:nvPr/>
          </p:nvPicPr>
          <p:blipFill>
            <a:blip r:embed="rId21"/>
            <a:srcRect t="7370" b="21544"/>
            <a:stretch>
              <a:fillRect/>
            </a:stretch>
          </p:blipFill>
          <p:spPr>
            <a:xfrm>
              <a:off x="15206" y="6495"/>
              <a:ext cx="1662" cy="2016"/>
            </a:xfrm>
            <a:prstGeom prst="rect">
              <a:avLst/>
            </a:prstGeom>
          </p:spPr>
        </p:pic>
        <p:sp>
          <p:nvSpPr>
            <p:cNvPr id="103" name="线形标注 1(无边框) 102"/>
            <p:cNvSpPr/>
            <p:nvPr/>
          </p:nvSpPr>
          <p:spPr>
            <a:xfrm>
              <a:off x="15263" y="7817"/>
              <a:ext cx="1547" cy="694"/>
            </a:xfrm>
            <a:prstGeom prst="callout1">
              <a:avLst>
                <a:gd name="adj1" fmla="val 44355"/>
                <a:gd name="adj2" fmla="val 1293"/>
                <a:gd name="adj3" fmla="val -93891"/>
                <a:gd name="adj4" fmla="val -18175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500" b="1" dirty="0">
                  <a:latin typeface="楷体" panose="02010609060101010101" pitchFamily="49" charset="-122"/>
                  <a:ea typeface="楷体" panose="02010609060101010101" pitchFamily="49" charset="-122"/>
                  <a:cs typeface="微软雅黑" panose="020B0503020204020204" charset="-122"/>
                </a:rPr>
                <a:t>水稻土</a:t>
              </a:r>
            </a:p>
          </p:txBody>
        </p:sp>
      </p:grpSp>
      <p:sp>
        <p:nvSpPr>
          <p:cNvPr id="4" name="标题 3"/>
          <p:cNvSpPr>
            <a:spLocks noGrp="1"/>
          </p:cNvSpPr>
          <p:nvPr>
            <p:ph type="title" idx="4294967295"/>
          </p:nvPr>
        </p:nvSpPr>
        <p:spPr>
          <a:xfrm>
            <a:off x="0" y="214315"/>
            <a:ext cx="4006454" cy="459581"/>
          </a:xfrm>
          <a:solidFill>
            <a:srgbClr val="BD7031"/>
          </a:solidFill>
        </p:spPr>
        <p:txBody>
          <a:bodyPr>
            <a:normAutofit/>
          </a:bodyPr>
          <a:lstStyle/>
          <a:p>
            <a:pPr algn="l"/>
            <a:r>
              <a:rPr altLang="zh-CN" sz="2400" b="1" dirty="0" err="1">
                <a:solidFill>
                  <a:schemeClr val="bg1"/>
                </a:solidFill>
              </a:rPr>
              <a:t>我国土壤的类型及分布</a:t>
            </a:r>
            <a:endParaRPr altLang="zh-CN" sz="2400" b="1" dirty="0">
              <a:solidFill>
                <a:schemeClr val="bg1"/>
              </a:solidFill>
            </a:endParaRPr>
          </a:p>
        </p:txBody>
      </p:sp>
    </p:spTree>
    <p:extLst>
      <p:ext uri="{BB962C8B-B14F-4D97-AF65-F5344CB8AC3E}">
        <p14:creationId xmlns:p14="http://schemas.microsoft.com/office/powerpoint/2010/main" val="302150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中国政区（黑白）"/>
          <p:cNvPicPr>
            <a:picLocks noChangeAspect="1" noChangeArrowheads="1"/>
          </p:cNvPicPr>
          <p:nvPr/>
        </p:nvPicPr>
        <p:blipFill>
          <a:blip r:embed="rId2"/>
          <a:srcRect/>
          <a:stretch>
            <a:fillRect/>
          </a:stretch>
        </p:blipFill>
        <p:spPr bwMode="auto">
          <a:xfrm>
            <a:off x="684214" y="411957"/>
            <a:ext cx="7775575" cy="4383881"/>
          </a:xfrm>
          <a:prstGeom prst="rect">
            <a:avLst/>
          </a:prstGeom>
          <a:noFill/>
          <a:ln w="9525">
            <a:noFill/>
            <a:miter lim="800000"/>
            <a:headEnd/>
            <a:tailEnd/>
          </a:ln>
        </p:spPr>
      </p:pic>
      <p:sp>
        <p:nvSpPr>
          <p:cNvPr id="140291" name="Text Box 3"/>
          <p:cNvSpPr txBox="1">
            <a:spLocks noChangeArrowheads="1"/>
          </p:cNvSpPr>
          <p:nvPr/>
        </p:nvSpPr>
        <p:spPr bwMode="auto">
          <a:xfrm>
            <a:off x="6758362" y="861851"/>
            <a:ext cx="576262" cy="954107"/>
          </a:xfrm>
          <a:prstGeom prst="rect">
            <a:avLst/>
          </a:prstGeom>
          <a:noFill/>
          <a:ln w="9525">
            <a:noFill/>
            <a:miter lim="800000"/>
            <a:headEnd/>
            <a:tailEnd/>
          </a:ln>
        </p:spPr>
        <p:txBody>
          <a:bodyPr>
            <a:spAutoFit/>
          </a:bodyPr>
          <a:lstStyle/>
          <a:p>
            <a:pPr>
              <a:spcBef>
                <a:spcPct val="50000"/>
              </a:spcBef>
            </a:pPr>
            <a:r>
              <a:rPr kumimoji="1" lang="zh-CN" altLang="en-US" sz="2800" b="1" dirty="0">
                <a:solidFill>
                  <a:srgbClr val="FF3300"/>
                </a:solidFill>
                <a:latin typeface="Tahoma" pitchFamily="34" charset="0"/>
                <a:ea typeface="黑体" pitchFamily="49" charset="-122"/>
              </a:rPr>
              <a:t>黑土</a:t>
            </a:r>
          </a:p>
        </p:txBody>
      </p:sp>
      <p:sp>
        <p:nvSpPr>
          <p:cNvPr id="140292" name="Text Box 4"/>
          <p:cNvSpPr txBox="1">
            <a:spLocks noChangeArrowheads="1"/>
          </p:cNvSpPr>
          <p:nvPr/>
        </p:nvSpPr>
        <p:spPr bwMode="auto">
          <a:xfrm>
            <a:off x="6229149" y="419794"/>
            <a:ext cx="576263" cy="1600438"/>
          </a:xfrm>
          <a:prstGeom prst="rect">
            <a:avLst/>
          </a:prstGeom>
          <a:noFill/>
          <a:ln w="9525">
            <a:noFill/>
            <a:miter lim="800000"/>
            <a:headEnd/>
            <a:tailEnd/>
          </a:ln>
        </p:spPr>
        <p:txBody>
          <a:bodyPr>
            <a:spAutoFit/>
          </a:bodyPr>
          <a:lstStyle/>
          <a:p>
            <a:pPr>
              <a:spcBef>
                <a:spcPct val="50000"/>
              </a:spcBef>
            </a:pPr>
            <a:r>
              <a:rPr kumimoji="1" lang="zh-CN" altLang="en-US" sz="2800" b="1" dirty="0">
                <a:solidFill>
                  <a:srgbClr val="FF3300"/>
                </a:solidFill>
                <a:latin typeface="Tahoma" pitchFamily="34" charset="0"/>
                <a:ea typeface="黑体" pitchFamily="49" charset="-122"/>
              </a:rPr>
              <a:t>黑</a:t>
            </a:r>
          </a:p>
          <a:p>
            <a:pPr>
              <a:spcBef>
                <a:spcPct val="50000"/>
              </a:spcBef>
            </a:pPr>
            <a:r>
              <a:rPr kumimoji="1" lang="zh-CN" altLang="en-US" sz="2800" b="1" dirty="0">
                <a:solidFill>
                  <a:srgbClr val="FF3300"/>
                </a:solidFill>
                <a:latin typeface="Tahoma" pitchFamily="34" charset="0"/>
                <a:ea typeface="黑体" pitchFamily="49" charset="-122"/>
              </a:rPr>
              <a:t>钙土</a:t>
            </a:r>
          </a:p>
        </p:txBody>
      </p:sp>
      <p:sp>
        <p:nvSpPr>
          <p:cNvPr id="140293" name="Text Box 5"/>
          <p:cNvSpPr txBox="1">
            <a:spLocks noChangeArrowheads="1"/>
          </p:cNvSpPr>
          <p:nvPr/>
        </p:nvSpPr>
        <p:spPr bwMode="auto">
          <a:xfrm rot="306094">
            <a:off x="1908176" y="1857108"/>
            <a:ext cx="3692525"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荒      漠        土</a:t>
            </a:r>
          </a:p>
        </p:txBody>
      </p:sp>
      <p:sp>
        <p:nvSpPr>
          <p:cNvPr id="140294" name="Text Box 6"/>
          <p:cNvSpPr txBox="1">
            <a:spLocks noChangeArrowheads="1"/>
          </p:cNvSpPr>
          <p:nvPr/>
        </p:nvSpPr>
        <p:spPr bwMode="auto">
          <a:xfrm>
            <a:off x="5076825" y="2139554"/>
            <a:ext cx="1295400"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黄   土</a:t>
            </a:r>
          </a:p>
        </p:txBody>
      </p:sp>
      <p:sp>
        <p:nvSpPr>
          <p:cNvPr id="140295" name="Text Box 7"/>
          <p:cNvSpPr txBox="1">
            <a:spLocks noChangeArrowheads="1"/>
          </p:cNvSpPr>
          <p:nvPr/>
        </p:nvSpPr>
        <p:spPr bwMode="auto">
          <a:xfrm rot="-1529724">
            <a:off x="4284664" y="3314433"/>
            <a:ext cx="1925637"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红         壤  </a:t>
            </a:r>
          </a:p>
        </p:txBody>
      </p:sp>
      <p:sp>
        <p:nvSpPr>
          <p:cNvPr id="140296" name="Text Box 8"/>
          <p:cNvSpPr txBox="1">
            <a:spLocks noChangeArrowheads="1"/>
          </p:cNvSpPr>
          <p:nvPr/>
        </p:nvSpPr>
        <p:spPr bwMode="auto">
          <a:xfrm>
            <a:off x="3708400" y="3003947"/>
            <a:ext cx="1441450"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紫色土</a:t>
            </a:r>
          </a:p>
        </p:txBody>
      </p:sp>
      <p:sp>
        <p:nvSpPr>
          <p:cNvPr id="140297" name="Text Box 9"/>
          <p:cNvSpPr txBox="1">
            <a:spLocks noChangeArrowheads="1"/>
          </p:cNvSpPr>
          <p:nvPr/>
        </p:nvSpPr>
        <p:spPr bwMode="auto">
          <a:xfrm rot="306094">
            <a:off x="1619251" y="2558386"/>
            <a:ext cx="3692525"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荒      漠      土</a:t>
            </a:r>
          </a:p>
        </p:txBody>
      </p:sp>
      <p:sp>
        <p:nvSpPr>
          <p:cNvPr id="140298" name="Text Box 10"/>
          <p:cNvSpPr txBox="1">
            <a:spLocks noChangeArrowheads="1"/>
          </p:cNvSpPr>
          <p:nvPr/>
        </p:nvSpPr>
        <p:spPr bwMode="auto">
          <a:xfrm rot="-1529724">
            <a:off x="4427538" y="4125248"/>
            <a:ext cx="2513012" cy="523220"/>
          </a:xfrm>
          <a:prstGeom prst="rect">
            <a:avLst/>
          </a:prstGeom>
          <a:noFill/>
          <a:ln w="9525">
            <a:noFill/>
            <a:miter lim="800000"/>
            <a:headEnd/>
            <a:tailEnd/>
          </a:ln>
        </p:spPr>
        <p:txBody>
          <a:bodyPr>
            <a:spAutoFit/>
          </a:bodyPr>
          <a:lstStyle/>
          <a:p>
            <a:pPr>
              <a:spcBef>
                <a:spcPct val="50000"/>
              </a:spcBef>
            </a:pPr>
            <a:r>
              <a:rPr kumimoji="1" lang="zh-CN" altLang="en-US" sz="2800" b="1">
                <a:solidFill>
                  <a:srgbClr val="FF3300"/>
                </a:solidFill>
                <a:latin typeface="Tahoma" pitchFamily="34" charset="0"/>
                <a:ea typeface="黑体" pitchFamily="49" charset="-122"/>
              </a:rPr>
              <a:t>砖 红壤  </a:t>
            </a:r>
          </a:p>
        </p:txBody>
      </p:sp>
      <p:sp>
        <p:nvSpPr>
          <p:cNvPr id="140299" name="Text Box 11"/>
          <p:cNvSpPr txBox="1">
            <a:spLocks noChangeArrowheads="1"/>
          </p:cNvSpPr>
          <p:nvPr/>
        </p:nvSpPr>
        <p:spPr bwMode="auto">
          <a:xfrm>
            <a:off x="5148264" y="3436144"/>
            <a:ext cx="1252537" cy="461665"/>
          </a:xfrm>
          <a:prstGeom prst="rect">
            <a:avLst/>
          </a:prstGeom>
          <a:solidFill>
            <a:srgbClr val="CCFF66"/>
          </a:solidFill>
          <a:ln w="9525">
            <a:noFill/>
            <a:miter lim="800000"/>
            <a:headEnd/>
            <a:tailEnd/>
          </a:ln>
        </p:spPr>
        <p:txBody>
          <a:bodyPr>
            <a:spAutoFit/>
          </a:bodyPr>
          <a:lstStyle/>
          <a:p>
            <a:pPr>
              <a:spcBef>
                <a:spcPct val="50000"/>
              </a:spcBef>
            </a:pPr>
            <a:r>
              <a:rPr kumimoji="1" lang="zh-CN" altLang="en-US" sz="2400" b="1">
                <a:solidFill>
                  <a:srgbClr val="FF3300"/>
                </a:solidFill>
                <a:latin typeface="Tahoma" pitchFamily="34" charset="0"/>
                <a:ea typeface="黑体" pitchFamily="49" charset="-122"/>
              </a:rPr>
              <a:t>水稻土</a:t>
            </a:r>
          </a:p>
        </p:txBody>
      </p:sp>
      <p:sp>
        <p:nvSpPr>
          <p:cNvPr id="140300" name="Text Box 12"/>
          <p:cNvSpPr txBox="1">
            <a:spLocks noChangeArrowheads="1"/>
          </p:cNvSpPr>
          <p:nvPr/>
        </p:nvSpPr>
        <p:spPr bwMode="auto">
          <a:xfrm>
            <a:off x="4572000" y="2787254"/>
            <a:ext cx="1219200" cy="461665"/>
          </a:xfrm>
          <a:prstGeom prst="rect">
            <a:avLst/>
          </a:prstGeom>
          <a:solidFill>
            <a:srgbClr val="CCFF66"/>
          </a:solidFill>
          <a:ln w="9525">
            <a:noFill/>
            <a:miter lim="800000"/>
            <a:headEnd/>
            <a:tailEnd/>
          </a:ln>
        </p:spPr>
        <p:txBody>
          <a:bodyPr>
            <a:spAutoFit/>
          </a:bodyPr>
          <a:lstStyle/>
          <a:p>
            <a:pPr>
              <a:spcBef>
                <a:spcPct val="50000"/>
              </a:spcBef>
            </a:pPr>
            <a:r>
              <a:rPr kumimoji="1" lang="zh-CN" altLang="en-US" sz="2400" b="1">
                <a:solidFill>
                  <a:srgbClr val="FF3300"/>
                </a:solidFill>
                <a:latin typeface="Tahoma" pitchFamily="34" charset="0"/>
                <a:ea typeface="黑体" pitchFamily="49" charset="-122"/>
              </a:rPr>
              <a:t>黑垆土</a:t>
            </a:r>
          </a:p>
        </p:txBody>
      </p:sp>
    </p:spTree>
    <p:extLst>
      <p:ext uri="{BB962C8B-B14F-4D97-AF65-F5344CB8AC3E}">
        <p14:creationId xmlns:p14="http://schemas.microsoft.com/office/powerpoint/2010/main" val="37329711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blinds(horizontal)">
                                      <p:cBhvr>
                                        <p:cTn id="7" dur="500"/>
                                        <p:tgtEl>
                                          <p:spTgt spid="1402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Effect transition="in" filter="blinds(horizontal)">
                                      <p:cBhvr>
                                        <p:cTn id="12" dur="500"/>
                                        <p:tgtEl>
                                          <p:spTgt spid="1402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0293"/>
                                        </p:tgtEl>
                                        <p:attrNameLst>
                                          <p:attrName>style.visibility</p:attrName>
                                        </p:attrNameLst>
                                      </p:cBhvr>
                                      <p:to>
                                        <p:strVal val="visible"/>
                                      </p:to>
                                    </p:set>
                                    <p:animEffect transition="in" filter="blinds(horizontal)">
                                      <p:cBhvr>
                                        <p:cTn id="17" dur="500"/>
                                        <p:tgtEl>
                                          <p:spTgt spid="1402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0294"/>
                                        </p:tgtEl>
                                        <p:attrNameLst>
                                          <p:attrName>style.visibility</p:attrName>
                                        </p:attrNameLst>
                                      </p:cBhvr>
                                      <p:to>
                                        <p:strVal val="visible"/>
                                      </p:to>
                                    </p:set>
                                    <p:animEffect transition="in" filter="blinds(horizontal)">
                                      <p:cBhvr>
                                        <p:cTn id="22" dur="500"/>
                                        <p:tgtEl>
                                          <p:spTgt spid="14029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0295"/>
                                        </p:tgtEl>
                                        <p:attrNameLst>
                                          <p:attrName>style.visibility</p:attrName>
                                        </p:attrNameLst>
                                      </p:cBhvr>
                                      <p:to>
                                        <p:strVal val="visible"/>
                                      </p:to>
                                    </p:set>
                                    <p:animEffect transition="in" filter="blinds(horizontal)">
                                      <p:cBhvr>
                                        <p:cTn id="27" dur="500"/>
                                        <p:tgtEl>
                                          <p:spTgt spid="14029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0297"/>
                                        </p:tgtEl>
                                        <p:attrNameLst>
                                          <p:attrName>style.visibility</p:attrName>
                                        </p:attrNameLst>
                                      </p:cBhvr>
                                      <p:to>
                                        <p:strVal val="visible"/>
                                      </p:to>
                                    </p:set>
                                    <p:animEffect transition="in" filter="blinds(horizontal)">
                                      <p:cBhvr>
                                        <p:cTn id="32" dur="500"/>
                                        <p:tgtEl>
                                          <p:spTgt spid="1402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0298"/>
                                        </p:tgtEl>
                                        <p:attrNameLst>
                                          <p:attrName>style.visibility</p:attrName>
                                        </p:attrNameLst>
                                      </p:cBhvr>
                                      <p:to>
                                        <p:strVal val="visible"/>
                                      </p:to>
                                    </p:set>
                                    <p:animEffect transition="in" filter="blinds(horizontal)">
                                      <p:cBhvr>
                                        <p:cTn id="37" dur="500"/>
                                        <p:tgtEl>
                                          <p:spTgt spid="14029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0296"/>
                                        </p:tgtEl>
                                        <p:attrNameLst>
                                          <p:attrName>style.visibility</p:attrName>
                                        </p:attrNameLst>
                                      </p:cBhvr>
                                      <p:to>
                                        <p:strVal val="visible"/>
                                      </p:to>
                                    </p:set>
                                    <p:animEffect transition="in" filter="blinds(horizontal)">
                                      <p:cBhvr>
                                        <p:cTn id="42" dur="500"/>
                                        <p:tgtEl>
                                          <p:spTgt spid="14029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0299"/>
                                        </p:tgtEl>
                                        <p:attrNameLst>
                                          <p:attrName>style.visibility</p:attrName>
                                        </p:attrNameLst>
                                      </p:cBhvr>
                                      <p:to>
                                        <p:strVal val="visible"/>
                                      </p:to>
                                    </p:set>
                                    <p:animEffect transition="in" filter="blinds(horizontal)">
                                      <p:cBhvr>
                                        <p:cTn id="47" dur="500"/>
                                        <p:tgtEl>
                                          <p:spTgt spid="14029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0300"/>
                                        </p:tgtEl>
                                        <p:attrNameLst>
                                          <p:attrName>style.visibility</p:attrName>
                                        </p:attrNameLst>
                                      </p:cBhvr>
                                      <p:to>
                                        <p:strVal val="visible"/>
                                      </p:to>
                                    </p:set>
                                    <p:animEffect transition="in" filter="blinds(horizontal)">
                                      <p:cBhvr>
                                        <p:cTn id="52" dur="500"/>
                                        <p:tgtEl>
                                          <p:spTgt spid="140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P spid="140292" grpId="0"/>
      <p:bldP spid="140293" grpId="0"/>
      <p:bldP spid="140294" grpId="0"/>
      <p:bldP spid="140295" grpId="0"/>
      <p:bldP spid="140296" grpId="0"/>
      <p:bldP spid="140297" grpId="0"/>
      <p:bldP spid="140298" grpId="0"/>
      <p:bldP spid="140299" grpId="0" animBg="1"/>
      <p:bldP spid="14030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7" descr="012000003463241175517624639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674" y="-432573"/>
            <a:ext cx="7047561" cy="575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7102528" y="345156"/>
            <a:ext cx="576262" cy="946150"/>
          </a:xfrm>
          <a:prstGeom prst="rect">
            <a:avLst/>
          </a:prstGeom>
          <a:noFill/>
          <a:ln w="9525">
            <a:noFill/>
            <a:miter lim="800000"/>
            <a:headEnd/>
            <a:tailEnd/>
          </a:ln>
        </p:spPr>
        <p:txBody>
          <a:bodyPr>
            <a:spAutoFit/>
          </a:bodyPr>
          <a:lstStyle/>
          <a:p>
            <a:pPr>
              <a:spcBef>
                <a:spcPct val="50000"/>
              </a:spcBef>
            </a:pPr>
            <a:r>
              <a:rPr kumimoji="1" lang="zh-CN" altLang="en-US" sz="2800" b="1" dirty="0">
                <a:latin typeface="Tahoma" pitchFamily="34" charset="0"/>
                <a:ea typeface="黑体" pitchFamily="49" charset="-122"/>
              </a:rPr>
              <a:t>黑土</a:t>
            </a:r>
          </a:p>
        </p:txBody>
      </p:sp>
      <p:sp>
        <p:nvSpPr>
          <p:cNvPr id="4" name="Text Box 4"/>
          <p:cNvSpPr txBox="1">
            <a:spLocks noChangeArrowheads="1"/>
          </p:cNvSpPr>
          <p:nvPr/>
        </p:nvSpPr>
        <p:spPr bwMode="auto">
          <a:xfrm>
            <a:off x="6549784" y="-774"/>
            <a:ext cx="576263" cy="1587500"/>
          </a:xfrm>
          <a:prstGeom prst="rect">
            <a:avLst/>
          </a:prstGeom>
          <a:noFill/>
          <a:ln w="9525">
            <a:noFill/>
            <a:miter lim="800000"/>
            <a:headEnd/>
            <a:tailEnd/>
          </a:ln>
        </p:spPr>
        <p:txBody>
          <a:bodyPr>
            <a:spAutoFit/>
          </a:bodyPr>
          <a:lstStyle/>
          <a:p>
            <a:pPr>
              <a:spcBef>
                <a:spcPct val="50000"/>
              </a:spcBef>
            </a:pPr>
            <a:r>
              <a:rPr kumimoji="1" lang="zh-CN" altLang="en-US" sz="2800" b="1">
                <a:latin typeface="Tahoma" pitchFamily="34" charset="0"/>
                <a:ea typeface="黑体" pitchFamily="49" charset="-122"/>
              </a:rPr>
              <a:t>黑</a:t>
            </a:r>
          </a:p>
          <a:p>
            <a:pPr>
              <a:spcBef>
                <a:spcPct val="50000"/>
              </a:spcBef>
            </a:pPr>
            <a:r>
              <a:rPr kumimoji="1" lang="zh-CN" altLang="en-US" sz="2800" b="1">
                <a:latin typeface="Tahoma" pitchFamily="34" charset="0"/>
                <a:ea typeface="黑体" pitchFamily="49" charset="-122"/>
              </a:rPr>
              <a:t>钙土</a:t>
            </a:r>
          </a:p>
        </p:txBody>
      </p:sp>
      <p:sp>
        <p:nvSpPr>
          <p:cNvPr id="5" name="Text Box 5"/>
          <p:cNvSpPr txBox="1">
            <a:spLocks noChangeArrowheads="1"/>
          </p:cNvSpPr>
          <p:nvPr/>
        </p:nvSpPr>
        <p:spPr bwMode="auto">
          <a:xfrm rot="306094">
            <a:off x="2538421" y="1189786"/>
            <a:ext cx="3692525" cy="519113"/>
          </a:xfrm>
          <a:prstGeom prst="rect">
            <a:avLst/>
          </a:prstGeom>
          <a:noFill/>
          <a:ln w="9525">
            <a:noFill/>
            <a:miter lim="800000"/>
            <a:headEnd/>
            <a:tailEnd/>
          </a:ln>
        </p:spPr>
        <p:txBody>
          <a:bodyPr>
            <a:spAutoFit/>
          </a:bodyPr>
          <a:lstStyle/>
          <a:p>
            <a:pPr>
              <a:spcBef>
                <a:spcPct val="50000"/>
              </a:spcBef>
            </a:pPr>
            <a:r>
              <a:rPr kumimoji="1" lang="zh-CN" altLang="en-US" sz="2800" b="1" dirty="0">
                <a:latin typeface="Tahoma" pitchFamily="34" charset="0"/>
                <a:ea typeface="黑体" pitchFamily="49" charset="-122"/>
              </a:rPr>
              <a:t>荒      漠        土</a:t>
            </a:r>
          </a:p>
        </p:txBody>
      </p:sp>
      <p:sp>
        <p:nvSpPr>
          <p:cNvPr id="6" name="Text Box 6"/>
          <p:cNvSpPr txBox="1">
            <a:spLocks noChangeArrowheads="1"/>
          </p:cNvSpPr>
          <p:nvPr/>
        </p:nvSpPr>
        <p:spPr bwMode="auto">
          <a:xfrm>
            <a:off x="5128432" y="2077287"/>
            <a:ext cx="1295400" cy="519112"/>
          </a:xfrm>
          <a:prstGeom prst="rect">
            <a:avLst/>
          </a:prstGeom>
          <a:noFill/>
          <a:ln w="9525">
            <a:noFill/>
            <a:miter lim="800000"/>
            <a:headEnd/>
            <a:tailEnd/>
          </a:ln>
        </p:spPr>
        <p:txBody>
          <a:bodyPr>
            <a:spAutoFit/>
          </a:bodyPr>
          <a:lstStyle/>
          <a:p>
            <a:pPr>
              <a:spcBef>
                <a:spcPct val="50000"/>
              </a:spcBef>
            </a:pPr>
            <a:r>
              <a:rPr kumimoji="1" lang="zh-CN" altLang="en-US" sz="2800" b="1" dirty="0">
                <a:latin typeface="Tahoma" pitchFamily="34" charset="0"/>
                <a:ea typeface="黑体" pitchFamily="49" charset="-122"/>
              </a:rPr>
              <a:t>黄  </a:t>
            </a:r>
            <a:r>
              <a:rPr kumimoji="1" lang="zh-CN" altLang="en-US" sz="2800" b="1" dirty="0" smtClean="0">
                <a:latin typeface="Tahoma" pitchFamily="34" charset="0"/>
                <a:ea typeface="黑体" pitchFamily="49" charset="-122"/>
              </a:rPr>
              <a:t>土</a:t>
            </a:r>
            <a:endParaRPr kumimoji="1" lang="zh-CN" altLang="en-US" sz="2800" b="1" dirty="0">
              <a:latin typeface="Tahoma" pitchFamily="34" charset="0"/>
              <a:ea typeface="黑体" pitchFamily="49" charset="-122"/>
            </a:endParaRPr>
          </a:p>
        </p:txBody>
      </p:sp>
      <p:sp>
        <p:nvSpPr>
          <p:cNvPr id="7" name="Text Box 7"/>
          <p:cNvSpPr txBox="1">
            <a:spLocks noChangeArrowheads="1"/>
          </p:cNvSpPr>
          <p:nvPr/>
        </p:nvSpPr>
        <p:spPr bwMode="auto">
          <a:xfrm rot="-1529724">
            <a:off x="5135979" y="3442048"/>
            <a:ext cx="1925637" cy="519113"/>
          </a:xfrm>
          <a:prstGeom prst="rect">
            <a:avLst/>
          </a:prstGeom>
          <a:noFill/>
          <a:ln w="9525">
            <a:noFill/>
            <a:miter lim="800000"/>
            <a:headEnd/>
            <a:tailEnd/>
          </a:ln>
        </p:spPr>
        <p:txBody>
          <a:bodyPr>
            <a:spAutoFit/>
          </a:bodyPr>
          <a:lstStyle/>
          <a:p>
            <a:pPr>
              <a:spcBef>
                <a:spcPct val="50000"/>
              </a:spcBef>
            </a:pPr>
            <a:r>
              <a:rPr kumimoji="1" lang="zh-CN" altLang="en-US" sz="2800" b="1">
                <a:latin typeface="Tahoma" pitchFamily="34" charset="0"/>
                <a:ea typeface="黑体" pitchFamily="49" charset="-122"/>
              </a:rPr>
              <a:t>红         壤  </a:t>
            </a:r>
          </a:p>
        </p:txBody>
      </p:sp>
      <p:sp>
        <p:nvSpPr>
          <p:cNvPr id="8" name="Text Box 8"/>
          <p:cNvSpPr txBox="1">
            <a:spLocks noChangeArrowheads="1"/>
          </p:cNvSpPr>
          <p:nvPr/>
        </p:nvSpPr>
        <p:spPr bwMode="auto">
          <a:xfrm>
            <a:off x="4317758" y="3023414"/>
            <a:ext cx="1441450" cy="519112"/>
          </a:xfrm>
          <a:prstGeom prst="rect">
            <a:avLst/>
          </a:prstGeom>
          <a:noFill/>
          <a:ln w="9525">
            <a:noFill/>
            <a:miter lim="800000"/>
            <a:headEnd/>
            <a:tailEnd/>
          </a:ln>
        </p:spPr>
        <p:txBody>
          <a:bodyPr>
            <a:spAutoFit/>
          </a:bodyPr>
          <a:lstStyle/>
          <a:p>
            <a:pPr>
              <a:spcBef>
                <a:spcPct val="50000"/>
              </a:spcBef>
            </a:pPr>
            <a:r>
              <a:rPr kumimoji="1" lang="zh-CN" altLang="en-US" sz="2800" b="1">
                <a:latin typeface="Tahoma" pitchFamily="34" charset="0"/>
                <a:ea typeface="黑体" pitchFamily="49" charset="-122"/>
              </a:rPr>
              <a:t>紫色土</a:t>
            </a:r>
          </a:p>
        </p:txBody>
      </p:sp>
      <p:sp>
        <p:nvSpPr>
          <p:cNvPr id="9" name="Text Box 9"/>
          <p:cNvSpPr txBox="1">
            <a:spLocks noChangeArrowheads="1"/>
          </p:cNvSpPr>
          <p:nvPr/>
        </p:nvSpPr>
        <p:spPr bwMode="auto">
          <a:xfrm rot="306094">
            <a:off x="2020666" y="2173277"/>
            <a:ext cx="3692525" cy="519112"/>
          </a:xfrm>
          <a:prstGeom prst="rect">
            <a:avLst/>
          </a:prstGeom>
          <a:noFill/>
          <a:ln w="9525">
            <a:noFill/>
            <a:miter lim="800000"/>
            <a:headEnd/>
            <a:tailEnd/>
          </a:ln>
        </p:spPr>
        <p:txBody>
          <a:bodyPr>
            <a:spAutoFit/>
          </a:bodyPr>
          <a:lstStyle/>
          <a:p>
            <a:pPr>
              <a:spcBef>
                <a:spcPct val="50000"/>
              </a:spcBef>
            </a:pPr>
            <a:r>
              <a:rPr kumimoji="1" lang="zh-CN" altLang="en-US" sz="2800" b="1" dirty="0">
                <a:latin typeface="Tahoma" pitchFamily="34" charset="0"/>
                <a:ea typeface="黑体" pitchFamily="49" charset="-122"/>
              </a:rPr>
              <a:t>寒</a:t>
            </a:r>
            <a:r>
              <a:rPr kumimoji="1" lang="zh-CN" altLang="en-US" sz="2800" b="1" dirty="0" smtClean="0">
                <a:latin typeface="Tahoma" pitchFamily="34" charset="0"/>
                <a:ea typeface="黑体" pitchFamily="49" charset="-122"/>
              </a:rPr>
              <a:t>     </a:t>
            </a:r>
            <a:r>
              <a:rPr kumimoji="1" lang="zh-CN" altLang="en-US" sz="2800" b="1" dirty="0">
                <a:latin typeface="Tahoma" pitchFamily="34" charset="0"/>
                <a:ea typeface="黑体" pitchFamily="49" charset="-122"/>
              </a:rPr>
              <a:t>漠      土</a:t>
            </a:r>
          </a:p>
        </p:txBody>
      </p:sp>
      <p:sp>
        <p:nvSpPr>
          <p:cNvPr id="10" name="Text Box 10"/>
          <p:cNvSpPr txBox="1">
            <a:spLocks noChangeArrowheads="1"/>
          </p:cNvSpPr>
          <p:nvPr/>
        </p:nvSpPr>
        <p:spPr bwMode="auto">
          <a:xfrm rot="-1529724">
            <a:off x="4888283" y="4225979"/>
            <a:ext cx="2513012" cy="519112"/>
          </a:xfrm>
          <a:prstGeom prst="rect">
            <a:avLst/>
          </a:prstGeom>
          <a:noFill/>
          <a:ln w="9525">
            <a:noFill/>
            <a:miter lim="800000"/>
            <a:headEnd/>
            <a:tailEnd/>
          </a:ln>
        </p:spPr>
        <p:txBody>
          <a:bodyPr>
            <a:spAutoFit/>
          </a:bodyPr>
          <a:lstStyle/>
          <a:p>
            <a:pPr>
              <a:spcBef>
                <a:spcPct val="50000"/>
              </a:spcBef>
            </a:pPr>
            <a:r>
              <a:rPr kumimoji="1" lang="zh-CN" altLang="en-US" sz="2800" b="1" dirty="0">
                <a:latin typeface="Tahoma" pitchFamily="34" charset="0"/>
                <a:ea typeface="黑体" pitchFamily="49" charset="-122"/>
              </a:rPr>
              <a:t>砖 红壤  </a:t>
            </a:r>
          </a:p>
        </p:txBody>
      </p:sp>
      <p:sp>
        <p:nvSpPr>
          <p:cNvPr id="11" name="Text Box 11"/>
          <p:cNvSpPr txBox="1">
            <a:spLocks noChangeArrowheads="1"/>
          </p:cNvSpPr>
          <p:nvPr/>
        </p:nvSpPr>
        <p:spPr bwMode="auto">
          <a:xfrm>
            <a:off x="5723754" y="3890190"/>
            <a:ext cx="1252537" cy="457200"/>
          </a:xfrm>
          <a:prstGeom prst="rect">
            <a:avLst/>
          </a:prstGeom>
          <a:solidFill>
            <a:srgbClr val="CCFF66"/>
          </a:solidFill>
          <a:ln w="9525">
            <a:noFill/>
            <a:miter lim="800000"/>
            <a:headEnd/>
            <a:tailEnd/>
          </a:ln>
        </p:spPr>
        <p:txBody>
          <a:bodyPr>
            <a:spAutoFit/>
          </a:bodyPr>
          <a:lstStyle/>
          <a:p>
            <a:pPr>
              <a:spcBef>
                <a:spcPct val="50000"/>
              </a:spcBef>
            </a:pPr>
            <a:r>
              <a:rPr kumimoji="1" lang="zh-CN" altLang="en-US" sz="2400" b="1" dirty="0">
                <a:latin typeface="Tahoma" pitchFamily="34" charset="0"/>
                <a:ea typeface="黑体" pitchFamily="49" charset="-122"/>
              </a:rPr>
              <a:t>水稻土</a:t>
            </a:r>
          </a:p>
        </p:txBody>
      </p:sp>
      <p:sp>
        <p:nvSpPr>
          <p:cNvPr id="12" name="Text Box 12"/>
          <p:cNvSpPr txBox="1">
            <a:spLocks noChangeArrowheads="1"/>
          </p:cNvSpPr>
          <p:nvPr/>
        </p:nvSpPr>
        <p:spPr bwMode="auto">
          <a:xfrm>
            <a:off x="5128432" y="2587777"/>
            <a:ext cx="1219200" cy="457200"/>
          </a:xfrm>
          <a:prstGeom prst="rect">
            <a:avLst/>
          </a:prstGeom>
          <a:solidFill>
            <a:srgbClr val="CCFF66"/>
          </a:solidFill>
          <a:ln w="9525">
            <a:noFill/>
            <a:miter lim="800000"/>
            <a:headEnd/>
            <a:tailEnd/>
          </a:ln>
        </p:spPr>
        <p:txBody>
          <a:bodyPr>
            <a:spAutoFit/>
          </a:bodyPr>
          <a:lstStyle/>
          <a:p>
            <a:pPr>
              <a:spcBef>
                <a:spcPct val="50000"/>
              </a:spcBef>
            </a:pPr>
            <a:r>
              <a:rPr kumimoji="1" lang="zh-CN" altLang="en-US" sz="2400" b="1" dirty="0">
                <a:latin typeface="Tahoma" pitchFamily="34" charset="0"/>
                <a:ea typeface="黑体" pitchFamily="49" charset="-122"/>
              </a:rPr>
              <a:t>黑垆土</a:t>
            </a:r>
          </a:p>
        </p:txBody>
      </p:sp>
      <p:sp>
        <p:nvSpPr>
          <p:cNvPr id="13" name="文本框 1"/>
          <p:cNvSpPr txBox="1"/>
          <p:nvPr/>
        </p:nvSpPr>
        <p:spPr>
          <a:xfrm>
            <a:off x="5881606" y="1626980"/>
            <a:ext cx="1368424" cy="523220"/>
          </a:xfrm>
          <a:prstGeom prst="rect">
            <a:avLst/>
          </a:prstGeom>
          <a:noFill/>
          <a:ln w="9525">
            <a:noFill/>
            <a:miter lim="800000"/>
            <a:headEnd/>
            <a:tailEnd/>
          </a:ln>
        </p:spPr>
        <p:txBody>
          <a:bodyPr>
            <a:spAutoFit/>
          </a:bodyPr>
          <a:lstStyle>
            <a:defPPr>
              <a:defRPr lang="zh-CN"/>
            </a:defPPr>
            <a:lvl1pPr>
              <a:spcBef>
                <a:spcPct val="50000"/>
              </a:spcBef>
              <a:defRPr kumimoji="1" sz="2800" b="1">
                <a:solidFill>
                  <a:srgbClr val="FF3300"/>
                </a:solidFill>
                <a:latin typeface="Tahoma" pitchFamily="34" charset="0"/>
                <a:ea typeface="黑体" pitchFamily="49" charset="-122"/>
              </a:defRPr>
            </a:lvl1pPr>
          </a:lstStyle>
          <a:p>
            <a:r>
              <a:rPr lang="zh-CN" altLang="en-US" dirty="0" smtClean="0">
                <a:solidFill>
                  <a:schemeClr val="tx1"/>
                </a:solidFill>
              </a:rPr>
              <a:t>褐土</a:t>
            </a:r>
            <a:endParaRPr lang="en-US" altLang="zh-CN" dirty="0">
              <a:solidFill>
                <a:schemeClr val="tx1"/>
              </a:solidFill>
            </a:endParaRPr>
          </a:p>
        </p:txBody>
      </p:sp>
      <p:sp>
        <p:nvSpPr>
          <p:cNvPr id="14" name="文本框 2"/>
          <p:cNvSpPr txBox="1"/>
          <p:nvPr/>
        </p:nvSpPr>
        <p:spPr>
          <a:xfrm>
            <a:off x="7570190" y="628146"/>
            <a:ext cx="411672" cy="830997"/>
          </a:xfrm>
          <a:prstGeom prst="rect">
            <a:avLst/>
          </a:prstGeom>
          <a:noFill/>
        </p:spPr>
        <p:txBody>
          <a:bodyPr wrap="square" rtlCol="0">
            <a:spAutoFit/>
          </a:bodyPr>
          <a:lstStyle/>
          <a:p>
            <a:r>
              <a:rPr lang="zh-CN" altLang="en-US" sz="2400" b="1" dirty="0" smtClean="0"/>
              <a:t>棕壤</a:t>
            </a:r>
            <a:endParaRPr lang="zh-CN" altLang="en-US" sz="2400" b="1" dirty="0"/>
          </a:p>
        </p:txBody>
      </p:sp>
      <p:sp>
        <p:nvSpPr>
          <p:cNvPr id="15" name="文本框 3"/>
          <p:cNvSpPr txBox="1"/>
          <p:nvPr/>
        </p:nvSpPr>
        <p:spPr>
          <a:xfrm>
            <a:off x="3155508" y="2677864"/>
            <a:ext cx="1534244" cy="523220"/>
          </a:xfrm>
          <a:prstGeom prst="rect">
            <a:avLst/>
          </a:prstGeom>
          <a:noFill/>
        </p:spPr>
        <p:txBody>
          <a:bodyPr wrap="square" rtlCol="0">
            <a:spAutoFit/>
          </a:bodyPr>
          <a:lstStyle/>
          <a:p>
            <a:r>
              <a:rPr lang="zh-CN" altLang="en-US" sz="2800" b="1" dirty="0" smtClean="0">
                <a:latin typeface="黑体" panose="02010609060101010101" pitchFamily="49" charset="-122"/>
                <a:ea typeface="黑体" panose="02010609060101010101" pitchFamily="49" charset="-122"/>
              </a:rPr>
              <a:t>草甸土</a:t>
            </a:r>
            <a:endParaRPr lang="zh-CN" altLang="en-US" sz="2800" b="1" dirty="0">
              <a:latin typeface="黑体" panose="02010609060101010101" pitchFamily="49" charset="-122"/>
              <a:ea typeface="黑体" panose="02010609060101010101" pitchFamily="49" charset="-122"/>
            </a:endParaRPr>
          </a:p>
        </p:txBody>
      </p:sp>
      <p:sp>
        <p:nvSpPr>
          <p:cNvPr id="16" name="文本框 4"/>
          <p:cNvSpPr txBox="1"/>
          <p:nvPr/>
        </p:nvSpPr>
        <p:spPr>
          <a:xfrm>
            <a:off x="1768636" y="1545573"/>
            <a:ext cx="1218734" cy="461665"/>
          </a:xfrm>
          <a:prstGeom prst="rect">
            <a:avLst/>
          </a:prstGeom>
          <a:solidFill>
            <a:srgbClr val="CCFF66"/>
          </a:solidFill>
          <a:ln w="9525">
            <a:noFill/>
            <a:miter lim="800000"/>
            <a:headEnd/>
            <a:tailEnd/>
          </a:ln>
        </p:spPr>
        <p:txBody>
          <a:bodyPr>
            <a:spAutoFit/>
          </a:bodyPr>
          <a:lstStyle>
            <a:defPPr>
              <a:defRPr lang="zh-CN"/>
            </a:defPPr>
            <a:lvl1pPr>
              <a:spcBef>
                <a:spcPct val="50000"/>
              </a:spcBef>
              <a:defRPr kumimoji="1" sz="2400" b="1">
                <a:latin typeface="Tahoma" pitchFamily="34" charset="0"/>
                <a:ea typeface="黑体" pitchFamily="49" charset="-122"/>
              </a:defRPr>
            </a:lvl1pPr>
          </a:lstStyle>
          <a:p>
            <a:r>
              <a:rPr lang="zh-CN" altLang="en-US" dirty="0"/>
              <a:t>灌淤土</a:t>
            </a:r>
          </a:p>
        </p:txBody>
      </p:sp>
    </p:spTree>
    <p:extLst>
      <p:ext uri="{BB962C8B-B14F-4D97-AF65-F5344CB8AC3E}">
        <p14:creationId xmlns:p14="http://schemas.microsoft.com/office/powerpoint/2010/main" val="1203846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blinds(horizontal)">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blinds(horizontal)">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blinds(horizontal)">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fill="hold"/>
                                        <p:tgtEl>
                                          <p:spTgt spid="16"/>
                                        </p:tgtEl>
                                        <p:attrNameLst>
                                          <p:attrName>ppt_x</p:attrName>
                                        </p:attrNameLst>
                                      </p:cBhvr>
                                      <p:tavLst>
                                        <p:tav tm="0">
                                          <p:val>
                                            <p:strVal val="#ppt_x"/>
                                          </p:val>
                                        </p:tav>
                                        <p:tav tm="100000">
                                          <p:val>
                                            <p:strVal val="#ppt_x"/>
                                          </p:val>
                                        </p:tav>
                                      </p:tavLst>
                                    </p:anim>
                                    <p:anim calcmode="lin" valueType="num">
                                      <p:cBhvr additive="base">
                                        <p:cTn id="8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animBg="1"/>
      <p:bldP spid="12" grpId="0" animBg="1"/>
      <p:bldP spid="13" grpId="0"/>
      <p:bldP spid="14" grpId="0"/>
      <p:bldP spid="1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43600" y="685801"/>
            <a:ext cx="3200400" cy="2239731"/>
            <a:chOff x="3744" y="0"/>
            <a:chExt cx="2016" cy="2298"/>
          </a:xfrm>
        </p:grpSpPr>
        <p:pic>
          <p:nvPicPr>
            <p:cNvPr id="20483" name="Picture 3" descr="0087"/>
            <p:cNvPicPr>
              <a:picLocks noChangeAspect="1" noChangeArrowheads="1"/>
            </p:cNvPicPr>
            <p:nvPr/>
          </p:nvPicPr>
          <p:blipFill>
            <a:blip r:embed="rId2">
              <a:lum contrast="6000"/>
            </a:blip>
            <a:srcRect b="12534"/>
            <a:stretch>
              <a:fillRect/>
            </a:stretch>
          </p:blipFill>
          <p:spPr bwMode="auto">
            <a:xfrm>
              <a:off x="3744" y="0"/>
              <a:ext cx="2016" cy="1824"/>
            </a:xfrm>
            <a:prstGeom prst="rect">
              <a:avLst/>
            </a:prstGeom>
            <a:noFill/>
          </p:spPr>
        </p:pic>
        <p:sp>
          <p:nvSpPr>
            <p:cNvPr id="20484" name="Text Box 4"/>
            <p:cNvSpPr txBox="1">
              <a:spLocks noChangeArrowheads="1"/>
            </p:cNvSpPr>
            <p:nvPr/>
          </p:nvSpPr>
          <p:spPr bwMode="auto">
            <a:xfrm>
              <a:off x="4368" y="1824"/>
              <a:ext cx="1043" cy="474"/>
            </a:xfrm>
            <a:prstGeom prst="rect">
              <a:avLst/>
            </a:prstGeom>
            <a:solidFill>
              <a:srgbClr val="800000"/>
            </a:solidFill>
            <a:ln w="9525">
              <a:solidFill>
                <a:schemeClr val="bg1"/>
              </a:solidFill>
              <a:miter lim="800000"/>
              <a:headEnd/>
              <a:tailEnd/>
            </a:ln>
            <a:effectLst/>
          </p:spPr>
          <p:txBody>
            <a:bodyPr>
              <a:spAutoFit/>
            </a:bodyPr>
            <a:lstStyle/>
            <a:p>
              <a:r>
                <a:rPr lang="zh-CN" altLang="en-US" sz="2400" b="1">
                  <a:solidFill>
                    <a:schemeClr val="bg1"/>
                  </a:solidFill>
                  <a:ea typeface="楷体_GB2312" pitchFamily="49" charset="-122"/>
                </a:rPr>
                <a:t>大气循环</a:t>
              </a:r>
            </a:p>
          </p:txBody>
        </p:sp>
      </p:grpSp>
      <p:grpSp>
        <p:nvGrpSpPr>
          <p:cNvPr id="3" name="Group 5"/>
          <p:cNvGrpSpPr>
            <a:grpSpLocks/>
          </p:cNvGrpSpPr>
          <p:nvPr/>
        </p:nvGrpSpPr>
        <p:grpSpPr bwMode="auto">
          <a:xfrm>
            <a:off x="0" y="800101"/>
            <a:ext cx="5867400" cy="2171963"/>
            <a:chOff x="0" y="0"/>
            <a:chExt cx="3696" cy="2133"/>
          </a:xfrm>
        </p:grpSpPr>
        <p:pic>
          <p:nvPicPr>
            <p:cNvPr id="20486" name="Picture 6" descr="51969_56023189475"/>
            <p:cNvPicPr>
              <a:picLocks noChangeAspect="1" noChangeArrowheads="1"/>
            </p:cNvPicPr>
            <p:nvPr/>
          </p:nvPicPr>
          <p:blipFill>
            <a:blip r:embed="rId3"/>
            <a:srcRect/>
            <a:stretch>
              <a:fillRect/>
            </a:stretch>
          </p:blipFill>
          <p:spPr bwMode="auto">
            <a:xfrm>
              <a:off x="0" y="0"/>
              <a:ext cx="3696" cy="1988"/>
            </a:xfrm>
            <a:prstGeom prst="rect">
              <a:avLst/>
            </a:prstGeom>
            <a:noFill/>
          </p:spPr>
        </p:pic>
        <p:sp>
          <p:nvSpPr>
            <p:cNvPr id="20487" name="Text Box 7"/>
            <p:cNvSpPr txBox="1">
              <a:spLocks noChangeArrowheads="1"/>
            </p:cNvSpPr>
            <p:nvPr/>
          </p:nvSpPr>
          <p:spPr bwMode="auto">
            <a:xfrm>
              <a:off x="1440" y="1680"/>
              <a:ext cx="795" cy="453"/>
            </a:xfrm>
            <a:prstGeom prst="rect">
              <a:avLst/>
            </a:prstGeom>
            <a:solidFill>
              <a:srgbClr val="800000"/>
            </a:solidFill>
            <a:ln w="9525">
              <a:solidFill>
                <a:schemeClr val="bg1"/>
              </a:solidFill>
              <a:miter lim="800000"/>
              <a:headEnd/>
              <a:tailEnd/>
            </a:ln>
            <a:effectLst/>
          </p:spPr>
          <p:txBody>
            <a:bodyPr>
              <a:spAutoFit/>
            </a:bodyPr>
            <a:lstStyle/>
            <a:p>
              <a:r>
                <a:rPr lang="zh-CN" altLang="en-US" sz="2400" b="1">
                  <a:solidFill>
                    <a:schemeClr val="bg1"/>
                  </a:solidFill>
                  <a:ea typeface="楷体_GB2312" pitchFamily="49" charset="-122"/>
                </a:rPr>
                <a:t>水循环</a:t>
              </a:r>
            </a:p>
          </p:txBody>
        </p:sp>
      </p:grpSp>
      <p:grpSp>
        <p:nvGrpSpPr>
          <p:cNvPr id="4" name="Group 8"/>
          <p:cNvGrpSpPr>
            <a:grpSpLocks/>
          </p:cNvGrpSpPr>
          <p:nvPr/>
        </p:nvGrpSpPr>
        <p:grpSpPr bwMode="auto">
          <a:xfrm>
            <a:off x="1" y="2914650"/>
            <a:ext cx="5940425" cy="2221863"/>
            <a:chOff x="0" y="2205"/>
            <a:chExt cx="3742" cy="2124"/>
          </a:xfrm>
        </p:grpSpPr>
        <p:pic>
          <p:nvPicPr>
            <p:cNvPr id="20489" name="Picture 9" descr="20040518083514952"/>
            <p:cNvPicPr>
              <a:picLocks noChangeAspect="1" noChangeArrowheads="1"/>
            </p:cNvPicPr>
            <p:nvPr/>
          </p:nvPicPr>
          <p:blipFill>
            <a:blip r:embed="rId4"/>
            <a:srcRect/>
            <a:stretch>
              <a:fillRect/>
            </a:stretch>
          </p:blipFill>
          <p:spPr bwMode="auto">
            <a:xfrm>
              <a:off x="0" y="2205"/>
              <a:ext cx="3742" cy="1951"/>
            </a:xfrm>
            <a:prstGeom prst="rect">
              <a:avLst/>
            </a:prstGeom>
            <a:noFill/>
          </p:spPr>
        </p:pic>
        <p:sp>
          <p:nvSpPr>
            <p:cNvPr id="20490" name="Text Box 10"/>
            <p:cNvSpPr txBox="1">
              <a:spLocks noChangeArrowheads="1"/>
            </p:cNvSpPr>
            <p:nvPr/>
          </p:nvSpPr>
          <p:spPr bwMode="auto">
            <a:xfrm>
              <a:off x="1296" y="3888"/>
              <a:ext cx="1104" cy="441"/>
            </a:xfrm>
            <a:prstGeom prst="rect">
              <a:avLst/>
            </a:prstGeom>
            <a:solidFill>
              <a:srgbClr val="800000"/>
            </a:solidFill>
            <a:ln w="9525">
              <a:solidFill>
                <a:schemeClr val="bg1"/>
              </a:solidFill>
              <a:miter lim="800000"/>
              <a:headEnd/>
              <a:tailEnd/>
            </a:ln>
            <a:effectLst/>
          </p:spPr>
          <p:txBody>
            <a:bodyPr>
              <a:spAutoFit/>
            </a:bodyPr>
            <a:lstStyle/>
            <a:p>
              <a:pPr algn="ctr"/>
              <a:r>
                <a:rPr lang="zh-CN" altLang="en-US" sz="2400" b="1">
                  <a:solidFill>
                    <a:schemeClr val="bg1"/>
                  </a:solidFill>
                  <a:ea typeface="楷体_GB2312" pitchFamily="49" charset="-122"/>
                </a:rPr>
                <a:t>地质循环</a:t>
              </a:r>
            </a:p>
          </p:txBody>
        </p:sp>
      </p:grpSp>
      <p:grpSp>
        <p:nvGrpSpPr>
          <p:cNvPr id="5" name="Group 11"/>
          <p:cNvGrpSpPr>
            <a:grpSpLocks/>
          </p:cNvGrpSpPr>
          <p:nvPr/>
        </p:nvGrpSpPr>
        <p:grpSpPr bwMode="auto">
          <a:xfrm>
            <a:off x="6096001" y="2971801"/>
            <a:ext cx="2894013" cy="2135420"/>
            <a:chOff x="3792" y="2208"/>
            <a:chExt cx="1823" cy="2144"/>
          </a:xfrm>
        </p:grpSpPr>
        <p:pic>
          <p:nvPicPr>
            <p:cNvPr id="20492" name="Picture 12">
              <a:hlinkClick r:id="rId5" action="ppaction://hlinksldjump"/>
            </p:cNvPr>
            <p:cNvPicPr>
              <a:picLocks noChangeAspect="1" noChangeArrowheads="1"/>
            </p:cNvPicPr>
            <p:nvPr/>
          </p:nvPicPr>
          <p:blipFill>
            <a:blip r:embed="rId6">
              <a:lum contrast="6000"/>
            </a:blip>
            <a:srcRect l="26057" t="36171" r="53261" b="37943"/>
            <a:stretch>
              <a:fillRect/>
            </a:stretch>
          </p:blipFill>
          <p:spPr bwMode="auto">
            <a:xfrm>
              <a:off x="3792" y="2208"/>
              <a:ext cx="1823" cy="1777"/>
            </a:xfrm>
            <a:prstGeom prst="rect">
              <a:avLst/>
            </a:prstGeom>
            <a:solidFill>
              <a:schemeClr val="bg1"/>
            </a:solidFill>
          </p:spPr>
        </p:pic>
        <p:sp>
          <p:nvSpPr>
            <p:cNvPr id="20493" name="Text Box 13"/>
            <p:cNvSpPr txBox="1">
              <a:spLocks noChangeArrowheads="1"/>
            </p:cNvSpPr>
            <p:nvPr/>
          </p:nvSpPr>
          <p:spPr bwMode="auto">
            <a:xfrm>
              <a:off x="4368" y="3888"/>
              <a:ext cx="996" cy="464"/>
            </a:xfrm>
            <a:prstGeom prst="rect">
              <a:avLst/>
            </a:prstGeom>
            <a:solidFill>
              <a:srgbClr val="800000"/>
            </a:solidFill>
            <a:ln w="9525">
              <a:solidFill>
                <a:schemeClr val="bg1"/>
              </a:solidFill>
              <a:miter lim="800000"/>
              <a:headEnd/>
              <a:tailEnd/>
            </a:ln>
            <a:effectLst/>
          </p:spPr>
          <p:txBody>
            <a:bodyPr>
              <a:spAutoFit/>
            </a:bodyPr>
            <a:lstStyle/>
            <a:p>
              <a:r>
                <a:rPr lang="zh-CN" altLang="en-US" sz="2400" b="1">
                  <a:solidFill>
                    <a:schemeClr val="bg1"/>
                  </a:solidFill>
                  <a:ea typeface="楷体_GB2312" pitchFamily="49" charset="-122"/>
                </a:rPr>
                <a:t>生物循环</a:t>
              </a:r>
            </a:p>
          </p:txBody>
        </p:sp>
      </p:grpSp>
      <p:sp>
        <p:nvSpPr>
          <p:cNvPr id="20494" name="Text Box 14"/>
          <p:cNvSpPr txBox="1">
            <a:spLocks noChangeArrowheads="1"/>
          </p:cNvSpPr>
          <p:nvPr/>
        </p:nvSpPr>
        <p:spPr bwMode="auto">
          <a:xfrm>
            <a:off x="0" y="0"/>
            <a:ext cx="9144000" cy="1077218"/>
          </a:xfrm>
          <a:prstGeom prst="rect">
            <a:avLst/>
          </a:prstGeom>
          <a:solidFill>
            <a:schemeClr val="accent2"/>
          </a:solidFill>
          <a:ln w="9525">
            <a:noFill/>
            <a:miter lim="800000"/>
            <a:headEnd/>
            <a:tailEnd/>
          </a:ln>
          <a:effectLst/>
        </p:spPr>
        <p:txBody>
          <a:bodyPr>
            <a:spAutoFit/>
          </a:bodyPr>
          <a:lstStyle/>
          <a:p>
            <a:pPr algn="ctr"/>
            <a:r>
              <a:rPr lang="zh-CN" altLang="en-US" sz="3200" b="1">
                <a:solidFill>
                  <a:schemeClr val="bg1"/>
                </a:solidFill>
                <a:ea typeface="黑体" pitchFamily="49" charset="-122"/>
              </a:rPr>
              <a:t>正是由于它们的存在，才把地理环境要素融合成自然综合体，构成地理环境的整体性。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494"/>
                                        </p:tgtEl>
                                        <p:attrNameLst>
                                          <p:attrName>style.visibility</p:attrName>
                                        </p:attrNameLst>
                                      </p:cBhvr>
                                      <p:to>
                                        <p:strVal val="visible"/>
                                      </p:to>
                                    </p:set>
                                    <p:animEffect transition="in" filter="blinds(horizontal)">
                                      <p:cBhvr>
                                        <p:cTn id="28" dur="5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3"/>
          <p:cNvSpPr>
            <a:spLocks noChangeArrowheads="1"/>
          </p:cNvSpPr>
          <p:nvPr>
            <p:custDataLst>
              <p:tags r:id="rId1"/>
            </p:custDataLst>
          </p:nvPr>
        </p:nvSpPr>
        <p:spPr bwMode="auto">
          <a:xfrm>
            <a:off x="179393" y="580874"/>
            <a:ext cx="3240087" cy="97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zh-CN" sz="2400" b="1" dirty="0" smtClean="0">
                <a:solidFill>
                  <a:srgbClr val="000000"/>
                </a:solidFill>
                <a:latin typeface="宋体" pitchFamily="2" charset="-122"/>
                <a:ea typeface="黑体" pitchFamily="49" charset="-122"/>
              </a:rPr>
              <a:t>非地带性</a:t>
            </a:r>
            <a:r>
              <a:rPr lang="zh-CN" altLang="zh-CN" sz="2400" b="1" dirty="0">
                <a:solidFill>
                  <a:srgbClr val="000000"/>
                </a:solidFill>
                <a:latin typeface="宋体" pitchFamily="2" charset="-122"/>
                <a:ea typeface="黑体" pitchFamily="49" charset="-122"/>
              </a:rPr>
              <a:t>土壤</a:t>
            </a:r>
            <a:endParaRPr lang="zh-CN" altLang="zh-CN" sz="2400" dirty="0">
              <a:solidFill>
                <a:srgbClr val="000000"/>
              </a:solidFill>
              <a:latin typeface="宋体" pitchFamily="2" charset="-122"/>
              <a:ea typeface="黑体" pitchFamily="49" charset="-122"/>
            </a:endParaRPr>
          </a:p>
          <a:p>
            <a:pPr algn="just">
              <a:lnSpc>
                <a:spcPct val="125000"/>
              </a:lnSpc>
            </a:pPr>
            <a:r>
              <a:rPr lang="zh-CN" altLang="zh-CN" sz="2200" b="1" dirty="0">
                <a:solidFill>
                  <a:srgbClr val="000000"/>
                </a:solidFill>
                <a:latin typeface="华光姚体_CNKI" pitchFamily="2" charset="-122"/>
                <a:ea typeface="华光姚体_CNKI" pitchFamily="2" charset="-122"/>
              </a:rPr>
              <a:t>非地带性土壤分布：</a:t>
            </a:r>
            <a:r>
              <a:rPr lang="zh-CN" altLang="zh-CN" sz="2200" dirty="0">
                <a:solidFill>
                  <a:srgbClr val="000000"/>
                </a:solidFill>
                <a:latin typeface="华光姚体_CNKI" pitchFamily="2" charset="-122"/>
                <a:ea typeface="华光姚体_CNKI" pitchFamily="2" charset="-122"/>
              </a:rPr>
              <a:t> </a:t>
            </a:r>
            <a:r>
              <a:rPr lang="en-US" altLang="zh-CN" sz="2200" b="1" dirty="0">
                <a:solidFill>
                  <a:srgbClr val="000000"/>
                </a:solidFill>
                <a:latin typeface="黑体" pitchFamily="49" charset="-122"/>
              </a:rPr>
              <a:t> </a:t>
            </a:r>
            <a:endParaRPr lang="zh-CN" altLang="zh-CN" sz="2200" dirty="0">
              <a:latin typeface="Times New Roman" pitchFamily="18" charset="0"/>
            </a:endParaRPr>
          </a:p>
        </p:txBody>
      </p:sp>
      <p:pic>
        <p:nvPicPr>
          <p:cNvPr id="69635" name="图片 4"/>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l="18423" t="19125"/>
          <a:stretch>
            <a:fillRect/>
          </a:stretch>
        </p:blipFill>
        <p:spPr bwMode="auto">
          <a:xfrm>
            <a:off x="179393" y="1599389"/>
            <a:ext cx="2808287" cy="209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87" name="矩形 5"/>
          <p:cNvSpPr>
            <a:spLocks noChangeArrowheads="1"/>
          </p:cNvSpPr>
          <p:nvPr>
            <p:custDataLst>
              <p:tags r:id="rId3"/>
            </p:custDataLst>
          </p:nvPr>
        </p:nvSpPr>
        <p:spPr bwMode="auto">
          <a:xfrm>
            <a:off x="6078538" y="3776464"/>
            <a:ext cx="2959100" cy="1200329"/>
          </a:xfrm>
          <a:prstGeom prst="rect">
            <a:avLst/>
          </a:prstGeom>
          <a:solidFill>
            <a:srgbClr val="FFFFFF"/>
          </a:solidFill>
          <a:ln w="12700" algn="ctr">
            <a:solidFill>
              <a:srgbClr val="000000"/>
            </a:solidFill>
            <a:miter lim="800000"/>
            <a:headEnd/>
            <a:tailEnd/>
          </a:ln>
        </p:spPr>
        <p:txBody>
          <a:bodyPr>
            <a:spAutoFit/>
          </a:bodyPr>
          <a:lstStyle/>
          <a:p>
            <a:pPr algn="ctr"/>
            <a:r>
              <a:rPr lang="zh-CN" altLang="zh-CN" b="1">
                <a:solidFill>
                  <a:srgbClr val="000000"/>
                </a:solidFill>
                <a:latin typeface="Calibri" pitchFamily="34" charset="0"/>
                <a:ea typeface="黑体" pitchFamily="49" charset="-122"/>
              </a:rPr>
              <a:t>火山灰土</a:t>
            </a:r>
            <a:endParaRPr lang="en-US" altLang="zh-CN" b="1">
              <a:solidFill>
                <a:srgbClr val="000000"/>
              </a:solidFill>
              <a:latin typeface="Calibri" pitchFamily="34" charset="0"/>
              <a:ea typeface="黑体" pitchFamily="49" charset="-122"/>
            </a:endParaRPr>
          </a:p>
          <a:p>
            <a:pPr algn="ctr"/>
            <a:r>
              <a:rPr lang="zh-CN" altLang="zh-CN">
                <a:solidFill>
                  <a:srgbClr val="000000"/>
                </a:solidFill>
                <a:latin typeface="华光姚体_CNKI" pitchFamily="2" charset="-122"/>
                <a:ea typeface="华光姚体_CNKI" pitchFamily="2" charset="-122"/>
              </a:rPr>
              <a:t>零星分布于死火山口附近，以火山喷发沉积物为母质</a:t>
            </a:r>
            <a:r>
              <a:rPr lang="zh-CN" altLang="en-US">
                <a:solidFill>
                  <a:srgbClr val="000000"/>
                </a:solidFill>
                <a:latin typeface="华光姚体_CNKI" pitchFamily="2" charset="-122"/>
                <a:ea typeface="华光姚体_CNKI" pitchFamily="2" charset="-122"/>
              </a:rPr>
              <a:t>。</a:t>
            </a:r>
            <a:r>
              <a:rPr lang="zh-CN" altLang="zh-CN">
                <a:solidFill>
                  <a:srgbClr val="000000"/>
                </a:solidFill>
                <a:latin typeface="华光姚体_CNKI" pitchFamily="2" charset="-122"/>
                <a:ea typeface="华光姚体_CNKI" pitchFamily="2" charset="-122"/>
              </a:rPr>
              <a:t>疏松多孔，容量很小 </a:t>
            </a:r>
            <a:r>
              <a:rPr lang="en-US" altLang="zh-CN">
                <a:solidFill>
                  <a:srgbClr val="000000"/>
                </a:solidFill>
                <a:latin typeface="华光姚体_CNKI" pitchFamily="2" charset="-122"/>
                <a:ea typeface="华光姚体_CNKI" pitchFamily="2" charset="-122"/>
              </a:rPr>
              <a:t> </a:t>
            </a:r>
            <a:endParaRPr lang="zh-CN" altLang="zh-CN">
              <a:solidFill>
                <a:srgbClr val="000000"/>
              </a:solidFill>
              <a:latin typeface="华光姚体_CNKI" pitchFamily="2" charset="-122"/>
              <a:ea typeface="华光姚体_CNKI" pitchFamily="2" charset="-122"/>
            </a:endParaRPr>
          </a:p>
        </p:txBody>
      </p:sp>
      <p:sp>
        <p:nvSpPr>
          <p:cNvPr id="67588" name="矩形 6"/>
          <p:cNvSpPr>
            <a:spLocks noChangeArrowheads="1"/>
          </p:cNvSpPr>
          <p:nvPr>
            <p:custDataLst>
              <p:tags r:id="rId4"/>
            </p:custDataLst>
          </p:nvPr>
        </p:nvSpPr>
        <p:spPr bwMode="auto">
          <a:xfrm>
            <a:off x="47625" y="3776464"/>
            <a:ext cx="2941638" cy="1200329"/>
          </a:xfrm>
          <a:prstGeom prst="rect">
            <a:avLst/>
          </a:prstGeom>
          <a:solidFill>
            <a:srgbClr val="FFFFFF"/>
          </a:solidFill>
          <a:ln w="12700" algn="ctr">
            <a:solidFill>
              <a:srgbClr val="000000"/>
            </a:solidFill>
            <a:miter lim="800000"/>
            <a:headEnd/>
            <a:tailEnd/>
          </a:ln>
        </p:spPr>
        <p:txBody>
          <a:bodyPr>
            <a:spAutoFit/>
          </a:bodyPr>
          <a:lstStyle/>
          <a:p>
            <a:pPr algn="ctr"/>
            <a:r>
              <a:rPr lang="zh-CN" altLang="zh-CN" b="1">
                <a:solidFill>
                  <a:srgbClr val="000000"/>
                </a:solidFill>
                <a:latin typeface="Calibri" pitchFamily="34" charset="0"/>
                <a:ea typeface="黑体" pitchFamily="49" charset="-122"/>
              </a:rPr>
              <a:t>冲积土</a:t>
            </a:r>
            <a:endParaRPr lang="en-US" altLang="zh-CN" b="1">
              <a:solidFill>
                <a:srgbClr val="000000"/>
              </a:solidFill>
              <a:latin typeface="Calibri" pitchFamily="34" charset="0"/>
              <a:ea typeface="黑体" pitchFamily="49" charset="-122"/>
            </a:endParaRPr>
          </a:p>
          <a:p>
            <a:pPr algn="just"/>
            <a:r>
              <a:rPr lang="zh-CN" altLang="zh-CN">
                <a:solidFill>
                  <a:srgbClr val="000000"/>
                </a:solidFill>
                <a:latin typeface="华光姚体_CNKI" pitchFamily="2" charset="-122"/>
                <a:ea typeface="华光姚体_CNKI" pitchFamily="2" charset="-122"/>
              </a:rPr>
              <a:t>分布于世界各大河流的泛滥地、冲积平原、三角洲以及滨湖、滨海的低地地区。</a:t>
            </a:r>
          </a:p>
        </p:txBody>
      </p:sp>
      <p:pic>
        <p:nvPicPr>
          <p:cNvPr id="69638" name="Picture 2" descr="https://timgsa.baidu.com/timg?image&amp;quality=80&amp;size=b9999_10000&amp;sec=1597816654514&amp;di=636271e5a18cbf275959aedaf28f5261&amp;imgtype=0&amp;src=http%3A%2F%2Ff.hiphotos.baidu.com%2Fbaike%2Fpic%2Fitem%2Fd000baa1cd11728b8a43498dc1fcc3cec3fd2c37.jpg"/>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l="5846" t="13658" r="32269" b="8141"/>
          <a:stretch>
            <a:fillRect/>
          </a:stretch>
        </p:blipFill>
        <p:spPr bwMode="auto">
          <a:xfrm>
            <a:off x="3132143" y="1599389"/>
            <a:ext cx="2808287" cy="209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90" name="矩形 8"/>
          <p:cNvSpPr>
            <a:spLocks noChangeArrowheads="1"/>
          </p:cNvSpPr>
          <p:nvPr>
            <p:custDataLst>
              <p:tags r:id="rId6"/>
            </p:custDataLst>
          </p:nvPr>
        </p:nvSpPr>
        <p:spPr bwMode="auto">
          <a:xfrm>
            <a:off x="3063875" y="3776464"/>
            <a:ext cx="2941638" cy="1200329"/>
          </a:xfrm>
          <a:prstGeom prst="rect">
            <a:avLst/>
          </a:prstGeom>
          <a:solidFill>
            <a:srgbClr val="FFFFFF"/>
          </a:solidFill>
          <a:ln w="12700" algn="ctr">
            <a:solidFill>
              <a:srgbClr val="000000"/>
            </a:solidFill>
            <a:miter lim="800000"/>
            <a:headEnd/>
            <a:tailEnd/>
          </a:ln>
        </p:spPr>
        <p:txBody>
          <a:bodyPr>
            <a:spAutoFit/>
          </a:bodyPr>
          <a:lstStyle/>
          <a:p>
            <a:pPr algn="ctr"/>
            <a:r>
              <a:rPr lang="zh-CN" altLang="zh-CN" b="1">
                <a:solidFill>
                  <a:srgbClr val="000000"/>
                </a:solidFill>
                <a:latin typeface="Calibri" pitchFamily="34" charset="0"/>
                <a:ea typeface="黑体" pitchFamily="49" charset="-122"/>
              </a:rPr>
              <a:t>风沙土</a:t>
            </a:r>
            <a:endParaRPr lang="en-US" altLang="zh-CN" b="1">
              <a:solidFill>
                <a:srgbClr val="000000"/>
              </a:solidFill>
              <a:latin typeface="Calibri" pitchFamily="34" charset="0"/>
              <a:ea typeface="黑体" pitchFamily="49" charset="-122"/>
            </a:endParaRPr>
          </a:p>
          <a:p>
            <a:pPr algn="ctr">
              <a:lnSpc>
                <a:spcPct val="150000"/>
              </a:lnSpc>
            </a:pPr>
            <a:r>
              <a:rPr lang="zh-CN" altLang="en-US">
                <a:solidFill>
                  <a:srgbClr val="000000"/>
                </a:solidFill>
                <a:latin typeface="华光姚体_CNKI" pitchFamily="2" charset="-122"/>
                <a:ea typeface="华光姚体_CNKI" pitchFamily="2" charset="-122"/>
              </a:rPr>
              <a:t>分布于热带、温带</a:t>
            </a:r>
            <a:endParaRPr lang="en-US" altLang="zh-CN">
              <a:solidFill>
                <a:srgbClr val="000000"/>
              </a:solidFill>
              <a:latin typeface="华光姚体_CNKI" pitchFamily="2" charset="-122"/>
              <a:ea typeface="华光姚体_CNKI" pitchFamily="2" charset="-122"/>
            </a:endParaRPr>
          </a:p>
          <a:p>
            <a:pPr algn="ctr">
              <a:lnSpc>
                <a:spcPct val="150000"/>
              </a:lnSpc>
            </a:pPr>
            <a:r>
              <a:rPr lang="zh-CN" altLang="en-US">
                <a:solidFill>
                  <a:srgbClr val="000000"/>
                </a:solidFill>
                <a:latin typeface="华光姚体_CNKI" pitchFamily="2" charset="-122"/>
                <a:ea typeface="华光姚体_CNKI" pitchFamily="2" charset="-122"/>
              </a:rPr>
              <a:t>干旱半干旱地区</a:t>
            </a:r>
            <a:endParaRPr lang="zh-CN" altLang="zh-CN">
              <a:solidFill>
                <a:srgbClr val="000000"/>
              </a:solidFill>
              <a:latin typeface="华光姚体_CNKI" pitchFamily="2" charset="-122"/>
              <a:ea typeface="华光姚体_CNKI" pitchFamily="2" charset="-122"/>
            </a:endParaRPr>
          </a:p>
        </p:txBody>
      </p:sp>
      <p:pic>
        <p:nvPicPr>
          <p:cNvPr id="69640" name="图片 7"/>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l="17397" t="565" r="9805" b="19102"/>
          <a:stretch>
            <a:fillRect/>
          </a:stretch>
        </p:blipFill>
        <p:spPr bwMode="auto">
          <a:xfrm>
            <a:off x="6084893" y="1599387"/>
            <a:ext cx="2854325" cy="210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40637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500" fill="hold"/>
                                        <p:tgtEl>
                                          <p:spTgt spid="69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fade">
                                      <p:cBhvr>
                                        <p:cTn id="12" dur="500" fill="hold"/>
                                        <p:tgtEl>
                                          <p:spTgt spid="67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9638"/>
                                        </p:tgtEl>
                                        <p:attrNameLst>
                                          <p:attrName>style.visibility</p:attrName>
                                        </p:attrNameLst>
                                      </p:cBhvr>
                                      <p:to>
                                        <p:strVal val="visible"/>
                                      </p:to>
                                    </p:set>
                                    <p:animEffect transition="in" filter="fade">
                                      <p:cBhvr>
                                        <p:cTn id="17" dur="500" fill="hold"/>
                                        <p:tgtEl>
                                          <p:spTgt spid="696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590"/>
                                        </p:tgtEl>
                                        <p:attrNameLst>
                                          <p:attrName>style.visibility</p:attrName>
                                        </p:attrNameLst>
                                      </p:cBhvr>
                                      <p:to>
                                        <p:strVal val="visible"/>
                                      </p:to>
                                    </p:set>
                                    <p:animEffect transition="in" filter="fade">
                                      <p:cBhvr>
                                        <p:cTn id="22" dur="500" fill="hold"/>
                                        <p:tgtEl>
                                          <p:spTgt spid="675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9640"/>
                                        </p:tgtEl>
                                        <p:attrNameLst>
                                          <p:attrName>style.visibility</p:attrName>
                                        </p:attrNameLst>
                                      </p:cBhvr>
                                      <p:to>
                                        <p:strVal val="visible"/>
                                      </p:to>
                                    </p:set>
                                    <p:animEffect transition="in" filter="fade">
                                      <p:cBhvr>
                                        <p:cTn id="27" dur="500" fill="hold"/>
                                        <p:tgtEl>
                                          <p:spTgt spid="696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587"/>
                                        </p:tgtEl>
                                        <p:attrNameLst>
                                          <p:attrName>style.visibility</p:attrName>
                                        </p:attrNameLst>
                                      </p:cBhvr>
                                      <p:to>
                                        <p:strVal val="visible"/>
                                      </p:to>
                                    </p:set>
                                    <p:animEffect transition="in" filter="fade">
                                      <p:cBhvr>
                                        <p:cTn id="32" dur="500" fill="hold"/>
                                        <p:tgtEl>
                                          <p:spTgt spid="6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88" grpId="0" animBg="1"/>
      <p:bldP spid="6759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67"/>
          <p:cNvSpPr/>
          <p:nvPr/>
        </p:nvSpPr>
        <p:spPr>
          <a:xfrm>
            <a:off x="469583" y="1647828"/>
            <a:ext cx="3185160" cy="2993231"/>
          </a:xfrm>
          <a:prstGeom prst="roundRect">
            <a:avLst>
              <a:gd name="adj" fmla="val 4443"/>
            </a:avLst>
          </a:prstGeom>
          <a:solidFill>
            <a:srgbClr val="FFFFFF"/>
          </a:solidFill>
          <a:ln>
            <a:noFill/>
          </a:ln>
          <a:effectLst>
            <a:outerShdw blurRad="63500" dist="12700" sx="101000" sy="101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dirty="0"/>
          </a:p>
        </p:txBody>
      </p:sp>
      <p:sp>
        <p:nvSpPr>
          <p:cNvPr id="46" name="文本框 45"/>
          <p:cNvSpPr txBox="1"/>
          <p:nvPr/>
        </p:nvSpPr>
        <p:spPr>
          <a:xfrm>
            <a:off x="6250472" y="4512275"/>
            <a:ext cx="1531399" cy="300082"/>
          </a:xfrm>
          <a:prstGeom prst="rect">
            <a:avLst/>
          </a:prstGeom>
          <a:noFill/>
        </p:spPr>
        <p:txBody>
          <a:bodyPr wrap="square" lIns="68580" tIns="34290" rIns="68580" bIns="34290" rtlCol="0">
            <a:spAutoFit/>
          </a:bodyPr>
          <a:lstStyle/>
          <a:p>
            <a:r>
              <a:rPr lang="zh-CN" altLang="en-US" sz="1500" b="1" dirty="0">
                <a:solidFill>
                  <a:srgbClr val="404040"/>
                </a:solidFill>
                <a:latin typeface="微软雅黑" panose="020B0503020204020204" pitchFamily="34" charset="-122"/>
                <a:ea typeface="微软雅黑" panose="020B0503020204020204" pitchFamily="34" charset="-122"/>
              </a:rPr>
              <a:t>生物循环示意图</a:t>
            </a:r>
          </a:p>
        </p:txBody>
      </p:sp>
      <p:sp>
        <p:nvSpPr>
          <p:cNvPr id="61" name="文本框 60"/>
          <p:cNvSpPr txBox="1"/>
          <p:nvPr/>
        </p:nvSpPr>
        <p:spPr>
          <a:xfrm>
            <a:off x="373861" y="720090"/>
            <a:ext cx="3312319" cy="992579"/>
          </a:xfrm>
          <a:prstGeom prst="rect">
            <a:avLst/>
          </a:prstGeom>
          <a:noFill/>
        </p:spPr>
        <p:txBody>
          <a:bodyPr wrap="square" lIns="68580" tIns="34290" rIns="68580" bIns="34290" rtlCol="0">
            <a:spAutoFit/>
          </a:bodyPr>
          <a:lstStyle/>
          <a:p>
            <a:pPr algn="just">
              <a:lnSpc>
                <a:spcPct val="150000"/>
              </a:lnSpc>
            </a:pPr>
            <a:r>
              <a:rPr lang="zh-CN" altLang="en-US" sz="2000" b="1" dirty="0">
                <a:solidFill>
                  <a:srgbClr val="0000FF"/>
                </a:solidFill>
                <a:latin typeface="微软雅黑" panose="020B0503020204020204" pitchFamily="34" charset="-122"/>
                <a:ea typeface="微软雅黑" panose="020B0503020204020204" pitchFamily="34" charset="-122"/>
              </a:rPr>
              <a:t>       生物是影响土壤发育的最基本也是最</a:t>
            </a:r>
            <a:r>
              <a:rPr lang="zh-CN" altLang="en-US" sz="2000" b="1" dirty="0">
                <a:solidFill>
                  <a:srgbClr val="FF0000"/>
                </a:solidFill>
                <a:latin typeface="微软雅黑" panose="020B0503020204020204" pitchFamily="34" charset="-122"/>
                <a:ea typeface="微软雅黑" panose="020B0503020204020204" pitchFamily="34" charset="-122"/>
              </a:rPr>
              <a:t>活跃</a:t>
            </a:r>
            <a:r>
              <a:rPr lang="zh-CN" altLang="en-US" sz="2000" b="1" dirty="0">
                <a:solidFill>
                  <a:srgbClr val="0000FF"/>
                </a:solidFill>
                <a:latin typeface="微软雅黑" panose="020B0503020204020204" pitchFamily="34" charset="-122"/>
                <a:ea typeface="微软雅黑" panose="020B0503020204020204" pitchFamily="34" charset="-122"/>
              </a:rPr>
              <a:t>的因素。</a:t>
            </a:r>
          </a:p>
        </p:txBody>
      </p:sp>
      <p:grpSp>
        <p:nvGrpSpPr>
          <p:cNvPr id="5" name="组合 4"/>
          <p:cNvGrpSpPr/>
          <p:nvPr/>
        </p:nvGrpSpPr>
        <p:grpSpPr>
          <a:xfrm>
            <a:off x="502640" y="1671161"/>
            <a:ext cx="3353257" cy="507831"/>
            <a:chOff x="498732" y="2228211"/>
            <a:chExt cx="4471008" cy="677107"/>
          </a:xfrm>
        </p:grpSpPr>
        <p:sp>
          <p:nvSpPr>
            <p:cNvPr id="62" name="椭圆 61"/>
            <p:cNvSpPr/>
            <p:nvPr/>
          </p:nvSpPr>
          <p:spPr>
            <a:xfrm>
              <a:off x="498732" y="2480828"/>
              <a:ext cx="200055" cy="200055"/>
            </a:xfrm>
            <a:prstGeom prst="ellipse">
              <a:avLst/>
            </a:prstGeom>
            <a:solidFill>
              <a:srgbClr val="82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3" name="文本框 62"/>
            <p:cNvSpPr txBox="1"/>
            <p:nvPr/>
          </p:nvSpPr>
          <p:spPr>
            <a:xfrm>
              <a:off x="698787" y="2228211"/>
              <a:ext cx="4270953" cy="677107"/>
            </a:xfrm>
            <a:prstGeom prst="rect">
              <a:avLst/>
            </a:prstGeom>
            <a:noFill/>
          </p:spPr>
          <p:txBody>
            <a:bodyPr wrap="square" rtlCol="0">
              <a:spAutoFit/>
            </a:body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生物残体为土壤提供有机质。</a:t>
              </a:r>
            </a:p>
          </p:txBody>
        </p:sp>
      </p:grpSp>
      <p:grpSp>
        <p:nvGrpSpPr>
          <p:cNvPr id="6" name="组合 5"/>
          <p:cNvGrpSpPr/>
          <p:nvPr/>
        </p:nvGrpSpPr>
        <p:grpSpPr>
          <a:xfrm>
            <a:off x="502640" y="2225651"/>
            <a:ext cx="3045041" cy="923330"/>
            <a:chOff x="498732" y="2967534"/>
            <a:chExt cx="4060054" cy="1231104"/>
          </a:xfrm>
        </p:grpSpPr>
        <p:sp>
          <p:nvSpPr>
            <p:cNvPr id="64" name="椭圆 63"/>
            <p:cNvSpPr/>
            <p:nvPr/>
          </p:nvSpPr>
          <p:spPr>
            <a:xfrm>
              <a:off x="498732" y="3230311"/>
              <a:ext cx="200055" cy="200055"/>
            </a:xfrm>
            <a:prstGeom prst="ellipse">
              <a:avLst/>
            </a:prstGeom>
            <a:solidFill>
              <a:srgbClr val="82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5" name="文本框 64"/>
            <p:cNvSpPr txBox="1"/>
            <p:nvPr/>
          </p:nvSpPr>
          <p:spPr>
            <a:xfrm>
              <a:off x="698787" y="2967534"/>
              <a:ext cx="3859999" cy="1231104"/>
            </a:xfrm>
            <a:prstGeom prst="rect">
              <a:avLst/>
            </a:prstGeom>
            <a:noFill/>
          </p:spPr>
          <p:txBody>
            <a:bodyPr wrap="square" rtlCol="0">
              <a:spAutoFit/>
            </a:body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有机质在微生物的作用下分解，转化为腐殖质。</a:t>
              </a:r>
            </a:p>
          </p:txBody>
        </p:sp>
      </p:grpSp>
      <p:grpSp>
        <p:nvGrpSpPr>
          <p:cNvPr id="7" name="组合 6"/>
          <p:cNvGrpSpPr/>
          <p:nvPr/>
        </p:nvGrpSpPr>
        <p:grpSpPr>
          <a:xfrm>
            <a:off x="484464" y="3195642"/>
            <a:ext cx="3170912" cy="1338828"/>
            <a:chOff x="474502" y="4260854"/>
            <a:chExt cx="4227882" cy="1785104"/>
          </a:xfrm>
        </p:grpSpPr>
        <p:sp>
          <p:nvSpPr>
            <p:cNvPr id="66" name="椭圆 65"/>
            <p:cNvSpPr/>
            <p:nvPr/>
          </p:nvSpPr>
          <p:spPr>
            <a:xfrm>
              <a:off x="474502" y="4533791"/>
              <a:ext cx="200055" cy="200055"/>
            </a:xfrm>
            <a:prstGeom prst="ellipse">
              <a:avLst/>
            </a:prstGeom>
            <a:solidFill>
              <a:srgbClr val="82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7" name="文本框 66"/>
            <p:cNvSpPr txBox="1"/>
            <p:nvPr/>
          </p:nvSpPr>
          <p:spPr>
            <a:xfrm>
              <a:off x="674558" y="4260854"/>
              <a:ext cx="4027826" cy="1785104"/>
            </a:xfrm>
            <a:prstGeom prst="rect">
              <a:avLst/>
            </a:prstGeom>
            <a:noFill/>
          </p:spPr>
          <p:txBody>
            <a:bodyPr wrap="square" rtlCol="0">
              <a:spAutoFit/>
            </a:body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植物吸收营养元素，储存在生物体内，并随生物残体分解释放到土壤表层。</a:t>
              </a:r>
            </a:p>
          </p:txBody>
        </p:sp>
      </p:grpSp>
      <p:cxnSp>
        <p:nvCxnSpPr>
          <p:cNvPr id="69" name="直接连接符 68"/>
          <p:cNvCxnSpPr/>
          <p:nvPr/>
        </p:nvCxnSpPr>
        <p:spPr>
          <a:xfrm>
            <a:off x="419341" y="2256131"/>
            <a:ext cx="317611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19341" y="3228860"/>
            <a:ext cx="317611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3749364" y="1921257"/>
            <a:ext cx="350668" cy="2243801"/>
            <a:chOff x="4999151" y="2561674"/>
            <a:chExt cx="467557" cy="2991734"/>
          </a:xfrm>
        </p:grpSpPr>
        <p:cxnSp>
          <p:nvCxnSpPr>
            <p:cNvPr id="74" name="直接连接符 73"/>
            <p:cNvCxnSpPr/>
            <p:nvPr/>
          </p:nvCxnSpPr>
          <p:spPr>
            <a:xfrm>
              <a:off x="4999151" y="2561674"/>
              <a:ext cx="284085" cy="0"/>
            </a:xfrm>
            <a:prstGeom prst="line">
              <a:avLst/>
            </a:prstGeom>
            <a:ln w="12700">
              <a:solidFill>
                <a:srgbClr val="33BC8E"/>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999151" y="5553408"/>
              <a:ext cx="284085" cy="0"/>
            </a:xfrm>
            <a:prstGeom prst="line">
              <a:avLst/>
            </a:prstGeom>
            <a:ln w="12700">
              <a:solidFill>
                <a:srgbClr val="33BC8E"/>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283236" y="2561674"/>
              <a:ext cx="0" cy="2991734"/>
            </a:xfrm>
            <a:prstGeom prst="line">
              <a:avLst/>
            </a:prstGeom>
            <a:ln w="12700">
              <a:solidFill>
                <a:srgbClr val="33BC8E"/>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283236" y="4055844"/>
              <a:ext cx="183472" cy="0"/>
            </a:xfrm>
            <a:prstGeom prst="line">
              <a:avLst/>
            </a:prstGeom>
            <a:ln w="12700">
              <a:solidFill>
                <a:srgbClr val="33BC8E"/>
              </a:solidFill>
            </a:ln>
          </p:spPr>
          <p:style>
            <a:lnRef idx="1">
              <a:schemeClr val="accent1"/>
            </a:lnRef>
            <a:fillRef idx="0">
              <a:schemeClr val="accent1"/>
            </a:fillRef>
            <a:effectRef idx="0">
              <a:schemeClr val="accent1"/>
            </a:effectRef>
            <a:fontRef idx="minor">
              <a:schemeClr val="tx1"/>
            </a:fontRef>
          </p:style>
        </p:cxnSp>
      </p:grpSp>
      <p:sp>
        <p:nvSpPr>
          <p:cNvPr id="80" name="文本框 79"/>
          <p:cNvSpPr txBox="1"/>
          <p:nvPr/>
        </p:nvSpPr>
        <p:spPr>
          <a:xfrm>
            <a:off x="4114216" y="2422733"/>
            <a:ext cx="415498" cy="1373391"/>
          </a:xfrm>
          <a:prstGeom prst="rect">
            <a:avLst/>
          </a:prstGeom>
          <a:noFill/>
        </p:spPr>
        <p:txBody>
          <a:bodyPr vert="eaVert" wrap="square" lIns="68580" tIns="34290" rIns="68580" bIns="34290" rtlCol="0">
            <a:spAutoFit/>
          </a:bodyPr>
          <a:lstStyle/>
          <a:p>
            <a:r>
              <a:rPr lang="zh-CN" altLang="en-US" b="1" spc="750" dirty="0">
                <a:solidFill>
                  <a:srgbClr val="C00000"/>
                </a:solidFill>
                <a:latin typeface="微软雅黑" panose="020B0503020204020204" pitchFamily="34" charset="-122"/>
                <a:ea typeface="微软雅黑" panose="020B0503020204020204" pitchFamily="34" charset="-122"/>
              </a:rPr>
              <a:t>生物循环</a:t>
            </a:r>
          </a:p>
        </p:txBody>
      </p:sp>
      <p:grpSp>
        <p:nvGrpSpPr>
          <p:cNvPr id="8" name="组合 7"/>
          <p:cNvGrpSpPr/>
          <p:nvPr/>
        </p:nvGrpSpPr>
        <p:grpSpPr>
          <a:xfrm>
            <a:off x="4704398" y="902495"/>
            <a:ext cx="4209574" cy="3577825"/>
            <a:chOff x="6272530" y="1203325"/>
            <a:chExt cx="5612765" cy="4770433"/>
          </a:xfrm>
        </p:grpSpPr>
        <p:grpSp>
          <p:nvGrpSpPr>
            <p:cNvPr id="36" name="组合 35"/>
            <p:cNvGrpSpPr/>
            <p:nvPr/>
          </p:nvGrpSpPr>
          <p:grpSpPr>
            <a:xfrm>
              <a:off x="6272530" y="1203325"/>
              <a:ext cx="5612765" cy="4770433"/>
              <a:chOff x="6463708" y="1203325"/>
              <a:chExt cx="5612765" cy="4770433"/>
            </a:xfrm>
          </p:grpSpPr>
          <p:pic>
            <p:nvPicPr>
              <p:cNvPr id="37" name="图片 36"/>
              <p:cNvPicPr>
                <a:picLocks noChangeAspect="1"/>
              </p:cNvPicPr>
              <p:nvPr/>
            </p:nvPicPr>
            <p:blipFill rotWithShape="1">
              <a:blip r:embed="rId2">
                <a:extLst>
                  <a:ext uri="{28A0092B-C50C-407E-A947-70E740481C1C}">
                    <a14:useLocalDpi xmlns:a14="http://schemas.microsoft.com/office/drawing/2010/main" val="0"/>
                  </a:ext>
                </a:extLst>
              </a:blip>
              <a:srcRect t="10147" r="5577"/>
              <a:stretch>
                <a:fillRect/>
              </a:stretch>
            </p:blipFill>
            <p:spPr>
              <a:xfrm>
                <a:off x="6463708" y="1203325"/>
                <a:ext cx="5612765" cy="4728845"/>
              </a:xfrm>
              <a:prstGeom prst="rect">
                <a:avLst/>
              </a:prstGeom>
            </p:spPr>
          </p:pic>
          <p:sp>
            <p:nvSpPr>
              <p:cNvPr id="39" name="文本框 38"/>
              <p:cNvSpPr txBox="1"/>
              <p:nvPr/>
            </p:nvSpPr>
            <p:spPr>
              <a:xfrm>
                <a:off x="7236147" y="3767991"/>
                <a:ext cx="1519560" cy="86177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枯枝落叶掉落地面</a:t>
                </a:r>
              </a:p>
            </p:txBody>
          </p:sp>
          <p:sp>
            <p:nvSpPr>
              <p:cNvPr id="40" name="文本框 39"/>
              <p:cNvSpPr txBox="1"/>
              <p:nvPr/>
            </p:nvSpPr>
            <p:spPr>
              <a:xfrm>
                <a:off x="8578401" y="4763441"/>
                <a:ext cx="1741255" cy="86177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分解有机质</a:t>
                </a:r>
              </a:p>
            </p:txBody>
          </p:sp>
          <p:sp>
            <p:nvSpPr>
              <p:cNvPr id="41" name="文本框 40"/>
              <p:cNvSpPr txBox="1"/>
              <p:nvPr/>
            </p:nvSpPr>
            <p:spPr>
              <a:xfrm>
                <a:off x="8303401" y="5481315"/>
                <a:ext cx="1948673" cy="492443"/>
              </a:xfrm>
              <a:prstGeom prst="rect">
                <a:avLst/>
              </a:prstGeom>
              <a:noFill/>
            </p:spPr>
            <p:txBody>
              <a:bodyPr wrap="square" rtlCol="0">
                <a:spAutoFit/>
              </a:bodyPr>
              <a:lstStyle/>
              <a:p>
                <a:r>
                  <a:rPr lang="zh-CN" altLang="en-US" b="1" dirty="0">
                    <a:solidFill>
                      <a:srgbClr val="823C0D"/>
                    </a:solidFill>
                    <a:latin typeface="微软雅黑" panose="020B0503020204020204" pitchFamily="34" charset="-122"/>
                    <a:ea typeface="微软雅黑" panose="020B0503020204020204" pitchFamily="34" charset="-122"/>
                  </a:rPr>
                  <a:t>岩石风化</a:t>
                </a:r>
              </a:p>
            </p:txBody>
          </p:sp>
          <p:sp>
            <p:nvSpPr>
              <p:cNvPr id="42" name="文本框 41"/>
              <p:cNvSpPr txBox="1"/>
              <p:nvPr/>
            </p:nvSpPr>
            <p:spPr>
              <a:xfrm>
                <a:off x="9898602" y="3767991"/>
                <a:ext cx="2091275" cy="861775"/>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矿物质和营养物质渗入土壤</a:t>
                </a:r>
              </a:p>
            </p:txBody>
          </p:sp>
          <p:sp>
            <p:nvSpPr>
              <p:cNvPr id="43" name="文本框 42"/>
              <p:cNvSpPr txBox="1"/>
              <p:nvPr/>
            </p:nvSpPr>
            <p:spPr>
              <a:xfrm>
                <a:off x="8578401" y="2065329"/>
                <a:ext cx="1741255" cy="1231107"/>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营养物质促进植物生长</a:t>
                </a:r>
              </a:p>
            </p:txBody>
          </p:sp>
        </p:grpSp>
        <p:sp>
          <p:nvSpPr>
            <p:cNvPr id="4" name="箭头: 右 3"/>
            <p:cNvSpPr/>
            <p:nvPr/>
          </p:nvSpPr>
          <p:spPr>
            <a:xfrm rot="16200000">
              <a:off x="9154103" y="5217282"/>
              <a:ext cx="395482" cy="27677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5" name="组合 14"/>
          <p:cNvGrpSpPr/>
          <p:nvPr/>
        </p:nvGrpSpPr>
        <p:grpSpPr>
          <a:xfrm>
            <a:off x="390049" y="141448"/>
            <a:ext cx="5045868" cy="461486"/>
            <a:chOff x="819" y="297"/>
            <a:chExt cx="10595" cy="969"/>
          </a:xfrm>
        </p:grpSpPr>
        <p:sp>
          <p:nvSpPr>
            <p:cNvPr id="2" name="文本框 1"/>
            <p:cNvSpPr txBox="1"/>
            <p:nvPr/>
          </p:nvSpPr>
          <p:spPr>
            <a:xfrm>
              <a:off x="1649" y="297"/>
              <a:ext cx="9765" cy="969"/>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生物与土壤</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3" name="组合 12"/>
            <p:cNvGrpSpPr/>
            <p:nvPr/>
          </p:nvGrpSpPr>
          <p:grpSpPr>
            <a:xfrm>
              <a:off x="819" y="310"/>
              <a:ext cx="728" cy="728"/>
              <a:chOff x="2157274" y="3284738"/>
              <a:chExt cx="1109709" cy="1109709"/>
            </a:xfrm>
          </p:grpSpPr>
          <p:sp>
            <p:nvSpPr>
              <p:cNvPr id="14" name="椭圆 13"/>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椭圆 16"/>
              <p:cNvSpPr/>
              <p:nvPr/>
            </p:nvSpPr>
            <p:spPr>
              <a:xfrm>
                <a:off x="2206659" y="3284738"/>
                <a:ext cx="1012054" cy="101205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spTree>
    <p:extLst>
      <p:ext uri="{BB962C8B-B14F-4D97-AF65-F5344CB8AC3E}">
        <p14:creationId xmlns:p14="http://schemas.microsoft.com/office/powerpoint/2010/main" val="1587374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6"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inHorizontal)">
                                      <p:cBhvr>
                                        <p:cTn id="35" dur="500"/>
                                        <p:tgtEl>
                                          <p:spTgt spid="8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46" grpId="0"/>
      <p:bldP spid="61" grpId="0"/>
      <p:bldP spid="8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xdlr32.jpg" descr="说明: id:2147498874;FounderCES"/>
          <p:cNvPicPr>
            <a:picLocks noChangeAspect="1" noChangeArrowheads="1"/>
          </p:cNvPicPr>
          <p:nvPr/>
        </p:nvPicPr>
        <p:blipFill>
          <a:blip r:embed="rId9">
            <a:extLst>
              <a:ext uri="{28A0092B-C50C-407E-A947-70E740481C1C}">
                <a14:useLocalDpi xmlns:a14="http://schemas.microsoft.com/office/drawing/2010/main" val="0"/>
              </a:ext>
            </a:extLst>
          </a:blip>
          <a:srcRect l="899"/>
          <a:stretch>
            <a:fillRect/>
          </a:stretch>
        </p:blipFill>
        <p:spPr bwMode="auto">
          <a:xfrm>
            <a:off x="559130" y="487681"/>
            <a:ext cx="7685279" cy="2700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文本框 1"/>
          <p:cNvSpPr txBox="1"/>
          <p:nvPr/>
        </p:nvSpPr>
        <p:spPr>
          <a:xfrm>
            <a:off x="785337" y="141448"/>
            <a:ext cx="4650581" cy="461665"/>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生物与土壤</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1"/>
          <p:cNvSpPr>
            <a:spLocks noChangeArrowheads="1"/>
          </p:cNvSpPr>
          <p:nvPr>
            <p:custDataLst>
              <p:tags r:id="rId1"/>
            </p:custDataLst>
          </p:nvPr>
        </p:nvSpPr>
        <p:spPr bwMode="auto">
          <a:xfrm>
            <a:off x="134940" y="3331941"/>
            <a:ext cx="27382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pPr>
              <a:buSzPct val="100000"/>
            </a:pPr>
            <a:r>
              <a:rPr lang="zh-CN" altLang="zh-CN" sz="2200" b="1" dirty="0">
                <a:latin typeface="黑体" pitchFamily="49" charset="-122"/>
                <a:ea typeface="黑体" pitchFamily="49" charset="-122"/>
              </a:rPr>
              <a:t>有机质含量的比较：</a:t>
            </a:r>
            <a:endParaRPr lang="zh-CN" altLang="en-US" sz="2200" b="1" dirty="0">
              <a:latin typeface="黑体" pitchFamily="49" charset="-122"/>
              <a:ea typeface="黑体" pitchFamily="49" charset="-122"/>
            </a:endParaRPr>
          </a:p>
        </p:txBody>
      </p:sp>
      <p:grpSp>
        <p:nvGrpSpPr>
          <p:cNvPr id="6" name="组合 14"/>
          <p:cNvGrpSpPr>
            <a:grpSpLocks/>
          </p:cNvGrpSpPr>
          <p:nvPr/>
        </p:nvGrpSpPr>
        <p:grpSpPr bwMode="auto">
          <a:xfrm>
            <a:off x="263525" y="3712061"/>
            <a:ext cx="2235200" cy="1400458"/>
            <a:chOff x="263432" y="2277380"/>
            <a:chExt cx="2234692" cy="1397611"/>
          </a:xfrm>
        </p:grpSpPr>
        <p:pic>
          <p:nvPicPr>
            <p:cNvPr id="7" name="图片 3"/>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rcRect/>
            <a:stretch>
              <a:fillRect/>
            </a:stretch>
          </p:blipFill>
          <p:spPr bwMode="auto">
            <a:xfrm>
              <a:off x="265518" y="2277380"/>
              <a:ext cx="2232606" cy="139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文本框 13"/>
            <p:cNvSpPr txBox="1">
              <a:spLocks noChangeArrowheads="1"/>
            </p:cNvSpPr>
            <p:nvPr>
              <p:custDataLst>
                <p:tags r:id="rId7"/>
              </p:custDataLst>
            </p:nvPr>
          </p:nvSpPr>
          <p:spPr bwMode="auto">
            <a:xfrm>
              <a:off x="263432" y="3300177"/>
              <a:ext cx="649389" cy="368581"/>
            </a:xfrm>
            <a:prstGeom prst="rect">
              <a:avLst/>
            </a:prstGeom>
            <a:solidFill>
              <a:srgbClr val="FFFFFF"/>
            </a:solidFill>
            <a:ln w="12700" algn="ctr">
              <a:solidFill>
                <a:srgbClr val="000000"/>
              </a:solidFill>
              <a:miter lim="800000"/>
              <a:headEnd/>
              <a:tailEnd/>
            </a:ln>
          </p:spPr>
          <p:txBody>
            <a:bodyPr wrap="none">
              <a:spAutoFit/>
            </a:bodyPr>
            <a:lstStyle/>
            <a:p>
              <a:r>
                <a:rPr lang="zh-CN" altLang="en-US" b="1">
                  <a:solidFill>
                    <a:srgbClr val="000000"/>
                  </a:solidFill>
                  <a:latin typeface="黑体" pitchFamily="49" charset="-122"/>
                  <a:ea typeface="黑体" pitchFamily="49" charset="-122"/>
                </a:rPr>
                <a:t>森林</a:t>
              </a:r>
            </a:p>
          </p:txBody>
        </p:sp>
      </p:grpSp>
      <p:grpSp>
        <p:nvGrpSpPr>
          <p:cNvPr id="9" name="组合 15"/>
          <p:cNvGrpSpPr>
            <a:grpSpLocks/>
          </p:cNvGrpSpPr>
          <p:nvPr/>
        </p:nvGrpSpPr>
        <p:grpSpPr bwMode="auto">
          <a:xfrm>
            <a:off x="2990850" y="3712061"/>
            <a:ext cx="2465388" cy="1400458"/>
            <a:chOff x="2990381" y="2277380"/>
            <a:chExt cx="2465415" cy="1397611"/>
          </a:xfrm>
        </p:grpSpPr>
        <p:pic>
          <p:nvPicPr>
            <p:cNvPr id="10" name="Picture 2" descr="https://ss0.bdstatic.com/70cFvHSh_Q1YnxGkpoWK1HF6hhy/it/u=3012479960,3272911430&amp;fm=26&amp;gp=0.jpg"/>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2996000" y="2277380"/>
              <a:ext cx="2459796" cy="139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 name="文本框 17"/>
            <p:cNvSpPr txBox="1">
              <a:spLocks noChangeArrowheads="1"/>
            </p:cNvSpPr>
            <p:nvPr>
              <p:custDataLst>
                <p:tags r:id="rId5"/>
              </p:custDataLst>
            </p:nvPr>
          </p:nvSpPr>
          <p:spPr bwMode="auto">
            <a:xfrm>
              <a:off x="2990381" y="3300177"/>
              <a:ext cx="649544" cy="368581"/>
            </a:xfrm>
            <a:prstGeom prst="rect">
              <a:avLst/>
            </a:prstGeom>
            <a:solidFill>
              <a:srgbClr val="FFFFFF"/>
            </a:solidFill>
            <a:ln w="12700" algn="ctr">
              <a:solidFill>
                <a:srgbClr val="000000"/>
              </a:solidFill>
              <a:miter lim="800000"/>
              <a:headEnd/>
              <a:tailEnd/>
            </a:ln>
          </p:spPr>
          <p:txBody>
            <a:bodyPr wrap="none">
              <a:spAutoFit/>
            </a:bodyPr>
            <a:lstStyle/>
            <a:p>
              <a:r>
                <a:rPr lang="zh-CN" altLang="en-US" b="1">
                  <a:solidFill>
                    <a:srgbClr val="000000"/>
                  </a:solidFill>
                  <a:latin typeface="黑体" pitchFamily="49" charset="-122"/>
                  <a:ea typeface="黑体" pitchFamily="49" charset="-122"/>
                </a:rPr>
                <a:t>草原</a:t>
              </a:r>
            </a:p>
          </p:txBody>
        </p:sp>
      </p:grpSp>
      <p:grpSp>
        <p:nvGrpSpPr>
          <p:cNvPr id="12" name="组合 16"/>
          <p:cNvGrpSpPr>
            <a:grpSpLocks/>
          </p:cNvGrpSpPr>
          <p:nvPr/>
        </p:nvGrpSpPr>
        <p:grpSpPr bwMode="auto">
          <a:xfrm>
            <a:off x="5951538" y="3712061"/>
            <a:ext cx="2786062" cy="1394092"/>
            <a:chOff x="5951586" y="2277340"/>
            <a:chExt cx="2786108" cy="1392011"/>
          </a:xfrm>
        </p:grpSpPr>
        <p:pic>
          <p:nvPicPr>
            <p:cNvPr id="13" name="图片 4"/>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5953672" y="2277340"/>
              <a:ext cx="2784022" cy="139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文本框 18"/>
            <p:cNvSpPr txBox="1">
              <a:spLocks noChangeArrowheads="1"/>
            </p:cNvSpPr>
            <p:nvPr>
              <p:custDataLst>
                <p:tags r:id="rId3"/>
              </p:custDataLst>
            </p:nvPr>
          </p:nvSpPr>
          <p:spPr bwMode="auto">
            <a:xfrm>
              <a:off x="5951586" y="3297512"/>
              <a:ext cx="649548" cy="368781"/>
            </a:xfrm>
            <a:prstGeom prst="rect">
              <a:avLst/>
            </a:prstGeom>
            <a:solidFill>
              <a:srgbClr val="FFFFFF"/>
            </a:solidFill>
            <a:ln w="12700" algn="ctr">
              <a:solidFill>
                <a:srgbClr val="000000"/>
              </a:solidFill>
              <a:miter lim="800000"/>
              <a:headEnd/>
              <a:tailEnd/>
            </a:ln>
          </p:spPr>
          <p:txBody>
            <a:bodyPr wrap="none">
              <a:spAutoFit/>
            </a:bodyPr>
            <a:lstStyle/>
            <a:p>
              <a:r>
                <a:rPr lang="zh-CN" altLang="en-US" b="1">
                  <a:solidFill>
                    <a:srgbClr val="000000"/>
                  </a:solidFill>
                  <a:latin typeface="黑体" pitchFamily="49" charset="-122"/>
                  <a:ea typeface="黑体" pitchFamily="49" charset="-122"/>
                </a:rPr>
                <a:t>荒漠</a:t>
              </a:r>
            </a:p>
          </p:txBody>
        </p:sp>
      </p:grpSp>
    </p:spTree>
    <p:extLst>
      <p:ext uri="{BB962C8B-B14F-4D97-AF65-F5344CB8AC3E}">
        <p14:creationId xmlns:p14="http://schemas.microsoft.com/office/powerpoint/2010/main" val="88957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17333480" presetClass="entr" presetSubtype="59879315"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17333640" presetClass="entr" presetSubtype="59879315"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817333680" presetClass="entr" presetSubtype="59879315" fill="hold"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矩形 3076"/>
          <p:cNvSpPr/>
          <p:nvPr/>
        </p:nvSpPr>
        <p:spPr>
          <a:xfrm>
            <a:off x="247650" y="818198"/>
            <a:ext cx="3866198" cy="1177245"/>
          </a:xfrm>
          <a:prstGeom prst="rect">
            <a:avLst/>
          </a:prstGeom>
          <a:noFill/>
          <a:ln w="9525">
            <a:noFill/>
          </a:ln>
        </p:spPr>
        <p:txBody>
          <a:bodyPr wrap="square" lIns="68580" tIns="34290" rIns="68580" bIns="34290" anchor="t">
            <a:spAutoFit/>
          </a:bodyPr>
          <a:lstStyle/>
          <a:p>
            <a:r>
              <a:rPr lang="en-US" altLang="zh-CN">
                <a:latin typeface="黑体" panose="02010609060101010101" charset="-122"/>
                <a:ea typeface="黑体" panose="02010609060101010101" charset="-122"/>
              </a:rPr>
              <a:t>A</a:t>
            </a:r>
            <a:r>
              <a:rPr lang="zh-CN" altLang="en-US">
                <a:latin typeface="黑体" panose="02010609060101010101" charset="-122"/>
                <a:ea typeface="黑体" panose="02010609060101010101" charset="-122"/>
              </a:rPr>
              <a:t>．荒漠土壤、森林土壤、草原土壤</a:t>
            </a:r>
          </a:p>
          <a:p>
            <a:r>
              <a:rPr lang="en-US" altLang="zh-CN">
                <a:latin typeface="黑体" panose="02010609060101010101" charset="-122"/>
                <a:ea typeface="黑体" panose="02010609060101010101" charset="-122"/>
              </a:rPr>
              <a:t>B</a:t>
            </a:r>
            <a:r>
              <a:rPr lang="zh-CN" altLang="en-US">
                <a:latin typeface="黑体" panose="02010609060101010101" charset="-122"/>
                <a:ea typeface="黑体" panose="02010609060101010101" charset="-122"/>
              </a:rPr>
              <a:t>．草原土壤、荒漠土壤、森林土壤</a:t>
            </a:r>
          </a:p>
          <a:p>
            <a:r>
              <a:rPr lang="en-US" altLang="zh-CN">
                <a:latin typeface="黑体" panose="02010609060101010101" charset="-122"/>
                <a:ea typeface="黑体" panose="02010609060101010101" charset="-122"/>
              </a:rPr>
              <a:t>C</a:t>
            </a:r>
            <a:r>
              <a:rPr lang="zh-CN" altLang="en-US">
                <a:latin typeface="黑体" panose="02010609060101010101" charset="-122"/>
                <a:ea typeface="黑体" panose="02010609060101010101" charset="-122"/>
              </a:rPr>
              <a:t>．森林土壤、草原土壤、荒漠土壤</a:t>
            </a:r>
          </a:p>
          <a:p>
            <a:r>
              <a:rPr lang="en-US" altLang="zh-CN">
                <a:latin typeface="黑体" panose="02010609060101010101" charset="-122"/>
                <a:ea typeface="黑体" panose="02010609060101010101" charset="-122"/>
              </a:rPr>
              <a:t>D</a:t>
            </a:r>
            <a:r>
              <a:rPr lang="zh-CN" altLang="en-US">
                <a:latin typeface="黑体" panose="02010609060101010101" charset="-122"/>
                <a:ea typeface="黑体" panose="02010609060101010101" charset="-122"/>
              </a:rPr>
              <a:t>．草原土壤、森林土壤、荒漠土壤</a:t>
            </a:r>
          </a:p>
        </p:txBody>
      </p:sp>
      <p:sp>
        <p:nvSpPr>
          <p:cNvPr id="30722" name="矩形 3077"/>
          <p:cNvSpPr/>
          <p:nvPr/>
        </p:nvSpPr>
        <p:spPr>
          <a:xfrm>
            <a:off x="247650" y="260274"/>
            <a:ext cx="6101954" cy="346249"/>
          </a:xfrm>
          <a:prstGeom prst="rect">
            <a:avLst/>
          </a:prstGeom>
          <a:noFill/>
          <a:ln w="9525">
            <a:noFill/>
          </a:ln>
        </p:spPr>
        <p:txBody>
          <a:bodyPr lIns="68580" tIns="34290" rIns="68580" bIns="34290" anchor="t">
            <a:spAutoFit/>
          </a:bodyPr>
          <a:lstStyle/>
          <a:p>
            <a:r>
              <a:rPr lang="en-US" altLang="zh-CN" b="1">
                <a:solidFill>
                  <a:srgbClr val="0000FF"/>
                </a:solidFill>
                <a:latin typeface="微软雅黑 Light" panose="020B0502040204020203" charset="-122"/>
                <a:ea typeface="微软雅黑 Light" panose="020B0502040204020203" charset="-122"/>
              </a:rPr>
              <a:t>(2009</a:t>
            </a:r>
            <a:r>
              <a:rPr lang="zh-CN" altLang="en-US" b="1">
                <a:solidFill>
                  <a:srgbClr val="0000FF"/>
                </a:solidFill>
                <a:latin typeface="微软雅黑 Light" panose="020B0502040204020203" charset="-122"/>
                <a:ea typeface="微软雅黑 Light" panose="020B0502040204020203" charset="-122"/>
              </a:rPr>
              <a:t>浙江卷</a:t>
            </a:r>
            <a:r>
              <a:rPr lang="en-US" altLang="zh-CN" b="1">
                <a:solidFill>
                  <a:srgbClr val="0000FF"/>
                </a:solidFill>
                <a:latin typeface="微软雅黑 Light" panose="020B0502040204020203" charset="-122"/>
                <a:ea typeface="微软雅黑 Light" panose="020B0502040204020203" charset="-122"/>
              </a:rPr>
              <a:t>)</a:t>
            </a:r>
            <a:r>
              <a:rPr lang="zh-CN" altLang="en-US" b="1">
                <a:latin typeface="微软雅黑 Light" panose="020B0502040204020203" charset="-122"/>
                <a:ea typeface="微软雅黑 Light" panose="020B0502040204020203" charset="-122"/>
              </a:rPr>
              <a:t>读右图</a:t>
            </a:r>
            <a:r>
              <a:rPr lang="en-US" altLang="zh-CN" b="1">
                <a:latin typeface="微软雅黑 Light" panose="020B0502040204020203" charset="-122"/>
                <a:ea typeface="微软雅黑 Light" panose="020B0502040204020203" charset="-122"/>
              </a:rPr>
              <a:t>①</a:t>
            </a:r>
            <a:r>
              <a:rPr lang="zh-CN" altLang="en-US" b="1">
                <a:latin typeface="微软雅黑 Light" panose="020B0502040204020203" charset="-122"/>
                <a:ea typeface="微软雅黑 Light" panose="020B0502040204020203" charset="-122"/>
              </a:rPr>
              <a:t>、</a:t>
            </a:r>
            <a:r>
              <a:rPr lang="en-US" altLang="zh-CN" b="1">
                <a:latin typeface="微软雅黑 Light" panose="020B0502040204020203" charset="-122"/>
                <a:ea typeface="微软雅黑 Light" panose="020B0502040204020203" charset="-122"/>
              </a:rPr>
              <a:t>②</a:t>
            </a:r>
            <a:r>
              <a:rPr lang="zh-CN" altLang="en-US" b="1">
                <a:latin typeface="微软雅黑 Light" panose="020B0502040204020203" charset="-122"/>
                <a:ea typeface="微软雅黑 Light" panose="020B0502040204020203" charset="-122"/>
              </a:rPr>
              <a:t>、</a:t>
            </a:r>
            <a:r>
              <a:rPr lang="en-US" altLang="zh-CN" b="1">
                <a:latin typeface="微软雅黑 Light" panose="020B0502040204020203" charset="-122"/>
                <a:ea typeface="微软雅黑 Light" panose="020B0502040204020203" charset="-122"/>
              </a:rPr>
              <a:t>③</a:t>
            </a:r>
            <a:r>
              <a:rPr lang="zh-CN" altLang="en-US" b="1">
                <a:latin typeface="微软雅黑 Light" panose="020B0502040204020203" charset="-122"/>
                <a:ea typeface="微软雅黑 Light" panose="020B0502040204020203" charset="-122"/>
              </a:rPr>
              <a:t>代表的土壤类型依次为</a:t>
            </a:r>
          </a:p>
        </p:txBody>
      </p:sp>
      <p:pic>
        <p:nvPicPr>
          <p:cNvPr id="30723" name="图片 3078" descr="20131021115448890"/>
          <p:cNvPicPr>
            <a:picLocks noChangeAspect="1"/>
          </p:cNvPicPr>
          <p:nvPr/>
        </p:nvPicPr>
        <p:blipFill>
          <a:blip r:embed="rId2"/>
          <a:stretch>
            <a:fillRect/>
          </a:stretch>
        </p:blipFill>
        <p:spPr>
          <a:xfrm>
            <a:off x="4405793" y="1290640"/>
            <a:ext cx="1900237" cy="3294221"/>
          </a:xfrm>
          <a:prstGeom prst="rect">
            <a:avLst/>
          </a:prstGeom>
          <a:noFill/>
          <a:ln w="9525">
            <a:noFill/>
          </a:ln>
        </p:spPr>
      </p:pic>
      <p:sp>
        <p:nvSpPr>
          <p:cNvPr id="3080" name="椭圆 3079">
            <a:hlinkClick r:id="" action="ppaction://noaction"/>
          </p:cNvPr>
          <p:cNvSpPr/>
          <p:nvPr/>
        </p:nvSpPr>
        <p:spPr>
          <a:xfrm>
            <a:off x="4324830" y="2047877"/>
            <a:ext cx="307181" cy="323850"/>
          </a:xfrm>
          <a:prstGeom prst="ellipse">
            <a:avLst/>
          </a:prstGeom>
          <a:noFill/>
          <a:ln w="38100"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82" name="矩形 3081"/>
          <p:cNvSpPr/>
          <p:nvPr/>
        </p:nvSpPr>
        <p:spPr>
          <a:xfrm>
            <a:off x="5603561" y="2559846"/>
            <a:ext cx="972502" cy="323165"/>
          </a:xfrm>
          <a:prstGeom prst="rect">
            <a:avLst/>
          </a:prstGeom>
          <a:noFill/>
          <a:ln w="9525">
            <a:noFill/>
          </a:ln>
        </p:spPr>
        <p:txBody>
          <a:bodyPr anchor="t">
            <a:spAutoFit/>
          </a:bodyPr>
          <a:lstStyle/>
          <a:p>
            <a:r>
              <a:rPr lang="zh-CN" altLang="en-US" sz="1500" b="1">
                <a:solidFill>
                  <a:srgbClr val="0000FF"/>
                </a:solidFill>
                <a:latin typeface="Arial" panose="020B0604020202020204" pitchFamily="34" charset="0"/>
                <a:ea typeface="黑体" panose="02010609060101010101" charset="-122"/>
              </a:rPr>
              <a:t>草原土壤</a:t>
            </a:r>
          </a:p>
        </p:txBody>
      </p:sp>
      <p:sp>
        <p:nvSpPr>
          <p:cNvPr id="3083" name="矩形 3082"/>
          <p:cNvSpPr/>
          <p:nvPr/>
        </p:nvSpPr>
        <p:spPr>
          <a:xfrm>
            <a:off x="5172554" y="2209802"/>
            <a:ext cx="972502" cy="323165"/>
          </a:xfrm>
          <a:prstGeom prst="rect">
            <a:avLst/>
          </a:prstGeom>
          <a:noFill/>
          <a:ln w="9525">
            <a:noFill/>
          </a:ln>
        </p:spPr>
        <p:txBody>
          <a:bodyPr anchor="t">
            <a:spAutoFit/>
          </a:bodyPr>
          <a:lstStyle/>
          <a:p>
            <a:r>
              <a:rPr lang="zh-CN" altLang="en-US" sz="1500" b="1">
                <a:solidFill>
                  <a:srgbClr val="0000FF"/>
                </a:solidFill>
                <a:latin typeface="Arial" panose="020B0604020202020204" pitchFamily="34" charset="0"/>
                <a:ea typeface="黑体" panose="02010609060101010101" charset="-122"/>
              </a:rPr>
              <a:t>森林土壤</a:t>
            </a:r>
          </a:p>
        </p:txBody>
      </p:sp>
      <p:sp>
        <p:nvSpPr>
          <p:cNvPr id="3084" name="矩形 3083"/>
          <p:cNvSpPr/>
          <p:nvPr/>
        </p:nvSpPr>
        <p:spPr>
          <a:xfrm>
            <a:off x="4253392" y="1695452"/>
            <a:ext cx="972502" cy="323165"/>
          </a:xfrm>
          <a:prstGeom prst="rect">
            <a:avLst/>
          </a:prstGeom>
          <a:noFill/>
          <a:ln w="9525">
            <a:noFill/>
          </a:ln>
        </p:spPr>
        <p:txBody>
          <a:bodyPr anchor="t">
            <a:spAutoFit/>
          </a:bodyPr>
          <a:lstStyle/>
          <a:p>
            <a:r>
              <a:rPr lang="zh-CN" altLang="en-US" sz="1500" b="1">
                <a:solidFill>
                  <a:srgbClr val="0000FF"/>
                </a:solidFill>
                <a:latin typeface="Arial" panose="020B0604020202020204" pitchFamily="34" charset="0"/>
                <a:ea typeface="黑体" panose="02010609060101010101" charset="-122"/>
              </a:rPr>
              <a:t>荒漠土壤</a:t>
            </a:r>
          </a:p>
        </p:txBody>
      </p:sp>
      <p:sp>
        <p:nvSpPr>
          <p:cNvPr id="3086" name="椭圆 3085"/>
          <p:cNvSpPr/>
          <p:nvPr/>
        </p:nvSpPr>
        <p:spPr>
          <a:xfrm>
            <a:off x="5711669" y="1615442"/>
            <a:ext cx="485775" cy="215741"/>
          </a:xfrm>
          <a:prstGeom prst="ellipse">
            <a:avLst/>
          </a:prstGeom>
          <a:noFill/>
          <a:ln w="38100" cap="flat" cmpd="sng">
            <a:solidFill>
              <a:srgbClr val="0000FF"/>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088" name="圆角矩形标注 3087"/>
          <p:cNvSpPr/>
          <p:nvPr/>
        </p:nvSpPr>
        <p:spPr>
          <a:xfrm>
            <a:off x="6737988" y="2101217"/>
            <a:ext cx="1727835" cy="647700"/>
          </a:xfrm>
          <a:prstGeom prst="wedgeRoundRectCallout">
            <a:avLst>
              <a:gd name="adj1" fmla="val -87903"/>
              <a:gd name="adj2" fmla="val -102940"/>
              <a:gd name="adj3" fmla="val 16667"/>
            </a:avLst>
          </a:prstGeom>
          <a:noFill/>
          <a:ln w="12700" cap="flat" cmpd="sng">
            <a:solidFill>
              <a:schemeClr val="accent1">
                <a:shade val="50000"/>
              </a:schemeClr>
            </a:solidFill>
            <a:prstDash val="solid"/>
            <a:miter/>
            <a:headEnd type="none" w="med" len="med"/>
            <a:tailEnd type="none" w="med" len="med"/>
          </a:ln>
        </p:spPr>
        <p:txBody>
          <a:bodyPr anchor="t"/>
          <a:lstStyle/>
          <a:p>
            <a:pPr algn="ctr"/>
            <a:r>
              <a:rPr lang="zh-CN" altLang="en-US" b="1" dirty="0">
                <a:solidFill>
                  <a:srgbClr val="0000FF"/>
                </a:solidFill>
                <a:latin typeface="Arial" panose="020B0604020202020204" pitchFamily="34" charset="0"/>
                <a:ea typeface="黑体" panose="02010609060101010101" charset="-122"/>
              </a:rPr>
              <a:t>森林</a:t>
            </a:r>
            <a:r>
              <a:rPr lang="zh-CN" altLang="en-US" b="1" dirty="0">
                <a:solidFill>
                  <a:srgbClr val="FF0000"/>
                </a:solidFill>
                <a:latin typeface="Arial" panose="020B0604020202020204" pitchFamily="34" charset="0"/>
                <a:ea typeface="黑体" panose="02010609060101010101" charset="-122"/>
              </a:rPr>
              <a:t>枯枝落叶</a:t>
            </a:r>
            <a:r>
              <a:rPr lang="zh-CN" altLang="en-US" b="1" dirty="0">
                <a:solidFill>
                  <a:srgbClr val="0000FF"/>
                </a:solidFill>
                <a:latin typeface="Arial" panose="020B0604020202020204" pitchFamily="34" charset="0"/>
                <a:ea typeface="黑体" panose="02010609060101010101" charset="-122"/>
              </a:rPr>
              <a:t>和</a:t>
            </a:r>
            <a:r>
              <a:rPr lang="zh-CN" altLang="en-US" b="1" dirty="0">
                <a:solidFill>
                  <a:srgbClr val="FF0000"/>
                </a:solidFill>
                <a:latin typeface="Arial" panose="020B0604020202020204" pitchFamily="34" charset="0"/>
                <a:ea typeface="黑体" panose="02010609060101010101" charset="-122"/>
              </a:rPr>
              <a:t>残体</a:t>
            </a:r>
            <a:r>
              <a:rPr lang="zh-CN" altLang="en-US" b="1" dirty="0">
                <a:solidFill>
                  <a:srgbClr val="0000FF"/>
                </a:solidFill>
                <a:latin typeface="Arial" panose="020B0604020202020204" pitchFamily="34" charset="0"/>
                <a:ea typeface="黑体" panose="02010609060101010101" charset="-122"/>
              </a:rPr>
              <a:t>多</a:t>
            </a:r>
          </a:p>
        </p:txBody>
      </p:sp>
      <p:sp>
        <p:nvSpPr>
          <p:cNvPr id="3089" name="矩形 3088"/>
          <p:cNvSpPr/>
          <p:nvPr/>
        </p:nvSpPr>
        <p:spPr>
          <a:xfrm>
            <a:off x="3892870" y="4687731"/>
            <a:ext cx="4904899" cy="346249"/>
          </a:xfrm>
          <a:prstGeom prst="rect">
            <a:avLst/>
          </a:prstGeom>
          <a:noFill/>
          <a:ln w="9525">
            <a:noFill/>
          </a:ln>
        </p:spPr>
        <p:txBody>
          <a:bodyPr wrap="square" lIns="68580" tIns="34290" rIns="68580" bIns="34290" anchor="t">
            <a:spAutoFit/>
          </a:bodyPr>
          <a:lstStyle/>
          <a:p>
            <a:r>
              <a:rPr lang="zh-CN" altLang="en-US" b="1" dirty="0">
                <a:solidFill>
                  <a:srgbClr val="0000FF"/>
                </a:solidFill>
                <a:latin typeface="Arial" panose="020B0604020202020204" pitchFamily="34" charset="0"/>
                <a:ea typeface="黑体" panose="02010609060101010101" charset="-122"/>
              </a:rPr>
              <a:t>有机质含量：草原土壤＞森林土壤＞荒漠土壤</a:t>
            </a:r>
          </a:p>
        </p:txBody>
      </p:sp>
      <p:pic>
        <p:nvPicPr>
          <p:cNvPr id="24578" name="Picture 2">
            <a:hlinkClick r:id="" action="ppaction://noaction"/>
          </p:cNvPr>
          <p:cNvPicPr>
            <a:picLocks noChangeAspect="1"/>
          </p:cNvPicPr>
          <p:nvPr/>
        </p:nvPicPr>
        <p:blipFill>
          <a:blip r:embed="rId3"/>
          <a:srcRect l="26588" t="17073" r="11015" b="21013"/>
          <a:stretch>
            <a:fillRect/>
          </a:stretch>
        </p:blipFill>
        <p:spPr>
          <a:xfrm>
            <a:off x="303371" y="2209802"/>
            <a:ext cx="3653790" cy="2241233"/>
          </a:xfrm>
          <a:prstGeom prst="rect">
            <a:avLst/>
          </a:prstGeom>
          <a:noFill/>
          <a:ln w="9525">
            <a:noFill/>
          </a:ln>
        </p:spPr>
      </p:pic>
      <p:sp>
        <p:nvSpPr>
          <p:cNvPr id="3" name="文本框 2"/>
          <p:cNvSpPr txBox="1"/>
          <p:nvPr/>
        </p:nvSpPr>
        <p:spPr>
          <a:xfrm>
            <a:off x="7980523" y="57152"/>
            <a:ext cx="717184" cy="761747"/>
          </a:xfrm>
          <a:prstGeom prst="rect">
            <a:avLst/>
          </a:prstGeom>
          <a:noFill/>
        </p:spPr>
        <p:txBody>
          <a:bodyPr wrap="none" lIns="68580" tIns="34290" rIns="68580" bIns="34290" rtlCol="0">
            <a:spAutoFit/>
          </a:bodyPr>
          <a:lstStyle/>
          <a:p>
            <a:r>
              <a:rPr lang="zh-CN" altLang="zh-CN" sz="4500" b="1">
                <a:solidFill>
                  <a:srgbClr val="FF0000"/>
                </a:solidFill>
              </a:rPr>
              <a:t>做</a:t>
            </a:r>
          </a:p>
        </p:txBody>
      </p:sp>
    </p:spTree>
    <p:extLst>
      <p:ext uri="{BB962C8B-B14F-4D97-AF65-F5344CB8AC3E}">
        <p14:creationId xmlns:p14="http://schemas.microsoft.com/office/powerpoint/2010/main" val="419537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8"/>
                                        </p:tgtEl>
                                        <p:attrNameLst>
                                          <p:attrName>style.visibility</p:attrName>
                                        </p:attrNameLst>
                                      </p:cBhvr>
                                      <p:to>
                                        <p:strVal val="visible"/>
                                      </p:to>
                                    </p:set>
                                    <p:animEffect transition="in" filter="fade">
                                      <p:cBhvr>
                                        <p:cTn id="7" dur="1000"/>
                                        <p:tgtEl>
                                          <p:spTgt spid="3088"/>
                                        </p:tgtEl>
                                      </p:cBhvr>
                                    </p:animEffect>
                                    <p:anim calcmode="lin" valueType="num">
                                      <p:cBhvr>
                                        <p:cTn id="8" dur="1000" fill="hold"/>
                                        <p:tgtEl>
                                          <p:spTgt spid="3088"/>
                                        </p:tgtEl>
                                        <p:attrNameLst>
                                          <p:attrName>ppt_x</p:attrName>
                                        </p:attrNameLst>
                                      </p:cBhvr>
                                      <p:tavLst>
                                        <p:tav tm="0">
                                          <p:val>
                                            <p:strVal val="#ppt_x"/>
                                          </p:val>
                                        </p:tav>
                                        <p:tav tm="100000">
                                          <p:val>
                                            <p:strVal val="#ppt_x"/>
                                          </p:val>
                                        </p:tav>
                                      </p:tavLst>
                                    </p:anim>
                                    <p:anim calcmode="lin" valueType="num">
                                      <p:cBhvr>
                                        <p:cTn id="9" dur="1000" fill="hold"/>
                                        <p:tgtEl>
                                          <p:spTgt spid="30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86"/>
                                        </p:tgtEl>
                                        <p:attrNameLst>
                                          <p:attrName>style.visibility</p:attrName>
                                        </p:attrNameLst>
                                      </p:cBhvr>
                                      <p:to>
                                        <p:strVal val="visible"/>
                                      </p:to>
                                    </p:set>
                                    <p:animEffect transition="in" filter="fade">
                                      <p:cBhvr>
                                        <p:cTn id="12" dur="1000"/>
                                        <p:tgtEl>
                                          <p:spTgt spid="3086"/>
                                        </p:tgtEl>
                                      </p:cBhvr>
                                    </p:animEffect>
                                    <p:anim calcmode="lin" valueType="num">
                                      <p:cBhvr>
                                        <p:cTn id="13" dur="1000" fill="hold"/>
                                        <p:tgtEl>
                                          <p:spTgt spid="3086"/>
                                        </p:tgtEl>
                                        <p:attrNameLst>
                                          <p:attrName>ppt_x</p:attrName>
                                        </p:attrNameLst>
                                      </p:cBhvr>
                                      <p:tavLst>
                                        <p:tav tm="0">
                                          <p:val>
                                            <p:strVal val="#ppt_x"/>
                                          </p:val>
                                        </p:tav>
                                        <p:tav tm="100000">
                                          <p:val>
                                            <p:strVal val="#ppt_x"/>
                                          </p:val>
                                        </p:tav>
                                      </p:tavLst>
                                    </p:anim>
                                    <p:anim calcmode="lin" valueType="num">
                                      <p:cBhvr>
                                        <p:cTn id="14" dur="1000" fill="hold"/>
                                        <p:tgtEl>
                                          <p:spTgt spid="30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83"/>
                                        </p:tgtEl>
                                        <p:attrNameLst>
                                          <p:attrName>style.visibility</p:attrName>
                                        </p:attrNameLst>
                                      </p:cBhvr>
                                      <p:to>
                                        <p:strVal val="visible"/>
                                      </p:to>
                                    </p:set>
                                    <p:animEffect transition="in" filter="fade">
                                      <p:cBhvr>
                                        <p:cTn id="17" dur="1000"/>
                                        <p:tgtEl>
                                          <p:spTgt spid="3083"/>
                                        </p:tgtEl>
                                      </p:cBhvr>
                                    </p:animEffect>
                                    <p:anim calcmode="lin" valueType="num">
                                      <p:cBhvr>
                                        <p:cTn id="18" dur="1000" fill="hold"/>
                                        <p:tgtEl>
                                          <p:spTgt spid="3083"/>
                                        </p:tgtEl>
                                        <p:attrNameLst>
                                          <p:attrName>ppt_x</p:attrName>
                                        </p:attrNameLst>
                                      </p:cBhvr>
                                      <p:tavLst>
                                        <p:tav tm="0">
                                          <p:val>
                                            <p:strVal val="#ppt_x"/>
                                          </p:val>
                                        </p:tav>
                                        <p:tav tm="100000">
                                          <p:val>
                                            <p:strVal val="#ppt_x"/>
                                          </p:val>
                                        </p:tav>
                                      </p:tavLst>
                                    </p:anim>
                                    <p:anim calcmode="lin" valueType="num">
                                      <p:cBhvr>
                                        <p:cTn id="19" dur="1000" fill="hold"/>
                                        <p:tgtEl>
                                          <p:spTgt spid="308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1000"/>
                                        <p:tgtEl>
                                          <p:spTgt spid="3082"/>
                                        </p:tgtEl>
                                      </p:cBhvr>
                                    </p:animEffect>
                                    <p:anim calcmode="lin" valueType="num">
                                      <p:cBhvr>
                                        <p:cTn id="23" dur="1000" fill="hold"/>
                                        <p:tgtEl>
                                          <p:spTgt spid="3082"/>
                                        </p:tgtEl>
                                        <p:attrNameLst>
                                          <p:attrName>ppt_x</p:attrName>
                                        </p:attrNameLst>
                                      </p:cBhvr>
                                      <p:tavLst>
                                        <p:tav tm="0">
                                          <p:val>
                                            <p:strVal val="#ppt_x"/>
                                          </p:val>
                                        </p:tav>
                                        <p:tav tm="100000">
                                          <p:val>
                                            <p:strVal val="#ppt_x"/>
                                          </p:val>
                                        </p:tav>
                                      </p:tavLst>
                                    </p:anim>
                                    <p:anim calcmode="lin" valueType="num">
                                      <p:cBhvr>
                                        <p:cTn id="24" dur="1000" fill="hold"/>
                                        <p:tgtEl>
                                          <p:spTgt spid="308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84"/>
                                        </p:tgtEl>
                                        <p:attrNameLst>
                                          <p:attrName>style.visibility</p:attrName>
                                        </p:attrNameLst>
                                      </p:cBhvr>
                                      <p:to>
                                        <p:strVal val="visible"/>
                                      </p:to>
                                    </p:set>
                                    <p:animEffect transition="in" filter="fade">
                                      <p:cBhvr>
                                        <p:cTn id="27" dur="1000"/>
                                        <p:tgtEl>
                                          <p:spTgt spid="3084"/>
                                        </p:tgtEl>
                                      </p:cBhvr>
                                    </p:animEffect>
                                    <p:anim calcmode="lin" valueType="num">
                                      <p:cBhvr>
                                        <p:cTn id="28" dur="1000" fill="hold"/>
                                        <p:tgtEl>
                                          <p:spTgt spid="3084"/>
                                        </p:tgtEl>
                                        <p:attrNameLst>
                                          <p:attrName>ppt_x</p:attrName>
                                        </p:attrNameLst>
                                      </p:cBhvr>
                                      <p:tavLst>
                                        <p:tav tm="0">
                                          <p:val>
                                            <p:strVal val="#ppt_x"/>
                                          </p:val>
                                        </p:tav>
                                        <p:tav tm="100000">
                                          <p:val>
                                            <p:strVal val="#ppt_x"/>
                                          </p:val>
                                        </p:tav>
                                      </p:tavLst>
                                    </p:anim>
                                    <p:anim calcmode="lin" valueType="num">
                                      <p:cBhvr>
                                        <p:cTn id="29" dur="1000" fill="hold"/>
                                        <p:tgtEl>
                                          <p:spTgt spid="308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1000"/>
                                        <p:tgtEl>
                                          <p:spTgt spid="3080"/>
                                        </p:tgtEl>
                                      </p:cBhvr>
                                    </p:animEffect>
                                    <p:anim calcmode="lin" valueType="num">
                                      <p:cBhvr>
                                        <p:cTn id="35" dur="1000" fill="hold"/>
                                        <p:tgtEl>
                                          <p:spTgt spid="3080"/>
                                        </p:tgtEl>
                                        <p:attrNameLst>
                                          <p:attrName>ppt_x</p:attrName>
                                        </p:attrNameLst>
                                      </p:cBhvr>
                                      <p:tavLst>
                                        <p:tav tm="0">
                                          <p:val>
                                            <p:strVal val="#ppt_x"/>
                                          </p:val>
                                        </p:tav>
                                        <p:tav tm="100000">
                                          <p:val>
                                            <p:strVal val="#ppt_x"/>
                                          </p:val>
                                        </p:tav>
                                      </p:tavLst>
                                    </p:anim>
                                    <p:anim calcmode="lin" valueType="num">
                                      <p:cBhvr>
                                        <p:cTn id="36"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089"/>
                                        </p:tgtEl>
                                        <p:attrNameLst>
                                          <p:attrName>style.visibility</p:attrName>
                                        </p:attrNameLst>
                                      </p:cBhvr>
                                      <p:to>
                                        <p:strVal val="visible"/>
                                      </p:to>
                                    </p:set>
                                    <p:animEffect transition="in" filter="blinds(horizontal)">
                                      <p:cBhvr>
                                        <p:cTn id="41" dur="500"/>
                                        <p:tgtEl>
                                          <p:spTgt spid="308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4578"/>
                                        </p:tgtEl>
                                        <p:attrNameLst>
                                          <p:attrName>style.visibility</p:attrName>
                                        </p:attrNameLst>
                                      </p:cBhvr>
                                      <p:to>
                                        <p:strVal val="visible"/>
                                      </p:to>
                                    </p:set>
                                    <p:anim calcmode="lin" valueType="num">
                                      <p:cBhvr additive="base">
                                        <p:cTn id="46" dur="500" fill="hold"/>
                                        <p:tgtEl>
                                          <p:spTgt spid="24578"/>
                                        </p:tgtEl>
                                        <p:attrNameLst>
                                          <p:attrName>ppt_x</p:attrName>
                                        </p:attrNameLst>
                                      </p:cBhvr>
                                      <p:tavLst>
                                        <p:tav tm="0">
                                          <p:val>
                                            <p:strVal val="#ppt_x"/>
                                          </p:val>
                                        </p:tav>
                                        <p:tav tm="100000">
                                          <p:val>
                                            <p:strVal val="#ppt_x"/>
                                          </p:val>
                                        </p:tav>
                                      </p:tavLst>
                                    </p:anim>
                                    <p:anim calcmode="lin" valueType="num">
                                      <p:cBhvr additive="base">
                                        <p:cTn id="47"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2" grpId="0"/>
      <p:bldP spid="3083" grpId="0"/>
      <p:bldP spid="3084" grpId="0"/>
      <p:bldP spid="3086" grpId="0" animBg="1"/>
      <p:bldP spid="3088" grpId="0" animBg="1"/>
      <p:bldP spid="308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矩形 3"/>
          <p:cNvSpPr>
            <a:spLocks noChangeArrowheads="1"/>
          </p:cNvSpPr>
          <p:nvPr>
            <p:custDataLst>
              <p:tags r:id="rId1"/>
            </p:custDataLst>
          </p:nvPr>
        </p:nvSpPr>
        <p:spPr bwMode="auto">
          <a:xfrm>
            <a:off x="225426" y="622250"/>
            <a:ext cx="8893175" cy="436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zh-CN" sz="2400" b="1" dirty="0">
                <a:solidFill>
                  <a:srgbClr val="000000"/>
                </a:solidFill>
                <a:latin typeface="Times New Roman" pitchFamily="18" charset="0"/>
                <a:ea typeface="黑体" pitchFamily="49" charset="-122"/>
              </a:rPr>
              <a:t>【答题模板】</a:t>
            </a:r>
            <a:endParaRPr lang="zh-CN" altLang="zh-CN" sz="2400" dirty="0">
              <a:solidFill>
                <a:srgbClr val="000000"/>
              </a:solidFill>
              <a:latin typeface="Times New Roman" pitchFamily="18" charset="0"/>
              <a:ea typeface="黑体" pitchFamily="49" charset="-122"/>
            </a:endParaRPr>
          </a:p>
          <a:p>
            <a:pPr algn="just">
              <a:lnSpc>
                <a:spcPct val="125000"/>
              </a:lnSpc>
            </a:pPr>
            <a:r>
              <a:rPr lang="en-US" altLang="zh-CN" sz="2200" b="1" dirty="0">
                <a:solidFill>
                  <a:srgbClr val="C00000"/>
                </a:solidFill>
                <a:latin typeface="黑体" pitchFamily="49" charset="-122"/>
                <a:ea typeface="黑体" pitchFamily="49" charset="-122"/>
              </a:rPr>
              <a:t>1.</a:t>
            </a:r>
            <a:r>
              <a:rPr lang="zh-CN" altLang="zh-CN" sz="2200" b="1" dirty="0">
                <a:solidFill>
                  <a:srgbClr val="C00000"/>
                </a:solidFill>
                <a:latin typeface="黑体" pitchFamily="49" charset="-122"/>
                <a:ea typeface="黑体" pitchFamily="49" charset="-122"/>
              </a:rPr>
              <a:t>某区域土壤贫原因分析思路</a:t>
            </a:r>
          </a:p>
          <a:p>
            <a:pPr algn="just">
              <a:lnSpc>
                <a:spcPct val="125000"/>
              </a:lnSpc>
            </a:pPr>
            <a:r>
              <a:rPr lang="zh-CN" altLang="zh-CN" sz="2200" b="1" dirty="0">
                <a:solidFill>
                  <a:srgbClr val="C00000"/>
                </a:solidFill>
                <a:latin typeface="黑体" pitchFamily="49" charset="-122"/>
                <a:ea typeface="黑体" pitchFamily="49" charset="-122"/>
              </a:rPr>
              <a:t>（</a:t>
            </a:r>
            <a:r>
              <a:rPr lang="en-US" altLang="zh-CN" sz="2200" b="1" dirty="0">
                <a:solidFill>
                  <a:srgbClr val="C00000"/>
                </a:solidFill>
                <a:latin typeface="黑体" pitchFamily="49" charset="-122"/>
                <a:ea typeface="黑体" pitchFamily="49" charset="-122"/>
              </a:rPr>
              <a:t>1</a:t>
            </a:r>
            <a:r>
              <a:rPr lang="zh-CN" altLang="zh-CN" sz="2200" b="1" dirty="0">
                <a:solidFill>
                  <a:srgbClr val="C00000"/>
                </a:solidFill>
                <a:latin typeface="黑体" pitchFamily="49" charset="-122"/>
                <a:ea typeface="黑体" pitchFamily="49" charset="-122"/>
              </a:rPr>
              <a:t>）土壤肥力：</a:t>
            </a:r>
            <a:r>
              <a:rPr lang="zh-CN" altLang="zh-CN" sz="2200" dirty="0">
                <a:solidFill>
                  <a:srgbClr val="000000"/>
                </a:solidFill>
                <a:latin typeface="Times New Roman" pitchFamily="18" charset="0"/>
              </a:rPr>
              <a:t>与土壤矿物质、有机质、厚度、温度、水分含量、透气性</a:t>
            </a:r>
            <a:r>
              <a:rPr lang="zh-CN" altLang="zh-CN" sz="2200" dirty="0" smtClean="0">
                <a:solidFill>
                  <a:srgbClr val="000000"/>
                </a:solidFill>
                <a:latin typeface="Times New Roman" pitchFamily="18" charset="0"/>
              </a:rPr>
              <a:t>、</a:t>
            </a:r>
            <a:r>
              <a:rPr lang="zh-CN" altLang="en-US" sz="2200" dirty="0">
                <a:solidFill>
                  <a:srgbClr val="000000"/>
                </a:solidFill>
                <a:latin typeface="Times New Roman" pitchFamily="18" charset="0"/>
              </a:rPr>
              <a:t>地形</a:t>
            </a:r>
            <a:r>
              <a:rPr lang="zh-CN" altLang="zh-CN" sz="2200" dirty="0" smtClean="0">
                <a:solidFill>
                  <a:srgbClr val="000000"/>
                </a:solidFill>
                <a:latin typeface="Times New Roman" pitchFamily="18" charset="0"/>
              </a:rPr>
              <a:t>等</a:t>
            </a:r>
            <a:r>
              <a:rPr lang="zh-CN" altLang="zh-CN" sz="2200" dirty="0">
                <a:solidFill>
                  <a:srgbClr val="000000"/>
                </a:solidFill>
                <a:latin typeface="Times New Roman" pitchFamily="18" charset="0"/>
              </a:rPr>
              <a:t>密切相关。</a:t>
            </a:r>
          </a:p>
          <a:p>
            <a:pPr algn="just">
              <a:lnSpc>
                <a:spcPct val="125000"/>
              </a:lnSpc>
            </a:pPr>
            <a:r>
              <a:rPr lang="zh-CN" altLang="zh-CN" sz="2200" b="1" dirty="0">
                <a:solidFill>
                  <a:srgbClr val="C00000"/>
                </a:solidFill>
                <a:latin typeface="黑体" pitchFamily="49" charset="-122"/>
                <a:ea typeface="黑体" pitchFamily="49" charset="-122"/>
              </a:rPr>
              <a:t>（</a:t>
            </a:r>
            <a:r>
              <a:rPr lang="en-US" altLang="zh-CN" sz="2200" b="1" dirty="0">
                <a:solidFill>
                  <a:srgbClr val="C00000"/>
                </a:solidFill>
                <a:latin typeface="黑体" pitchFamily="49" charset="-122"/>
                <a:ea typeface="黑体" pitchFamily="49" charset="-122"/>
              </a:rPr>
              <a:t>2</a:t>
            </a:r>
            <a:r>
              <a:rPr lang="zh-CN" altLang="zh-CN" sz="2200" b="1" dirty="0">
                <a:solidFill>
                  <a:srgbClr val="C00000"/>
                </a:solidFill>
                <a:latin typeface="黑体" pitchFamily="49" charset="-122"/>
                <a:ea typeface="黑体" pitchFamily="49" charset="-122"/>
              </a:rPr>
              <a:t>）低纬地区植被丰富区土壤贫瘠问题：</a:t>
            </a:r>
            <a:r>
              <a:rPr lang="zh-CN" altLang="zh-CN" sz="2200" dirty="0">
                <a:solidFill>
                  <a:srgbClr val="000000"/>
                </a:solidFill>
                <a:latin typeface="Times New Roman" pitchFamily="18" charset="0"/>
              </a:rPr>
              <a:t>主要围绕为什么有机质含量少展开分析。</a:t>
            </a:r>
          </a:p>
          <a:p>
            <a:pPr algn="just">
              <a:lnSpc>
                <a:spcPct val="125000"/>
              </a:lnSpc>
            </a:pPr>
            <a:r>
              <a:rPr lang="zh-CN" altLang="zh-CN" sz="2200" dirty="0">
                <a:solidFill>
                  <a:srgbClr val="000000"/>
                </a:solidFill>
                <a:latin typeface="Times New Roman" pitchFamily="18" charset="0"/>
              </a:rPr>
              <a:t>①积累问题：热带雨林，四季常绿，枯枝落叶较少，有机质来源少；</a:t>
            </a:r>
          </a:p>
          <a:p>
            <a:pPr algn="just">
              <a:lnSpc>
                <a:spcPct val="125000"/>
              </a:lnSpc>
            </a:pPr>
            <a:r>
              <a:rPr lang="zh-CN" altLang="zh-CN" sz="2200" dirty="0">
                <a:solidFill>
                  <a:srgbClr val="000000"/>
                </a:solidFill>
                <a:latin typeface="Times New Roman" pitchFamily="18" charset="0"/>
              </a:rPr>
              <a:t>②流失问题：降水强度大，淋溶与侵蚀强度大，有机质淋溶流失多；</a:t>
            </a:r>
          </a:p>
          <a:p>
            <a:pPr algn="just">
              <a:lnSpc>
                <a:spcPct val="125000"/>
              </a:lnSpc>
            </a:pPr>
            <a:r>
              <a:rPr lang="zh-CN" altLang="zh-CN" sz="2200" dirty="0">
                <a:solidFill>
                  <a:srgbClr val="000000"/>
                </a:solidFill>
                <a:latin typeface="Times New Roman" pitchFamily="18" charset="0"/>
              </a:rPr>
              <a:t>③消耗问题：生物繁茂，生长旺盛，有机质消耗大；</a:t>
            </a:r>
          </a:p>
          <a:p>
            <a:pPr algn="just">
              <a:lnSpc>
                <a:spcPct val="125000"/>
              </a:lnSpc>
            </a:pPr>
            <a:r>
              <a:rPr lang="zh-CN" altLang="zh-CN" sz="2200" dirty="0">
                <a:solidFill>
                  <a:srgbClr val="000000"/>
                </a:solidFill>
                <a:latin typeface="Times New Roman" pitchFamily="18" charset="0"/>
              </a:rPr>
              <a:t>④分解问题：气温高，生物循环快，微生物分解作用强。</a:t>
            </a:r>
            <a:endParaRPr lang="zh-CN" altLang="zh-CN" sz="2200" dirty="0">
              <a:latin typeface="Times New Roman" pitchFamily="18" charset="0"/>
            </a:endParaRPr>
          </a:p>
        </p:txBody>
      </p:sp>
    </p:spTree>
    <p:extLst>
      <p:ext uri="{BB962C8B-B14F-4D97-AF65-F5344CB8AC3E}">
        <p14:creationId xmlns:p14="http://schemas.microsoft.com/office/powerpoint/2010/main" val="30410107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801">
                                            <p:txEl>
                                              <p:pRg st="0" end="0"/>
                                            </p:txEl>
                                          </p:spTgt>
                                        </p:tgtEl>
                                        <p:attrNameLst>
                                          <p:attrName>style.visibility</p:attrName>
                                        </p:attrNameLst>
                                      </p:cBhvr>
                                      <p:to>
                                        <p:strVal val="visible"/>
                                      </p:to>
                                    </p:set>
                                    <p:animEffect transition="in" filter="wipe(up)">
                                      <p:cBhvr>
                                        <p:cTn id="7" dur="500"/>
                                        <p:tgtEl>
                                          <p:spTgt spid="768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6801">
                                            <p:txEl>
                                              <p:pRg st="1" end="1"/>
                                            </p:txEl>
                                          </p:spTgt>
                                        </p:tgtEl>
                                        <p:attrNameLst>
                                          <p:attrName>style.visibility</p:attrName>
                                        </p:attrNameLst>
                                      </p:cBhvr>
                                      <p:to>
                                        <p:strVal val="visible"/>
                                      </p:to>
                                    </p:set>
                                    <p:animEffect transition="in" filter="wipe(up)">
                                      <p:cBhvr>
                                        <p:cTn id="12" dur="500"/>
                                        <p:tgtEl>
                                          <p:spTgt spid="768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6801">
                                            <p:txEl>
                                              <p:pRg st="2" end="2"/>
                                            </p:txEl>
                                          </p:spTgt>
                                        </p:tgtEl>
                                        <p:attrNameLst>
                                          <p:attrName>style.visibility</p:attrName>
                                        </p:attrNameLst>
                                      </p:cBhvr>
                                      <p:to>
                                        <p:strVal val="visible"/>
                                      </p:to>
                                    </p:set>
                                    <p:animEffect transition="in" filter="wipe(up)">
                                      <p:cBhvr>
                                        <p:cTn id="17" dur="500"/>
                                        <p:tgtEl>
                                          <p:spTgt spid="768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801">
                                            <p:txEl>
                                              <p:pRg st="3" end="3"/>
                                            </p:txEl>
                                          </p:spTgt>
                                        </p:tgtEl>
                                        <p:attrNameLst>
                                          <p:attrName>style.visibility</p:attrName>
                                        </p:attrNameLst>
                                      </p:cBhvr>
                                      <p:to>
                                        <p:strVal val="visible"/>
                                      </p:to>
                                    </p:set>
                                    <p:animEffect transition="in" filter="wipe(up)">
                                      <p:cBhvr>
                                        <p:cTn id="22" dur="500"/>
                                        <p:tgtEl>
                                          <p:spTgt spid="7680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6801">
                                            <p:txEl>
                                              <p:pRg st="4" end="4"/>
                                            </p:txEl>
                                          </p:spTgt>
                                        </p:tgtEl>
                                        <p:attrNameLst>
                                          <p:attrName>style.visibility</p:attrName>
                                        </p:attrNameLst>
                                      </p:cBhvr>
                                      <p:to>
                                        <p:strVal val="visible"/>
                                      </p:to>
                                    </p:set>
                                    <p:animEffect transition="in" filter="wipe(up)">
                                      <p:cBhvr>
                                        <p:cTn id="27" dur="500"/>
                                        <p:tgtEl>
                                          <p:spTgt spid="7680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6801">
                                            <p:txEl>
                                              <p:pRg st="5" end="5"/>
                                            </p:txEl>
                                          </p:spTgt>
                                        </p:tgtEl>
                                        <p:attrNameLst>
                                          <p:attrName>style.visibility</p:attrName>
                                        </p:attrNameLst>
                                      </p:cBhvr>
                                      <p:to>
                                        <p:strVal val="visible"/>
                                      </p:to>
                                    </p:set>
                                    <p:animEffect transition="in" filter="wipe(up)">
                                      <p:cBhvr>
                                        <p:cTn id="32" dur="500"/>
                                        <p:tgtEl>
                                          <p:spTgt spid="7680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6801">
                                            <p:txEl>
                                              <p:pRg st="6" end="6"/>
                                            </p:txEl>
                                          </p:spTgt>
                                        </p:tgtEl>
                                        <p:attrNameLst>
                                          <p:attrName>style.visibility</p:attrName>
                                        </p:attrNameLst>
                                      </p:cBhvr>
                                      <p:to>
                                        <p:strVal val="visible"/>
                                      </p:to>
                                    </p:set>
                                    <p:animEffect transition="in" filter="wipe(up)">
                                      <p:cBhvr>
                                        <p:cTn id="37" dur="500"/>
                                        <p:tgtEl>
                                          <p:spTgt spid="7680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6801">
                                            <p:txEl>
                                              <p:pRg st="7" end="7"/>
                                            </p:txEl>
                                          </p:spTgt>
                                        </p:tgtEl>
                                        <p:attrNameLst>
                                          <p:attrName>style.visibility</p:attrName>
                                        </p:attrNameLst>
                                      </p:cBhvr>
                                      <p:to>
                                        <p:strVal val="visible"/>
                                      </p:to>
                                    </p:set>
                                    <p:animEffect transition="in" filter="wipe(up)">
                                      <p:cBhvr>
                                        <p:cTn id="42" dur="500"/>
                                        <p:tgtEl>
                                          <p:spTgt spid="768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矩形 12291"/>
          <p:cNvSpPr/>
          <p:nvPr/>
        </p:nvSpPr>
        <p:spPr>
          <a:xfrm>
            <a:off x="256894" y="2715766"/>
            <a:ext cx="8706803" cy="1731243"/>
          </a:xfrm>
          <a:prstGeom prst="rect">
            <a:avLst/>
          </a:prstGeom>
        </p:spPr>
        <p:style>
          <a:lnRef idx="2">
            <a:schemeClr val="accent1"/>
          </a:lnRef>
          <a:fillRef idx="1">
            <a:schemeClr val="lt1"/>
          </a:fillRef>
          <a:effectRef idx="0">
            <a:schemeClr val="accent1"/>
          </a:effectRef>
          <a:fontRef idx="minor">
            <a:schemeClr val="dk1"/>
          </a:fontRef>
        </p:style>
        <p:txBody>
          <a:bodyPr wrap="square" lIns="68580" tIns="34290" rIns="68580" bIns="34290" anchor="ctr">
            <a:spAutoFit/>
          </a:bodyPr>
          <a:lstStyle/>
          <a:p>
            <a:r>
              <a:rPr lang="en-US" altLang="zh-CN" b="1" dirty="0">
                <a:solidFill>
                  <a:srgbClr val="0000FF"/>
                </a:solidFill>
                <a:latin typeface="Arial" panose="020B0604020202020204" pitchFamily="34" charset="0"/>
                <a:ea typeface="黑体" panose="02010609060101010101" charset="-122"/>
              </a:rPr>
              <a:t>        </a:t>
            </a:r>
            <a:r>
              <a:rPr lang="zh-CN" altLang="en-US" dirty="0">
                <a:solidFill>
                  <a:srgbClr val="0000FF"/>
                </a:solidFill>
                <a:latin typeface="Arial" panose="020B0604020202020204" pitchFamily="34" charset="0"/>
                <a:ea typeface="黑体" panose="02010609060101010101" charset="-122"/>
              </a:rPr>
              <a:t>虽然热带雨林</a:t>
            </a:r>
            <a:r>
              <a:rPr lang="zh-CN" altLang="en-US" dirty="0">
                <a:solidFill>
                  <a:srgbClr val="C00000"/>
                </a:solidFill>
                <a:latin typeface="Arial" panose="020B0604020202020204" pitchFamily="34" charset="0"/>
                <a:ea typeface="黑体" panose="02010609060101010101" charset="-122"/>
              </a:rPr>
              <a:t>枯枝落叶</a:t>
            </a:r>
            <a:r>
              <a:rPr lang="zh-CN" altLang="en-US" dirty="0">
                <a:solidFill>
                  <a:srgbClr val="0000FF"/>
                </a:solidFill>
                <a:latin typeface="Arial" panose="020B0604020202020204" pitchFamily="34" charset="0"/>
                <a:ea typeface="黑体" panose="02010609060101010101" charset="-122"/>
              </a:rPr>
              <a:t>多，但是</a:t>
            </a:r>
            <a:r>
              <a:rPr lang="zh-CN" altLang="en-US" dirty="0">
                <a:solidFill>
                  <a:srgbClr val="C00000"/>
                </a:solidFill>
                <a:latin typeface="Arial" panose="020B0604020202020204" pitchFamily="34" charset="0"/>
                <a:ea typeface="黑体" panose="02010609060101010101" charset="-122"/>
              </a:rPr>
              <a:t>微生物分解</a:t>
            </a:r>
            <a:r>
              <a:rPr lang="zh-CN" altLang="en-US" dirty="0">
                <a:solidFill>
                  <a:srgbClr val="0000FF"/>
                </a:solidFill>
                <a:latin typeface="Arial" panose="020B0604020202020204" pitchFamily="34" charset="0"/>
                <a:ea typeface="黑体" panose="02010609060101010101" charset="-122"/>
              </a:rPr>
              <a:t>速度快，生物循环旺盛，加之高温多雨的气候条件导致</a:t>
            </a:r>
            <a:r>
              <a:rPr lang="zh-CN" altLang="en-US" dirty="0">
                <a:solidFill>
                  <a:srgbClr val="C00000"/>
                </a:solidFill>
                <a:latin typeface="Arial" panose="020B0604020202020204" pitchFamily="34" charset="0"/>
                <a:ea typeface="黑体" panose="02010609060101010101" charset="-122"/>
              </a:rPr>
              <a:t>淋溶流失</a:t>
            </a:r>
            <a:r>
              <a:rPr lang="zh-CN" altLang="en-US" dirty="0">
                <a:solidFill>
                  <a:srgbClr val="0000FF"/>
                </a:solidFill>
                <a:latin typeface="Arial" panose="020B0604020202020204" pitchFamily="34" charset="0"/>
                <a:ea typeface="黑体" panose="02010609060101010101" charset="-122"/>
              </a:rPr>
              <a:t>作用强，养分几乎全部储存在植物体内，土壤中有机质含量少，土壤贫瘠！</a:t>
            </a:r>
            <a:br>
              <a:rPr lang="zh-CN" altLang="en-US" dirty="0">
                <a:solidFill>
                  <a:srgbClr val="0000FF"/>
                </a:solidFill>
                <a:latin typeface="Arial" panose="020B0604020202020204" pitchFamily="34" charset="0"/>
                <a:ea typeface="黑体" panose="02010609060101010101" charset="-122"/>
              </a:rPr>
            </a:br>
            <a:r>
              <a:rPr lang="zh-CN" altLang="en-US" dirty="0">
                <a:solidFill>
                  <a:srgbClr val="0000FF"/>
                </a:solidFill>
                <a:latin typeface="Arial" panose="020B0604020202020204" pitchFamily="34" charset="0"/>
                <a:ea typeface="黑体" panose="02010609060101010101" charset="-122"/>
              </a:rPr>
              <a:t/>
            </a:r>
            <a:br>
              <a:rPr lang="zh-CN" altLang="en-US" dirty="0">
                <a:solidFill>
                  <a:srgbClr val="0000FF"/>
                </a:solidFill>
                <a:latin typeface="Arial" panose="020B0604020202020204" pitchFamily="34" charset="0"/>
                <a:ea typeface="黑体" panose="02010609060101010101" charset="-122"/>
              </a:rPr>
            </a:br>
            <a:r>
              <a:rPr lang="zh-CN" altLang="en-US" dirty="0">
                <a:solidFill>
                  <a:srgbClr val="0000FF"/>
                </a:solidFill>
                <a:latin typeface="Arial" panose="020B0604020202020204" pitchFamily="34" charset="0"/>
                <a:ea typeface="黑体" panose="02010609060101010101" charset="-122"/>
              </a:rPr>
              <a:t>        温带草原虽</a:t>
            </a:r>
            <a:r>
              <a:rPr lang="zh-CN" altLang="en-US" dirty="0">
                <a:solidFill>
                  <a:srgbClr val="C00000"/>
                </a:solidFill>
                <a:latin typeface="Arial" panose="020B0604020202020204" pitchFamily="34" charset="0"/>
                <a:ea typeface="黑体" panose="02010609060101010101" charset="-122"/>
              </a:rPr>
              <a:t>植物残体</a:t>
            </a:r>
            <a:r>
              <a:rPr lang="zh-CN" altLang="en-US" dirty="0">
                <a:solidFill>
                  <a:srgbClr val="0000FF"/>
                </a:solidFill>
                <a:latin typeface="Arial" panose="020B0604020202020204" pitchFamily="34" charset="0"/>
                <a:ea typeface="黑体" panose="02010609060101010101" charset="-122"/>
              </a:rPr>
              <a:t>数量不及热带雨林，但是</a:t>
            </a:r>
            <a:r>
              <a:rPr lang="zh-CN" altLang="en-US" dirty="0">
                <a:solidFill>
                  <a:srgbClr val="C00000"/>
                </a:solidFill>
                <a:latin typeface="Arial" panose="020B0604020202020204" pitchFamily="34" charset="0"/>
                <a:ea typeface="黑体" panose="02010609060101010101" charset="-122"/>
              </a:rPr>
              <a:t>微生物分解</a:t>
            </a:r>
            <a:r>
              <a:rPr lang="zh-CN" altLang="en-US" dirty="0">
                <a:solidFill>
                  <a:srgbClr val="0000FF"/>
                </a:solidFill>
                <a:latin typeface="Arial" panose="020B0604020202020204" pitchFamily="34" charset="0"/>
                <a:ea typeface="黑体" panose="02010609060101010101" charset="-122"/>
              </a:rPr>
              <a:t>速度缓慢，加上气候较干旱导致</a:t>
            </a:r>
            <a:r>
              <a:rPr lang="zh-CN" altLang="en-US" dirty="0">
                <a:solidFill>
                  <a:srgbClr val="C00000"/>
                </a:solidFill>
                <a:latin typeface="Arial" panose="020B0604020202020204" pitchFamily="34" charset="0"/>
                <a:ea typeface="黑体" panose="02010609060101010101" charset="-122"/>
              </a:rPr>
              <a:t>淋溶流失</a:t>
            </a:r>
            <a:r>
              <a:rPr lang="zh-CN" altLang="en-US" dirty="0">
                <a:solidFill>
                  <a:srgbClr val="0000FF"/>
                </a:solidFill>
                <a:latin typeface="Arial" panose="020B0604020202020204" pitchFamily="34" charset="0"/>
                <a:ea typeface="黑体" panose="02010609060101010101" charset="-122"/>
              </a:rPr>
              <a:t>作用微弱，养分得以在土壤中保留下来，土壤反而肥力较高。</a:t>
            </a:r>
          </a:p>
        </p:txBody>
      </p:sp>
      <p:sp>
        <p:nvSpPr>
          <p:cNvPr id="29698" name="矩形 12292"/>
          <p:cNvSpPr/>
          <p:nvPr/>
        </p:nvSpPr>
        <p:spPr>
          <a:xfrm>
            <a:off x="483398" y="140973"/>
            <a:ext cx="3888581" cy="346249"/>
          </a:xfrm>
          <a:prstGeom prst="rect">
            <a:avLst/>
          </a:prstGeom>
          <a:noFill/>
          <a:ln w="9525">
            <a:noFill/>
          </a:ln>
        </p:spPr>
        <p:txBody>
          <a:bodyPr lIns="68580" tIns="34290" rIns="68580" bIns="34290" anchor="t">
            <a:spAutoFit/>
          </a:bodyPr>
          <a:lstStyle/>
          <a:p>
            <a:r>
              <a:rPr lang="zh-CN" altLang="en-US" b="1">
                <a:solidFill>
                  <a:srgbClr val="C00000"/>
                </a:solidFill>
                <a:latin typeface="Arial" panose="020B0604020202020204" pitchFamily="34" charset="0"/>
                <a:ea typeface="黑体" panose="02010609060101010101" charset="-122"/>
              </a:rPr>
              <a:t>森林土壤</a:t>
            </a:r>
            <a:r>
              <a:rPr lang="zh-CN" altLang="en-US" b="1">
                <a:solidFill>
                  <a:srgbClr val="0000FF"/>
                </a:solidFill>
                <a:latin typeface="Arial" panose="020B0604020202020204" pitchFamily="34" charset="0"/>
                <a:ea typeface="黑体" panose="02010609060101010101" charset="-122"/>
              </a:rPr>
              <a:t>的有机质一般</a:t>
            </a:r>
            <a:r>
              <a:rPr lang="zh-CN" altLang="en-US" b="1">
                <a:latin typeface="Arial" panose="020B0604020202020204" pitchFamily="34" charset="0"/>
                <a:ea typeface="黑体" panose="02010609060101010101" charset="-122"/>
              </a:rPr>
              <a:t>低于</a:t>
            </a:r>
            <a:r>
              <a:rPr lang="zh-CN" altLang="en-US" b="1">
                <a:solidFill>
                  <a:srgbClr val="C00000"/>
                </a:solidFill>
                <a:latin typeface="Arial" panose="020B0604020202020204" pitchFamily="34" charset="0"/>
                <a:ea typeface="黑体" panose="02010609060101010101" charset="-122"/>
              </a:rPr>
              <a:t>草原土壤</a:t>
            </a:r>
          </a:p>
        </p:txBody>
      </p:sp>
      <p:sp>
        <p:nvSpPr>
          <p:cNvPr id="12295" name="矩形 12294"/>
          <p:cNvSpPr/>
          <p:nvPr/>
        </p:nvSpPr>
        <p:spPr>
          <a:xfrm>
            <a:off x="264785" y="1779662"/>
            <a:ext cx="8431530" cy="623248"/>
          </a:xfrm>
          <a:prstGeom prst="rect">
            <a:avLst/>
          </a:prstGeom>
          <a:noFill/>
          <a:ln w="9525">
            <a:noFill/>
          </a:ln>
        </p:spPr>
        <p:txBody>
          <a:bodyPr wrap="square" lIns="68580" tIns="34290" rIns="68580" bIns="34290" anchor="ctr">
            <a:spAutoFit/>
          </a:bodyPr>
          <a:lstStyle/>
          <a:p>
            <a:r>
              <a:rPr lang="en-US" altLang="zh-CN" b="1" dirty="0">
                <a:latin typeface="Arial" panose="020B0604020202020204" pitchFamily="34" charset="0"/>
                <a:ea typeface="楷体_GB2312" pitchFamily="49" charset="-122"/>
              </a:rPr>
              <a:t>        </a:t>
            </a:r>
            <a:r>
              <a:rPr lang="zh-CN" altLang="en-US" b="1" dirty="0">
                <a:solidFill>
                  <a:srgbClr val="C00000"/>
                </a:solidFill>
                <a:latin typeface="黑体" panose="02010609060101010101" charset="-122"/>
                <a:ea typeface="黑体" panose="02010609060101010101" charset="-122"/>
              </a:rPr>
              <a:t>淋溶流失作用</a:t>
            </a:r>
            <a:r>
              <a:rPr lang="zh-CN" altLang="en-US" b="1" dirty="0">
                <a:latin typeface="黑体" panose="02010609060101010101" charset="-122"/>
                <a:ea typeface="黑体" panose="02010609060101010101" charset="-122"/>
              </a:rPr>
              <a:t>是指土壤内的水向下流动，使土壤上层部分（表土）的可溶性物质（矿物质、有机物）随着水分流失（至底土）的作用。</a:t>
            </a:r>
          </a:p>
        </p:txBody>
      </p:sp>
      <p:sp>
        <p:nvSpPr>
          <p:cNvPr id="7" name="矩形 12293"/>
          <p:cNvSpPr/>
          <p:nvPr/>
        </p:nvSpPr>
        <p:spPr>
          <a:xfrm>
            <a:off x="279587" y="627534"/>
            <a:ext cx="8578691" cy="684803"/>
          </a:xfrm>
          <a:prstGeom prst="rect">
            <a:avLst/>
          </a:prstGeom>
        </p:spPr>
        <p:style>
          <a:lnRef idx="2">
            <a:schemeClr val="dk1"/>
          </a:lnRef>
          <a:fillRef idx="1">
            <a:schemeClr val="lt1"/>
          </a:fillRef>
          <a:effectRef idx="0">
            <a:schemeClr val="dk1"/>
          </a:effectRef>
          <a:fontRef idx="minor">
            <a:schemeClr val="dk1"/>
          </a:fontRef>
        </p:style>
        <p:txBody>
          <a:bodyPr wrap="square" lIns="68580" tIns="34290" rIns="68580" bIns="34290" anchor="ctr">
            <a:spAutoFit/>
          </a:bodyPr>
          <a:lstStyle/>
          <a:p>
            <a:pPr algn="l"/>
            <a:r>
              <a:rPr lang="zh-CN" altLang="en-US" sz="2000" dirty="0" smtClean="0">
                <a:gradFill>
                  <a:gsLst>
                    <a:gs pos="0">
                      <a:srgbClr val="14CD68"/>
                    </a:gs>
                    <a:gs pos="100000">
                      <a:srgbClr val="0B6E38"/>
                    </a:gs>
                  </a:gsLst>
                  <a:lin scaled="0"/>
                </a:gradFill>
                <a:latin typeface="黑体" panose="02010609060101010101" charset="-122"/>
                <a:ea typeface="黑体" panose="02010609060101010101" charset="-122"/>
              </a:rPr>
              <a:t>土壤有机质多（</a:t>
            </a:r>
            <a:r>
              <a:rPr lang="zh-CN" altLang="en-US" sz="2000" dirty="0">
                <a:gradFill>
                  <a:gsLst>
                    <a:gs pos="0">
                      <a:srgbClr val="14CD68"/>
                    </a:gs>
                    <a:gs pos="100000">
                      <a:srgbClr val="0B6E38"/>
                    </a:gs>
                  </a:gsLst>
                  <a:lin scaled="0"/>
                </a:gradFill>
                <a:latin typeface="黑体" panose="02010609060101010101" charset="-122"/>
                <a:ea typeface="黑体" panose="02010609060101010101" charset="-122"/>
              </a:rPr>
              <a:t>三少一多）</a:t>
            </a:r>
            <a:r>
              <a:rPr lang="en-US" altLang="zh-CN" sz="2000" dirty="0" smtClean="0">
                <a:solidFill>
                  <a:srgbClr val="0000FF"/>
                </a:solidFill>
                <a:latin typeface="黑体" panose="02010609060101010101" charset="-122"/>
                <a:ea typeface="黑体" panose="02010609060101010101" charset="-122"/>
              </a:rPr>
              <a:t>——</a:t>
            </a:r>
          </a:p>
          <a:p>
            <a:pPr algn="l"/>
            <a:r>
              <a:rPr lang="zh-CN" altLang="en-US" sz="2000" dirty="0" smtClean="0">
                <a:solidFill>
                  <a:srgbClr val="C00000"/>
                </a:solidFill>
                <a:latin typeface="Arial" panose="020B0604020202020204" pitchFamily="34" charset="0"/>
                <a:ea typeface="黑体" panose="02010609060101010101" charset="-122"/>
              </a:rPr>
              <a:t>微生物</a:t>
            </a:r>
            <a:r>
              <a:rPr lang="zh-CN" altLang="en-US" sz="2000" dirty="0">
                <a:solidFill>
                  <a:srgbClr val="C00000"/>
                </a:solidFill>
                <a:latin typeface="Arial" panose="020B0604020202020204" pitchFamily="34" charset="0"/>
                <a:ea typeface="黑体" panose="02010609060101010101" charset="-122"/>
              </a:rPr>
              <a:t>分解少、</a:t>
            </a:r>
            <a:r>
              <a:rPr lang="zh-CN" altLang="en-US" sz="2000" dirty="0">
                <a:solidFill>
                  <a:srgbClr val="C00000"/>
                </a:solidFill>
                <a:latin typeface="黑体" panose="02010609060101010101" charset="-122"/>
                <a:ea typeface="黑体" panose="02010609060101010101" charset="-122"/>
              </a:rPr>
              <a:t>淋溶流失少、</a:t>
            </a:r>
            <a:r>
              <a:rPr lang="zh-CN" altLang="en-US" sz="2000" dirty="0">
                <a:solidFill>
                  <a:srgbClr val="0000FF"/>
                </a:solidFill>
                <a:latin typeface="黑体" panose="02010609060101010101" charset="-122"/>
                <a:ea typeface="黑体" panose="02010609060101010101" charset="-122"/>
              </a:rPr>
              <a:t>植物吸收少，</a:t>
            </a:r>
            <a:r>
              <a:rPr lang="zh-CN" altLang="en-US" sz="2000" dirty="0">
                <a:solidFill>
                  <a:srgbClr val="C00000"/>
                </a:solidFill>
                <a:latin typeface="黑体" panose="02010609060101010101" charset="-122"/>
                <a:ea typeface="黑体" panose="02010609060101010101" charset="-122"/>
                <a:sym typeface="+mn-ea"/>
              </a:rPr>
              <a:t>植（动）物残体</a:t>
            </a:r>
            <a:r>
              <a:rPr lang="zh-CN" altLang="en-US" sz="2000" dirty="0">
                <a:solidFill>
                  <a:srgbClr val="0000FF"/>
                </a:solidFill>
                <a:latin typeface="黑体" panose="02010609060101010101" charset="-122"/>
                <a:ea typeface="黑体" panose="02010609060101010101" charset="-122"/>
                <a:sym typeface="+mn-ea"/>
              </a:rPr>
              <a:t>多</a:t>
            </a:r>
            <a:endParaRPr lang="zh-CN" altLang="en-US" sz="2000" dirty="0">
              <a:solidFill>
                <a:srgbClr val="0000FF"/>
              </a:solidFill>
              <a:latin typeface="黑体" panose="02010609060101010101" charset="-122"/>
              <a:ea typeface="黑体" panose="02010609060101010101" charset="-122"/>
            </a:endParaRPr>
          </a:p>
        </p:txBody>
      </p:sp>
    </p:spTree>
    <p:extLst>
      <p:ext uri="{BB962C8B-B14F-4D97-AF65-F5344CB8AC3E}">
        <p14:creationId xmlns:p14="http://schemas.microsoft.com/office/powerpoint/2010/main" val="306215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Effect transition="in" filter="blinds(horizontal)">
                                      <p:cBhvr>
                                        <p:cTn id="13" dur="500"/>
                                        <p:tgtEl>
                                          <p:spTgt spid="1229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292"/>
                                        </p:tgtEl>
                                        <p:attrNameLst>
                                          <p:attrName>style.visibility</p:attrName>
                                        </p:attrNameLst>
                                      </p:cBhvr>
                                      <p:to>
                                        <p:strVal val="visible"/>
                                      </p:to>
                                    </p:set>
                                    <p:animEffect transition="in" filter="blinds(horizontal)">
                                      <p:cBhvr>
                                        <p:cTn id="18"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p:bldP spid="12295" grpId="0"/>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2"/>
          <p:cNvSpPr>
            <a:spLocks noChangeArrowheads="1"/>
          </p:cNvSpPr>
          <p:nvPr>
            <p:custDataLst>
              <p:tags r:id="rId1"/>
            </p:custDataLst>
          </p:nvPr>
        </p:nvSpPr>
        <p:spPr bwMode="auto">
          <a:xfrm>
            <a:off x="107950" y="622250"/>
            <a:ext cx="89281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ctr">
              <a:lnSpc>
                <a:spcPct val="110000"/>
              </a:lnSpc>
            </a:pPr>
            <a:r>
              <a:rPr lang="zh-CN" altLang="zh-CN" sz="2000" b="1">
                <a:solidFill>
                  <a:srgbClr val="00B050"/>
                </a:solidFill>
                <a:latin typeface="Times New Roman" pitchFamily="18" charset="0"/>
                <a:ea typeface="黑体" pitchFamily="49" charset="-122"/>
              </a:rPr>
              <a:t>（</a:t>
            </a:r>
            <a:r>
              <a:rPr lang="en-US" altLang="zh-CN" sz="2000" b="1">
                <a:solidFill>
                  <a:srgbClr val="00B050"/>
                </a:solidFill>
                <a:latin typeface="Times New Roman" pitchFamily="18" charset="0"/>
                <a:ea typeface="黑体" pitchFamily="49" charset="-122"/>
              </a:rPr>
              <a:t>2018·</a:t>
            </a:r>
            <a:r>
              <a:rPr lang="zh-CN" altLang="zh-CN" sz="2000" b="1">
                <a:solidFill>
                  <a:srgbClr val="00B050"/>
                </a:solidFill>
                <a:latin typeface="Times New Roman" pitchFamily="18" charset="0"/>
                <a:ea typeface="黑体" pitchFamily="49" charset="-122"/>
              </a:rPr>
              <a:t>浙江丽水高三一模）</a:t>
            </a:r>
            <a:r>
              <a:rPr lang="zh-CN" altLang="zh-CN" sz="2000">
                <a:solidFill>
                  <a:srgbClr val="000000"/>
                </a:solidFill>
                <a:latin typeface="Times New Roman" pitchFamily="18" charset="0"/>
                <a:ea typeface="楷体" pitchFamily="49" charset="-122"/>
              </a:rPr>
              <a:t>土壤有机物含量的高低是判断土壤肥力的重要指标。通常通过测定土壤中有机碳含量来换算，下图为内蒙古草原地区表层土壤有机碳含量空间分布特征图。完成下列各题。</a:t>
            </a:r>
            <a:endParaRPr lang="zh-CN" altLang="zh-CN" sz="2000">
              <a:latin typeface="Times New Roman" pitchFamily="18" charset="0"/>
            </a:endParaRPr>
          </a:p>
        </p:txBody>
      </p:sp>
      <p:pic>
        <p:nvPicPr>
          <p:cNvPr id="49155" name="图片 100004"/>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508625" y="1733069"/>
            <a:ext cx="3498850" cy="271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156" name="矩形 3"/>
          <p:cNvSpPr>
            <a:spLocks noChangeArrowheads="1"/>
          </p:cNvSpPr>
          <p:nvPr>
            <p:custDataLst>
              <p:tags r:id="rId3"/>
            </p:custDataLst>
          </p:nvPr>
        </p:nvSpPr>
        <p:spPr bwMode="auto">
          <a:xfrm>
            <a:off x="179393" y="1745800"/>
            <a:ext cx="487203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spAutoFit/>
          </a:bodyPr>
          <a:lstStyle/>
          <a:p>
            <a:pPr fontAlgn="ctr">
              <a:lnSpc>
                <a:spcPct val="110000"/>
              </a:lnSpc>
            </a:pPr>
            <a:r>
              <a:rPr lang="en-US" altLang="zh-CN" sz="2000">
                <a:solidFill>
                  <a:srgbClr val="000000"/>
                </a:solidFill>
                <a:latin typeface="宋体" pitchFamily="2" charset="-122"/>
              </a:rPr>
              <a:t>6</a:t>
            </a:r>
            <a:r>
              <a:rPr lang="zh-CN" altLang="zh-CN" sz="2000">
                <a:solidFill>
                  <a:srgbClr val="000000"/>
                </a:solidFill>
                <a:latin typeface="Times New Roman" pitchFamily="18" charset="0"/>
              </a:rPr>
              <a:t>．内蒙古草原地区表层土壤有机碳含量分布特征反映的地域分异规律主要是</a:t>
            </a:r>
          </a:p>
          <a:p>
            <a:pPr fontAlgn="ctr">
              <a:lnSpc>
                <a:spcPct val="110000"/>
              </a:lnSpc>
            </a:pPr>
            <a:r>
              <a:rPr lang="en-US" altLang="zh-CN" sz="2000">
                <a:solidFill>
                  <a:srgbClr val="000000"/>
                </a:solidFill>
                <a:latin typeface="宋体" pitchFamily="2" charset="-122"/>
              </a:rPr>
              <a:t>A</a:t>
            </a:r>
            <a:r>
              <a:rPr lang="zh-CN" altLang="zh-CN" sz="2000">
                <a:solidFill>
                  <a:srgbClr val="000000"/>
                </a:solidFill>
                <a:latin typeface="Times New Roman" pitchFamily="18" charset="0"/>
              </a:rPr>
              <a:t>．纬度地带分异</a:t>
            </a:r>
            <a:r>
              <a:rPr lang="en-US" altLang="zh-CN" sz="2000">
                <a:solidFill>
                  <a:srgbClr val="000000"/>
                </a:solidFill>
                <a:latin typeface="宋体" pitchFamily="2" charset="-122"/>
              </a:rPr>
              <a:t>    B</a:t>
            </a:r>
            <a:r>
              <a:rPr lang="zh-CN" altLang="zh-CN" sz="2000">
                <a:solidFill>
                  <a:srgbClr val="000000"/>
                </a:solidFill>
                <a:latin typeface="Times New Roman" pitchFamily="18" charset="0"/>
              </a:rPr>
              <a:t>．干湿度地带分异</a:t>
            </a:r>
          </a:p>
          <a:p>
            <a:pPr fontAlgn="ctr">
              <a:lnSpc>
                <a:spcPct val="110000"/>
              </a:lnSpc>
            </a:pPr>
            <a:r>
              <a:rPr lang="en-US" altLang="zh-CN" sz="2000">
                <a:solidFill>
                  <a:srgbClr val="000000"/>
                </a:solidFill>
                <a:latin typeface="宋体" pitchFamily="2" charset="-122"/>
              </a:rPr>
              <a:t>C</a:t>
            </a:r>
            <a:r>
              <a:rPr lang="zh-CN" altLang="zh-CN" sz="2000">
                <a:solidFill>
                  <a:srgbClr val="000000"/>
                </a:solidFill>
                <a:latin typeface="Times New Roman" pitchFamily="18" charset="0"/>
              </a:rPr>
              <a:t>．垂直地带分异</a:t>
            </a:r>
            <a:r>
              <a:rPr lang="en-US" altLang="zh-CN" sz="2000">
                <a:solidFill>
                  <a:srgbClr val="000000"/>
                </a:solidFill>
                <a:latin typeface="宋体" pitchFamily="2" charset="-122"/>
              </a:rPr>
              <a:t>    D</a:t>
            </a:r>
            <a:r>
              <a:rPr lang="zh-CN" altLang="zh-CN" sz="2000">
                <a:solidFill>
                  <a:srgbClr val="000000"/>
                </a:solidFill>
                <a:latin typeface="Times New Roman" pitchFamily="18" charset="0"/>
              </a:rPr>
              <a:t>．地方性分异</a:t>
            </a:r>
          </a:p>
          <a:p>
            <a:pPr fontAlgn="ctr">
              <a:lnSpc>
                <a:spcPct val="110000"/>
              </a:lnSpc>
            </a:pPr>
            <a:r>
              <a:rPr lang="en-US" altLang="zh-CN" sz="2000">
                <a:solidFill>
                  <a:srgbClr val="000000"/>
                </a:solidFill>
                <a:latin typeface="宋体" pitchFamily="2" charset="-122"/>
              </a:rPr>
              <a:t>7</a:t>
            </a:r>
            <a:r>
              <a:rPr lang="zh-CN" altLang="zh-CN" sz="2000">
                <a:solidFill>
                  <a:srgbClr val="000000"/>
                </a:solidFill>
                <a:latin typeface="Times New Roman" pitchFamily="18" charset="0"/>
              </a:rPr>
              <a:t>．影响内蒙古草原地区表层土壤有机碳含量的主要因素是</a:t>
            </a:r>
          </a:p>
          <a:p>
            <a:pPr fontAlgn="ctr">
              <a:lnSpc>
                <a:spcPct val="110000"/>
              </a:lnSpc>
            </a:pPr>
            <a:r>
              <a:rPr lang="en-US" altLang="zh-CN" sz="2000">
                <a:solidFill>
                  <a:srgbClr val="000000"/>
                </a:solidFill>
                <a:latin typeface="宋体" pitchFamily="2" charset="-122"/>
              </a:rPr>
              <a:t>①</a:t>
            </a:r>
            <a:r>
              <a:rPr lang="zh-CN" altLang="zh-CN" sz="2000">
                <a:solidFill>
                  <a:srgbClr val="000000"/>
                </a:solidFill>
                <a:latin typeface="Times New Roman" pitchFamily="18" charset="0"/>
              </a:rPr>
              <a:t>降水</a:t>
            </a:r>
            <a:r>
              <a:rPr lang="en-US" altLang="zh-CN" sz="2000">
                <a:solidFill>
                  <a:srgbClr val="000000"/>
                </a:solidFill>
                <a:latin typeface="Times New Roman" pitchFamily="18" charset="0"/>
              </a:rPr>
              <a:t>  ②</a:t>
            </a:r>
            <a:r>
              <a:rPr lang="zh-CN" altLang="zh-CN" sz="2000">
                <a:solidFill>
                  <a:srgbClr val="000000"/>
                </a:solidFill>
                <a:latin typeface="Times New Roman" pitchFamily="18" charset="0"/>
              </a:rPr>
              <a:t>风力</a:t>
            </a:r>
            <a:r>
              <a:rPr lang="en-US" altLang="zh-CN" sz="2000">
                <a:solidFill>
                  <a:srgbClr val="000000"/>
                </a:solidFill>
                <a:latin typeface="Times New Roman" pitchFamily="18" charset="0"/>
              </a:rPr>
              <a:t>  ③</a:t>
            </a:r>
            <a:r>
              <a:rPr lang="zh-CN" altLang="zh-CN" sz="2000">
                <a:solidFill>
                  <a:srgbClr val="000000"/>
                </a:solidFill>
                <a:latin typeface="Times New Roman" pitchFamily="18" charset="0"/>
              </a:rPr>
              <a:t>气温</a:t>
            </a:r>
            <a:r>
              <a:rPr lang="en-US" altLang="zh-CN" sz="2000">
                <a:solidFill>
                  <a:srgbClr val="000000"/>
                </a:solidFill>
                <a:latin typeface="Times New Roman" pitchFamily="18" charset="0"/>
              </a:rPr>
              <a:t>  ④</a:t>
            </a:r>
            <a:r>
              <a:rPr lang="zh-CN" altLang="zh-CN" sz="2000">
                <a:solidFill>
                  <a:srgbClr val="000000"/>
                </a:solidFill>
                <a:latin typeface="Times New Roman" pitchFamily="18" charset="0"/>
              </a:rPr>
              <a:t>地形</a:t>
            </a:r>
          </a:p>
          <a:p>
            <a:pPr fontAlgn="ctr">
              <a:lnSpc>
                <a:spcPct val="110000"/>
              </a:lnSpc>
            </a:pPr>
            <a:r>
              <a:rPr lang="en-US" altLang="zh-CN" sz="2000">
                <a:solidFill>
                  <a:srgbClr val="000000"/>
                </a:solidFill>
                <a:latin typeface="宋体" pitchFamily="2" charset="-122"/>
              </a:rPr>
              <a:t>A</a:t>
            </a:r>
            <a:r>
              <a:rPr lang="zh-CN" altLang="zh-CN" sz="2000">
                <a:solidFill>
                  <a:srgbClr val="000000"/>
                </a:solidFill>
                <a:latin typeface="Times New Roman" pitchFamily="18" charset="0"/>
              </a:rPr>
              <a:t>．</a:t>
            </a:r>
            <a:r>
              <a:rPr lang="en-US" altLang="zh-CN" sz="2000">
                <a:solidFill>
                  <a:srgbClr val="000000"/>
                </a:solidFill>
                <a:latin typeface="宋体" pitchFamily="2" charset="-122"/>
              </a:rPr>
              <a:t>①③    B</a:t>
            </a:r>
            <a:r>
              <a:rPr lang="zh-CN" altLang="zh-CN" sz="2000">
                <a:solidFill>
                  <a:srgbClr val="000000"/>
                </a:solidFill>
                <a:latin typeface="Times New Roman" pitchFamily="18" charset="0"/>
              </a:rPr>
              <a:t>．</a:t>
            </a:r>
            <a:r>
              <a:rPr lang="en-US" altLang="zh-CN" sz="2000">
                <a:solidFill>
                  <a:srgbClr val="000000"/>
                </a:solidFill>
                <a:latin typeface="宋体" pitchFamily="2" charset="-122"/>
              </a:rPr>
              <a:t>①②    </a:t>
            </a:r>
          </a:p>
          <a:p>
            <a:pPr fontAlgn="ctr">
              <a:lnSpc>
                <a:spcPct val="110000"/>
              </a:lnSpc>
            </a:pPr>
            <a:r>
              <a:rPr lang="en-US" altLang="zh-CN" sz="2000">
                <a:solidFill>
                  <a:srgbClr val="000000"/>
                </a:solidFill>
                <a:latin typeface="宋体" pitchFamily="2" charset="-122"/>
              </a:rPr>
              <a:t>C</a:t>
            </a:r>
            <a:r>
              <a:rPr lang="zh-CN" altLang="zh-CN" sz="2000">
                <a:solidFill>
                  <a:srgbClr val="000000"/>
                </a:solidFill>
                <a:latin typeface="Times New Roman" pitchFamily="18" charset="0"/>
              </a:rPr>
              <a:t>．</a:t>
            </a:r>
            <a:r>
              <a:rPr lang="en-US" altLang="zh-CN" sz="2000">
                <a:solidFill>
                  <a:srgbClr val="000000"/>
                </a:solidFill>
                <a:latin typeface="宋体" pitchFamily="2" charset="-122"/>
              </a:rPr>
              <a:t>②④    D</a:t>
            </a:r>
            <a:r>
              <a:rPr lang="zh-CN" altLang="zh-CN" sz="2000">
                <a:solidFill>
                  <a:srgbClr val="000000"/>
                </a:solidFill>
                <a:latin typeface="Times New Roman" pitchFamily="18" charset="0"/>
              </a:rPr>
              <a:t>．</a:t>
            </a:r>
            <a:r>
              <a:rPr lang="en-US" altLang="zh-CN" sz="2000">
                <a:solidFill>
                  <a:srgbClr val="000000"/>
                </a:solidFill>
                <a:latin typeface="宋体" pitchFamily="2" charset="-122"/>
              </a:rPr>
              <a:t>③④</a:t>
            </a:r>
            <a:endParaRPr lang="zh-CN" altLang="zh-CN" sz="2000">
              <a:latin typeface="Times New Roman" pitchFamily="18" charset="0"/>
            </a:endParaRPr>
          </a:p>
        </p:txBody>
      </p:sp>
      <p:sp>
        <p:nvSpPr>
          <p:cNvPr id="49157" name="文本框 4"/>
          <p:cNvSpPr>
            <a:spLocks noChangeArrowheads="1"/>
          </p:cNvSpPr>
          <p:nvPr>
            <p:custDataLst>
              <p:tags r:id="rId4"/>
            </p:custDataLst>
          </p:nvPr>
        </p:nvSpPr>
        <p:spPr bwMode="auto">
          <a:xfrm>
            <a:off x="4749805" y="1771264"/>
            <a:ext cx="360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buSzPct val="100000"/>
            </a:pPr>
            <a:r>
              <a:rPr lang="en-US" altLang="zh-CN" sz="2400" b="1" dirty="0">
                <a:solidFill>
                  <a:srgbClr val="FF0000"/>
                </a:solidFill>
              </a:rPr>
              <a:t>B</a:t>
            </a:r>
            <a:endParaRPr lang="zh-CN" altLang="en-US" sz="2400" b="1" dirty="0">
              <a:solidFill>
                <a:srgbClr val="FF0000"/>
              </a:solidFill>
            </a:endParaRPr>
          </a:p>
        </p:txBody>
      </p:sp>
      <p:sp>
        <p:nvSpPr>
          <p:cNvPr id="49158" name="文本框 6"/>
          <p:cNvSpPr>
            <a:spLocks noChangeArrowheads="1"/>
          </p:cNvSpPr>
          <p:nvPr>
            <p:custDataLst>
              <p:tags r:id="rId5"/>
            </p:custDataLst>
          </p:nvPr>
        </p:nvSpPr>
        <p:spPr bwMode="auto">
          <a:xfrm>
            <a:off x="4569623" y="3264364"/>
            <a:ext cx="360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buSzPct val="100000"/>
            </a:pPr>
            <a:r>
              <a:rPr lang="en-US" altLang="zh-CN" sz="2400" b="1" dirty="0">
                <a:solidFill>
                  <a:srgbClr val="FF0000"/>
                </a:solidFill>
              </a:rPr>
              <a:t>A</a:t>
            </a:r>
            <a:endParaRPr lang="zh-CN" altLang="en-US" sz="2400" b="1" dirty="0">
              <a:solidFill>
                <a:srgbClr val="FF0000"/>
              </a:solidFill>
            </a:endParaRPr>
          </a:p>
        </p:txBody>
      </p:sp>
    </p:spTree>
    <p:extLst>
      <p:ext uri="{BB962C8B-B14F-4D97-AF65-F5344CB8AC3E}">
        <p14:creationId xmlns:p14="http://schemas.microsoft.com/office/powerpoint/2010/main" val="4279442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ppt_x"/>
                                          </p:val>
                                        </p:tav>
                                        <p:tav tm="100000">
                                          <p:val>
                                            <p:strVal val="#ppt_x"/>
                                          </p:val>
                                        </p:tav>
                                      </p:tavLst>
                                    </p:anim>
                                    <p:anim calcmode="lin" valueType="num">
                                      <p:cBhvr additive="base">
                                        <p:cTn id="8" dur="500" fill="hold"/>
                                        <p:tgtEl>
                                          <p:spTgt spid="491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8"/>
                                        </p:tgtEl>
                                        <p:attrNameLst>
                                          <p:attrName>style.visibility</p:attrName>
                                        </p:attrNameLst>
                                      </p:cBhvr>
                                      <p:to>
                                        <p:strVal val="visible"/>
                                      </p:to>
                                    </p:set>
                                    <p:anim calcmode="lin" valueType="num">
                                      <p:cBhvr additive="base">
                                        <p:cTn id="13" dur="500" fill="hold"/>
                                        <p:tgtEl>
                                          <p:spTgt spid="49158"/>
                                        </p:tgtEl>
                                        <p:attrNameLst>
                                          <p:attrName>ppt_x</p:attrName>
                                        </p:attrNameLst>
                                      </p:cBhvr>
                                      <p:tavLst>
                                        <p:tav tm="0">
                                          <p:val>
                                            <p:strVal val="#ppt_x"/>
                                          </p:val>
                                        </p:tav>
                                        <p:tav tm="100000">
                                          <p:val>
                                            <p:strVal val="#ppt_x"/>
                                          </p:val>
                                        </p:tav>
                                      </p:tavLst>
                                    </p:anim>
                                    <p:anim calcmode="lin" valueType="num">
                                      <p:cBhvr additive="base">
                                        <p:cTn id="14" dur="500" fill="hold"/>
                                        <p:tgtEl>
                                          <p:spTgt spid="49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P spid="4915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05289" y="775814"/>
            <a:ext cx="6359366" cy="346249"/>
          </a:xfrm>
          <a:prstGeom prst="rect">
            <a:avLst/>
          </a:prstGeom>
          <a:noFill/>
        </p:spPr>
        <p:txBody>
          <a:bodyPr wrap="square" lIns="68580" tIns="34290" rIns="68580" bIns="34290" rtlCol="0">
            <a:spAutoFit/>
          </a:bodyPr>
          <a:lstStyle/>
          <a:p>
            <a:r>
              <a:rPr lang="zh-CN" altLang="en-US" b="1" dirty="0">
                <a:solidFill>
                  <a:srgbClr val="C00000"/>
                </a:solidFill>
                <a:latin typeface="微软雅黑" panose="020B0503020204020204" pitchFamily="34" charset="-122"/>
                <a:ea typeface="微软雅黑" panose="020B0503020204020204" pitchFamily="34" charset="-122"/>
                <a:sym typeface="+mn-ea"/>
              </a:rPr>
              <a:t>海拔高度、坡度、坡向</a:t>
            </a:r>
            <a:r>
              <a:rPr lang="zh-CN" altLang="en-US" b="1" dirty="0">
                <a:solidFill>
                  <a:srgbClr val="C00000"/>
                </a:solidFill>
                <a:latin typeface="微软雅黑" panose="020B0503020204020204" pitchFamily="34" charset="-122"/>
                <a:ea typeface="微软雅黑" panose="020B0503020204020204" pitchFamily="34" charset="-122"/>
              </a:rPr>
              <a:t>影响光照、热量和水分、物质的转化</a:t>
            </a:r>
          </a:p>
        </p:txBody>
      </p:sp>
      <p:sp>
        <p:nvSpPr>
          <p:cNvPr id="42" name="文本框 41"/>
          <p:cNvSpPr txBox="1"/>
          <p:nvPr/>
        </p:nvSpPr>
        <p:spPr>
          <a:xfrm>
            <a:off x="337661" y="4218626"/>
            <a:ext cx="6426518" cy="734047"/>
          </a:xfrm>
          <a:prstGeom prst="rect">
            <a:avLst/>
          </a:prstGeom>
          <a:noFill/>
        </p:spPr>
        <p:txBody>
          <a:bodyPr wrap="square" lIns="68580" tIns="34290" rIns="68580" bIns="34290" rtlCol="0">
            <a:spAutoFit/>
          </a:bodyPr>
          <a:lstStyle/>
          <a:p>
            <a:pPr algn="just">
              <a:lnSpc>
                <a:spcPct val="120000"/>
              </a:lnSpc>
            </a:pPr>
            <a:r>
              <a:rPr lang="zh-CN" altLang="en-US" b="1" dirty="0">
                <a:solidFill>
                  <a:srgbClr val="404040"/>
                </a:solidFill>
                <a:latin typeface="微软雅黑" panose="020B0503020204020204" pitchFamily="34" charset="-122"/>
                <a:ea typeface="微软雅黑" panose="020B0503020204020204" pitchFamily="34" charset="-122"/>
              </a:rPr>
              <a:t>       从山顶到低平洼地，成土母质的颗粒存在由粗到细的变化和规律，依次分布着砾质土、砂土、壤土和黏土。</a:t>
            </a:r>
          </a:p>
        </p:txBody>
      </p:sp>
      <p:grpSp>
        <p:nvGrpSpPr>
          <p:cNvPr id="15" name="组合 14"/>
          <p:cNvGrpSpPr/>
          <p:nvPr/>
        </p:nvGrpSpPr>
        <p:grpSpPr>
          <a:xfrm>
            <a:off x="390050" y="141448"/>
            <a:ext cx="4973955" cy="523399"/>
            <a:chOff x="819" y="297"/>
            <a:chExt cx="10444" cy="1099"/>
          </a:xfrm>
        </p:grpSpPr>
        <p:sp>
          <p:nvSpPr>
            <p:cNvPr id="2" name="文本框 1"/>
            <p:cNvSpPr txBox="1"/>
            <p:nvPr/>
          </p:nvSpPr>
          <p:spPr>
            <a:xfrm>
              <a:off x="1649" y="297"/>
              <a:ext cx="9614" cy="1099"/>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、地形</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（地貌</a:t>
              </a:r>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）与土壤</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3" name="组合 12"/>
            <p:cNvGrpSpPr/>
            <p:nvPr/>
          </p:nvGrpSpPr>
          <p:grpSpPr>
            <a:xfrm>
              <a:off x="819" y="310"/>
              <a:ext cx="728" cy="728"/>
              <a:chOff x="2157274" y="3284738"/>
              <a:chExt cx="1109709" cy="1109709"/>
            </a:xfrm>
          </p:grpSpPr>
          <p:sp>
            <p:nvSpPr>
              <p:cNvPr id="14" name="椭圆 13"/>
              <p:cNvSpPr/>
              <p:nvPr/>
            </p:nvSpPr>
            <p:spPr>
              <a:xfrm>
                <a:off x="2157274" y="3284738"/>
                <a:ext cx="1109709" cy="1109709"/>
              </a:xfrm>
              <a:prstGeom prst="ellipse">
                <a:avLst/>
              </a:prstGeom>
              <a:solidFill>
                <a:srgbClr val="33B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椭圆 16"/>
              <p:cNvSpPr/>
              <p:nvPr/>
            </p:nvSpPr>
            <p:spPr>
              <a:xfrm>
                <a:off x="2206659" y="3284738"/>
                <a:ext cx="1012054" cy="1012054"/>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pic>
        <p:nvPicPr>
          <p:cNvPr id="201739" name="Picture 3" descr="C:\Users\Administrator\AppData\Roaming\Microsoft\Word\H+36.TIF"/>
          <p:cNvPicPr>
            <a:picLocks noChangeAspect="1"/>
          </p:cNvPicPr>
          <p:nvPr/>
        </p:nvPicPr>
        <p:blipFill>
          <a:blip r:embed="rId3" r:link="rId4">
            <a:clrChange>
              <a:clrFrom>
                <a:srgbClr val="FFFFFF">
                  <a:alpha val="100000"/>
                </a:srgbClr>
              </a:clrFrom>
              <a:clrTo>
                <a:srgbClr val="FFFFFF">
                  <a:alpha val="100000"/>
                  <a:alpha val="0"/>
                </a:srgbClr>
              </a:clrTo>
            </a:clrChange>
          </a:blip>
          <a:stretch>
            <a:fillRect/>
          </a:stretch>
        </p:blipFill>
        <p:spPr>
          <a:xfrm>
            <a:off x="337661" y="1099187"/>
            <a:ext cx="6426518" cy="3133725"/>
          </a:xfrm>
          <a:prstGeom prst="rect">
            <a:avLst/>
          </a:prstGeom>
          <a:noFill/>
          <a:ln w="9525">
            <a:noFill/>
          </a:ln>
        </p:spPr>
      </p:pic>
      <p:pic>
        <p:nvPicPr>
          <p:cNvPr id="4" name="图片 3" descr="2010011712181947"/>
          <p:cNvPicPr>
            <a:picLocks noChangeAspect="1"/>
          </p:cNvPicPr>
          <p:nvPr/>
        </p:nvPicPr>
        <p:blipFill>
          <a:blip r:embed="rId5"/>
          <a:srcRect l="52729"/>
          <a:stretch>
            <a:fillRect/>
          </a:stretch>
        </p:blipFill>
        <p:spPr>
          <a:xfrm>
            <a:off x="6816568" y="801531"/>
            <a:ext cx="2128361" cy="4150043"/>
          </a:xfrm>
          <a:prstGeom prst="rect">
            <a:avLst/>
          </a:prstGeom>
        </p:spPr>
      </p:pic>
    </p:spTree>
    <p:extLst>
      <p:ext uri="{BB962C8B-B14F-4D97-AF65-F5344CB8AC3E}">
        <p14:creationId xmlns:p14="http://schemas.microsoft.com/office/powerpoint/2010/main" val="12122395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矩形 3"/>
          <p:cNvSpPr/>
          <p:nvPr/>
        </p:nvSpPr>
        <p:spPr>
          <a:xfrm>
            <a:off x="1303715" y="3804058"/>
            <a:ext cx="6697289" cy="1177245"/>
          </a:xfrm>
          <a:prstGeom prst="rect">
            <a:avLst/>
          </a:prstGeom>
        </p:spPr>
        <p:txBody>
          <a:bodyPr wrap="square" lIns="68580" tIns="34290" rIns="68580" bIns="34290">
            <a:spAutoFit/>
          </a:bodyPr>
          <a:lstStyle/>
          <a:p>
            <a:r>
              <a:rPr lang="zh-CN" altLang="en-US" dirty="0"/>
              <a:t>        </a:t>
            </a:r>
            <a:r>
              <a:rPr lang="zh-CN" altLang="en-US" b="1" dirty="0">
                <a:effectLst>
                  <a:outerShdw blurRad="38100" dist="38100" dir="2700000" algn="tl">
                    <a:srgbClr val="000000">
                      <a:alpha val="43137"/>
                    </a:srgbClr>
                  </a:outerShdw>
                </a:effectLst>
              </a:rPr>
              <a:t>土壤的垂直分布规律</a:t>
            </a:r>
            <a:r>
              <a:rPr lang="en-US" altLang="en-US"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随山体海拔的增高，热量递减，降水在一定高度（最大降水高度）内递增而在超出该高程后递减，并引起植被等成土因素随高度发生有规律的变化，土壤类型相应出现有规律更替，呈垂直分带的特性。</a:t>
            </a:r>
          </a:p>
        </p:txBody>
      </p:sp>
      <p:cxnSp>
        <p:nvCxnSpPr>
          <p:cNvPr id="3145750" name="直接连接符 4"/>
          <p:cNvCxnSpPr/>
          <p:nvPr/>
        </p:nvCxnSpPr>
        <p:spPr>
          <a:xfrm>
            <a:off x="1116000" y="642926"/>
            <a:ext cx="6885000" cy="1191"/>
          </a:xfrm>
          <a:prstGeom prst="line">
            <a:avLst/>
          </a:prstGeom>
          <a:ln w="76200" cmpd="tri">
            <a:gradFill flip="none" rotWithShape="1">
              <a:gsLst>
                <a:gs pos="25000">
                  <a:srgbClr val="21D6E0"/>
                </a:gs>
                <a:gs pos="30000">
                  <a:srgbClr val="FF0066"/>
                </a:gs>
                <a:gs pos="75000">
                  <a:srgbClr val="0087E6"/>
                </a:gs>
                <a:gs pos="100000">
                  <a:srgbClr val="005CBF"/>
                </a:gs>
              </a:gsLst>
              <a:lin ang="2700000" scaled="1"/>
            </a:gradFill>
          </a:ln>
        </p:spPr>
        <p:style>
          <a:lnRef idx="1">
            <a:schemeClr val="accent1"/>
          </a:lnRef>
          <a:fillRef idx="0">
            <a:schemeClr val="accent1"/>
          </a:fillRef>
          <a:effectRef idx="0">
            <a:schemeClr val="accent1"/>
          </a:effectRef>
          <a:fontRef idx="minor">
            <a:schemeClr val="tx1"/>
          </a:fontRef>
        </p:style>
      </p:cxnSp>
      <p:sp>
        <p:nvSpPr>
          <p:cNvPr id="1048704" name="TextBox 5"/>
          <p:cNvSpPr txBox="1"/>
          <p:nvPr/>
        </p:nvSpPr>
        <p:spPr>
          <a:xfrm>
            <a:off x="1143004" y="2"/>
            <a:ext cx="6697289" cy="530915"/>
          </a:xfrm>
          <a:prstGeom prst="rect">
            <a:avLst/>
          </a:prstGeom>
          <a:noFill/>
        </p:spPr>
        <p:txBody>
          <a:bodyPr wrap="square" lIns="68580" tIns="34290" rIns="68580" bIns="34290" rtlCol="0">
            <a:spAutoFit/>
          </a:bodyPr>
          <a:lstStyle/>
          <a:p>
            <a:r>
              <a:rPr lang="zh-CN" altLang="en-US" sz="3000" b="1" dirty="0">
                <a:solidFill>
                  <a:srgbClr val="FF0000"/>
                </a:solidFill>
                <a:effectLst>
                  <a:outerShdw blurRad="38100" dist="38100" dir="2700000" algn="tl">
                    <a:srgbClr val="000000">
                      <a:alpha val="43137"/>
                    </a:srgbClr>
                  </a:outerShdw>
                </a:effectLst>
              </a:rPr>
              <a:t>土壤的分布</a:t>
            </a:r>
            <a:r>
              <a:rPr lang="en-US" altLang="zh-CN" sz="3000" b="1" dirty="0">
                <a:solidFill>
                  <a:srgbClr val="0000CC"/>
                </a:solidFill>
                <a:effectLst>
                  <a:outerShdw blurRad="38100" dist="38100" dir="2700000" algn="tl">
                    <a:srgbClr val="000000">
                      <a:alpha val="43137"/>
                    </a:srgbClr>
                  </a:outerShdw>
                </a:effectLst>
              </a:rPr>
              <a:t>—</a:t>
            </a:r>
            <a:r>
              <a:rPr lang="zh-CN" altLang="en-US" sz="2700" b="1" dirty="0">
                <a:solidFill>
                  <a:srgbClr val="0000CC"/>
                </a:solidFill>
                <a:effectLst>
                  <a:outerShdw blurRad="38100" dist="38100" dir="2700000" algn="tl">
                    <a:srgbClr val="000000">
                      <a:alpha val="43137"/>
                    </a:srgbClr>
                  </a:outerShdw>
                </a:effectLst>
              </a:rPr>
              <a:t>土壤的垂直分布</a:t>
            </a:r>
          </a:p>
        </p:txBody>
      </p:sp>
      <p:pic>
        <p:nvPicPr>
          <p:cNvPr id="2097162" name="Picture 2" descr="http://www.htsjzx.cn/wljy/dl/zstz/dlzz/dlzz/6003b011/Image19107.gif"/>
          <p:cNvPicPr>
            <a:picLocks noChangeAspect="1" noChangeArrowheads="1"/>
          </p:cNvPicPr>
          <p:nvPr/>
        </p:nvPicPr>
        <p:blipFill>
          <a:blip r:embed="rId2"/>
          <a:srcRect/>
          <a:stretch>
            <a:fillRect/>
          </a:stretch>
        </p:blipFill>
        <p:spPr bwMode="auto">
          <a:xfrm>
            <a:off x="1518031" y="696504"/>
            <a:ext cx="5829409" cy="3053975"/>
          </a:xfrm>
          <a:prstGeom prst="rect">
            <a:avLst/>
          </a:prstGeom>
          <a:noFill/>
        </p:spPr>
      </p:pic>
    </p:spTree>
    <p:extLst>
      <p:ext uri="{BB962C8B-B14F-4D97-AF65-F5344CB8AC3E}">
        <p14:creationId xmlns:p14="http://schemas.microsoft.com/office/powerpoint/2010/main" val="27498399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0" y="342900"/>
            <a:ext cx="8644357" cy="4450556"/>
            <a:chOff x="295" y="300"/>
            <a:chExt cx="4910" cy="3738"/>
          </a:xfrm>
        </p:grpSpPr>
        <p:sp>
          <p:nvSpPr>
            <p:cNvPr id="46084" name="Rectangle 3"/>
            <p:cNvSpPr>
              <a:spLocks noChangeArrowheads="1"/>
            </p:cNvSpPr>
            <p:nvPr/>
          </p:nvSpPr>
          <p:spPr bwMode="auto">
            <a:xfrm>
              <a:off x="295" y="2024"/>
              <a:ext cx="251" cy="11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000000"/>
                  </a:solidFill>
                  <a:ea typeface="黑体" pitchFamily="49" charset="-122"/>
                </a:rPr>
                <a:t>人</a:t>
              </a:r>
            </a:p>
            <a:p>
              <a:pPr eaLnBrk="1" hangingPunct="1"/>
              <a:r>
                <a:rPr lang="zh-CN" altLang="en-US" sz="2000" b="1">
                  <a:solidFill>
                    <a:srgbClr val="000000"/>
                  </a:solidFill>
                  <a:ea typeface="黑体" pitchFamily="49" charset="-122"/>
                </a:rPr>
                <a:t>类</a:t>
              </a:r>
            </a:p>
            <a:p>
              <a:pPr eaLnBrk="1" hangingPunct="1"/>
              <a:r>
                <a:rPr lang="zh-CN" altLang="en-US" sz="2000" b="1">
                  <a:solidFill>
                    <a:srgbClr val="000000"/>
                  </a:solidFill>
                  <a:ea typeface="黑体" pitchFamily="49" charset="-122"/>
                </a:rPr>
                <a:t>活</a:t>
              </a:r>
            </a:p>
            <a:p>
              <a:pPr eaLnBrk="1" hangingPunct="1"/>
              <a:r>
                <a:rPr lang="zh-CN" altLang="en-US" sz="2000" b="1">
                  <a:solidFill>
                    <a:srgbClr val="000000"/>
                  </a:solidFill>
                  <a:ea typeface="黑体" pitchFamily="49" charset="-122"/>
                </a:rPr>
                <a:t>动</a:t>
              </a:r>
            </a:p>
          </p:txBody>
        </p:sp>
        <p:sp>
          <p:nvSpPr>
            <p:cNvPr id="46085" name="Rectangle 4"/>
            <p:cNvSpPr>
              <a:spLocks noChangeArrowheads="1"/>
            </p:cNvSpPr>
            <p:nvPr/>
          </p:nvSpPr>
          <p:spPr bwMode="auto">
            <a:xfrm>
              <a:off x="1610" y="709"/>
              <a:ext cx="838"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ea typeface="黑体" pitchFamily="49" charset="-122"/>
                </a:rPr>
                <a:t>不合理利用</a:t>
              </a:r>
            </a:p>
          </p:txBody>
        </p:sp>
        <p:sp>
          <p:nvSpPr>
            <p:cNvPr id="46086" name="Rectangle 5"/>
            <p:cNvSpPr>
              <a:spLocks noChangeArrowheads="1"/>
            </p:cNvSpPr>
            <p:nvPr/>
          </p:nvSpPr>
          <p:spPr bwMode="auto">
            <a:xfrm>
              <a:off x="1973" y="3702"/>
              <a:ext cx="984"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合理耕作经营</a:t>
              </a:r>
            </a:p>
          </p:txBody>
        </p:sp>
        <p:sp>
          <p:nvSpPr>
            <p:cNvPr id="46087" name="Rectangle 6"/>
            <p:cNvSpPr>
              <a:spLocks noChangeArrowheads="1"/>
            </p:cNvSpPr>
            <p:nvPr/>
          </p:nvSpPr>
          <p:spPr bwMode="auto">
            <a:xfrm>
              <a:off x="975" y="3153"/>
              <a:ext cx="398"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ea typeface="黑体" pitchFamily="49" charset="-122"/>
                </a:rPr>
                <a:t>收获</a:t>
              </a:r>
            </a:p>
          </p:txBody>
        </p:sp>
        <p:sp>
          <p:nvSpPr>
            <p:cNvPr id="46088" name="Rectangle 7"/>
            <p:cNvSpPr>
              <a:spLocks noChangeArrowheads="1"/>
            </p:cNvSpPr>
            <p:nvPr/>
          </p:nvSpPr>
          <p:spPr bwMode="auto">
            <a:xfrm>
              <a:off x="975" y="2654"/>
              <a:ext cx="398"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000000"/>
                  </a:solidFill>
                  <a:ea typeface="黑体" pitchFamily="49" charset="-122"/>
                </a:rPr>
                <a:t>施肥</a:t>
              </a:r>
            </a:p>
          </p:txBody>
        </p:sp>
        <p:sp>
          <p:nvSpPr>
            <p:cNvPr id="46089" name="Rectangle 8"/>
            <p:cNvSpPr>
              <a:spLocks noChangeArrowheads="1"/>
            </p:cNvSpPr>
            <p:nvPr/>
          </p:nvSpPr>
          <p:spPr bwMode="auto">
            <a:xfrm>
              <a:off x="975" y="2109"/>
              <a:ext cx="398"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ea typeface="黑体" pitchFamily="49" charset="-122"/>
                </a:rPr>
                <a:t>灌溉</a:t>
              </a:r>
            </a:p>
          </p:txBody>
        </p:sp>
        <p:sp>
          <p:nvSpPr>
            <p:cNvPr id="46090" name="Rectangle 9"/>
            <p:cNvSpPr>
              <a:spLocks noChangeArrowheads="1"/>
            </p:cNvSpPr>
            <p:nvPr/>
          </p:nvSpPr>
          <p:spPr bwMode="auto">
            <a:xfrm>
              <a:off x="978" y="1569"/>
              <a:ext cx="472"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hangingPunct="1"/>
              <a:r>
                <a:rPr lang="zh-CN" altLang="en-US" sz="2000" b="1">
                  <a:solidFill>
                    <a:srgbClr val="000000"/>
                  </a:solidFill>
                  <a:ea typeface="黑体" pitchFamily="49" charset="-122"/>
                </a:rPr>
                <a:t>耕作</a:t>
              </a:r>
            </a:p>
          </p:txBody>
        </p:sp>
        <p:sp>
          <p:nvSpPr>
            <p:cNvPr id="46091" name="Rectangle 10"/>
            <p:cNvSpPr>
              <a:spLocks noChangeArrowheads="1"/>
            </p:cNvSpPr>
            <p:nvPr/>
          </p:nvSpPr>
          <p:spPr bwMode="auto">
            <a:xfrm>
              <a:off x="2290" y="1570"/>
              <a:ext cx="1571"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结构、保水性、通气性</a:t>
              </a:r>
            </a:p>
          </p:txBody>
        </p:sp>
        <p:sp>
          <p:nvSpPr>
            <p:cNvPr id="46092" name="Rectangle 11"/>
            <p:cNvSpPr>
              <a:spLocks noChangeArrowheads="1"/>
            </p:cNvSpPr>
            <p:nvPr/>
          </p:nvSpPr>
          <p:spPr bwMode="auto">
            <a:xfrm>
              <a:off x="2290" y="2069"/>
              <a:ext cx="1131"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水分、湿度状况</a:t>
              </a:r>
            </a:p>
          </p:txBody>
        </p:sp>
        <p:sp>
          <p:nvSpPr>
            <p:cNvPr id="46093" name="Rectangle 12"/>
            <p:cNvSpPr>
              <a:spLocks noChangeArrowheads="1"/>
            </p:cNvSpPr>
            <p:nvPr/>
          </p:nvSpPr>
          <p:spPr bwMode="auto">
            <a:xfrm>
              <a:off x="2290" y="3158"/>
              <a:ext cx="984"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养分循环状况</a:t>
              </a:r>
            </a:p>
          </p:txBody>
        </p:sp>
        <p:sp>
          <p:nvSpPr>
            <p:cNvPr id="46094" name="Rectangle 13"/>
            <p:cNvSpPr>
              <a:spLocks noChangeArrowheads="1"/>
            </p:cNvSpPr>
            <p:nvPr/>
          </p:nvSpPr>
          <p:spPr bwMode="auto">
            <a:xfrm>
              <a:off x="2290" y="2478"/>
              <a:ext cx="1424" cy="59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营养元素组成、数量</a:t>
              </a:r>
            </a:p>
            <a:p>
              <a:pPr eaLnBrk="1" hangingPunct="1"/>
              <a:r>
                <a:rPr lang="zh-CN" altLang="en-US" sz="2000" b="1">
                  <a:solidFill>
                    <a:srgbClr val="FF0000"/>
                  </a:solidFill>
                  <a:ea typeface="楷体_GB2312" pitchFamily="49" charset="-122"/>
                </a:rPr>
                <a:t>微生物活动</a:t>
              </a:r>
            </a:p>
          </p:txBody>
        </p:sp>
        <p:sp>
          <p:nvSpPr>
            <p:cNvPr id="46095" name="Rectangle 14"/>
            <p:cNvSpPr>
              <a:spLocks noChangeArrowheads="1"/>
            </p:cNvSpPr>
            <p:nvPr/>
          </p:nvSpPr>
          <p:spPr bwMode="auto">
            <a:xfrm>
              <a:off x="3153" y="709"/>
              <a:ext cx="691"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水土流失</a:t>
              </a:r>
            </a:p>
          </p:txBody>
        </p:sp>
        <p:sp>
          <p:nvSpPr>
            <p:cNvPr id="46096" name="Rectangle 15"/>
            <p:cNvSpPr>
              <a:spLocks noChangeArrowheads="1"/>
            </p:cNvSpPr>
            <p:nvPr/>
          </p:nvSpPr>
          <p:spPr bwMode="auto">
            <a:xfrm>
              <a:off x="3244" y="1117"/>
              <a:ext cx="545"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沙漠化</a:t>
              </a:r>
            </a:p>
          </p:txBody>
        </p:sp>
        <p:sp>
          <p:nvSpPr>
            <p:cNvPr id="46097" name="Rectangle 16"/>
            <p:cNvSpPr>
              <a:spLocks noChangeArrowheads="1"/>
            </p:cNvSpPr>
            <p:nvPr/>
          </p:nvSpPr>
          <p:spPr bwMode="auto">
            <a:xfrm>
              <a:off x="3244" y="300"/>
              <a:ext cx="545"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FF0000"/>
                  </a:solidFill>
                  <a:ea typeface="楷体_GB2312" pitchFamily="49" charset="-122"/>
                </a:rPr>
                <a:t>盐碱化</a:t>
              </a:r>
            </a:p>
          </p:txBody>
        </p:sp>
        <p:sp>
          <p:nvSpPr>
            <p:cNvPr id="46098" name="Rectangle 17"/>
            <p:cNvSpPr>
              <a:spLocks noChangeArrowheads="1"/>
            </p:cNvSpPr>
            <p:nvPr/>
          </p:nvSpPr>
          <p:spPr bwMode="auto">
            <a:xfrm>
              <a:off x="4514" y="709"/>
              <a:ext cx="691"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000000"/>
                  </a:solidFill>
                  <a:ea typeface="黑体" pitchFamily="49" charset="-122"/>
                </a:rPr>
                <a:t>土壤退化</a:t>
              </a:r>
            </a:p>
          </p:txBody>
        </p:sp>
        <p:sp>
          <p:nvSpPr>
            <p:cNvPr id="46099" name="Rectangle 18"/>
            <p:cNvSpPr>
              <a:spLocks noChangeArrowheads="1"/>
            </p:cNvSpPr>
            <p:nvPr/>
          </p:nvSpPr>
          <p:spPr bwMode="auto">
            <a:xfrm>
              <a:off x="4786" y="1933"/>
              <a:ext cx="251" cy="11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000000"/>
                  </a:solidFill>
                  <a:ea typeface="黑体" pitchFamily="49" charset="-122"/>
                </a:rPr>
                <a:t>耕</a:t>
              </a:r>
            </a:p>
            <a:p>
              <a:pPr eaLnBrk="1" hangingPunct="1"/>
              <a:r>
                <a:rPr lang="zh-CN" altLang="en-US" sz="2000" b="1">
                  <a:solidFill>
                    <a:srgbClr val="000000"/>
                  </a:solidFill>
                  <a:ea typeface="黑体" pitchFamily="49" charset="-122"/>
                </a:rPr>
                <a:t>作</a:t>
              </a:r>
            </a:p>
            <a:p>
              <a:pPr eaLnBrk="1" hangingPunct="1"/>
              <a:r>
                <a:rPr lang="zh-CN" altLang="en-US" sz="2000" b="1">
                  <a:solidFill>
                    <a:srgbClr val="000000"/>
                  </a:solidFill>
                  <a:ea typeface="黑体" pitchFamily="49" charset="-122"/>
                </a:rPr>
                <a:t>土</a:t>
              </a:r>
            </a:p>
            <a:p>
              <a:pPr eaLnBrk="1" hangingPunct="1"/>
              <a:r>
                <a:rPr lang="zh-CN" altLang="en-US" sz="2000" b="1">
                  <a:solidFill>
                    <a:srgbClr val="000000"/>
                  </a:solidFill>
                  <a:ea typeface="黑体" pitchFamily="49" charset="-122"/>
                </a:rPr>
                <a:t>壤</a:t>
              </a:r>
            </a:p>
          </p:txBody>
        </p:sp>
        <p:sp>
          <p:nvSpPr>
            <p:cNvPr id="46100" name="Rectangle 19"/>
            <p:cNvSpPr>
              <a:spLocks noChangeArrowheads="1"/>
            </p:cNvSpPr>
            <p:nvPr/>
          </p:nvSpPr>
          <p:spPr bwMode="auto">
            <a:xfrm>
              <a:off x="4514" y="3702"/>
              <a:ext cx="691" cy="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zh-CN" altLang="en-US" sz="2000" b="1">
                  <a:solidFill>
                    <a:srgbClr val="000000"/>
                  </a:solidFill>
                  <a:ea typeface="黑体" pitchFamily="49" charset="-122"/>
                </a:rPr>
                <a:t>土壤肥沃</a:t>
              </a:r>
            </a:p>
          </p:txBody>
        </p:sp>
        <p:sp>
          <p:nvSpPr>
            <p:cNvPr id="46101" name="Rectangle 20"/>
            <p:cNvSpPr>
              <a:spLocks noChangeArrowheads="1"/>
            </p:cNvSpPr>
            <p:nvPr/>
          </p:nvSpPr>
          <p:spPr bwMode="auto">
            <a:xfrm>
              <a:off x="1701" y="1661"/>
              <a:ext cx="251" cy="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eaLnBrk="1" hangingPunct="1"/>
              <a:r>
                <a:rPr lang="zh-CN" altLang="en-US" sz="2000" b="1">
                  <a:ea typeface="黑体" pitchFamily="49" charset="-122"/>
                </a:rPr>
                <a:t>改</a:t>
              </a:r>
            </a:p>
            <a:p>
              <a:pPr eaLnBrk="1" hangingPunct="1"/>
              <a:endParaRPr lang="zh-CN" altLang="en-US" sz="2000" b="1">
                <a:ea typeface="黑体" pitchFamily="49" charset="-122"/>
              </a:endParaRPr>
            </a:p>
            <a:p>
              <a:pPr eaLnBrk="1" hangingPunct="1"/>
              <a:r>
                <a:rPr lang="zh-CN" altLang="en-US" sz="2000" b="1">
                  <a:ea typeface="黑体" pitchFamily="49" charset="-122"/>
                </a:rPr>
                <a:t>变</a:t>
              </a:r>
            </a:p>
            <a:p>
              <a:pPr eaLnBrk="1" hangingPunct="1"/>
              <a:endParaRPr lang="zh-CN" altLang="en-US" sz="2000" b="1">
                <a:ea typeface="黑体" pitchFamily="49" charset="-122"/>
              </a:endParaRPr>
            </a:p>
            <a:p>
              <a:pPr eaLnBrk="1" hangingPunct="1"/>
              <a:r>
                <a:rPr lang="zh-CN" altLang="en-US" sz="2000" b="1">
                  <a:ea typeface="黑体" pitchFamily="49" charset="-122"/>
                </a:rPr>
                <a:t>土</a:t>
              </a:r>
            </a:p>
            <a:p>
              <a:pPr eaLnBrk="1" hangingPunct="1"/>
              <a:endParaRPr lang="zh-CN" altLang="en-US" sz="2000" b="1">
                <a:ea typeface="黑体" pitchFamily="49" charset="-122"/>
              </a:endParaRPr>
            </a:p>
            <a:p>
              <a:pPr eaLnBrk="1" hangingPunct="1"/>
              <a:r>
                <a:rPr lang="zh-CN" altLang="en-US" sz="2000" b="1">
                  <a:ea typeface="黑体" pitchFamily="49" charset="-122"/>
                </a:rPr>
                <a:t>壤</a:t>
              </a:r>
            </a:p>
          </p:txBody>
        </p:sp>
        <p:sp>
          <p:nvSpPr>
            <p:cNvPr id="46102" name="Line 21"/>
            <p:cNvSpPr>
              <a:spLocks noChangeShapeType="1"/>
            </p:cNvSpPr>
            <p:nvPr/>
          </p:nvSpPr>
          <p:spPr bwMode="auto">
            <a:xfrm>
              <a:off x="793" y="1752"/>
              <a:ext cx="0"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3" name="Line 22"/>
            <p:cNvSpPr>
              <a:spLocks noChangeShapeType="1"/>
            </p:cNvSpPr>
            <p:nvPr/>
          </p:nvSpPr>
          <p:spPr bwMode="auto">
            <a:xfrm>
              <a:off x="793" y="1752"/>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4" name="Line 23"/>
            <p:cNvSpPr>
              <a:spLocks noChangeShapeType="1"/>
            </p:cNvSpPr>
            <p:nvPr/>
          </p:nvSpPr>
          <p:spPr bwMode="auto">
            <a:xfrm>
              <a:off x="793" y="2251"/>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5" name="Line 24"/>
            <p:cNvSpPr>
              <a:spLocks noChangeShapeType="1"/>
            </p:cNvSpPr>
            <p:nvPr/>
          </p:nvSpPr>
          <p:spPr bwMode="auto">
            <a:xfrm>
              <a:off x="793" y="2795"/>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6" name="Line 25"/>
            <p:cNvSpPr>
              <a:spLocks noChangeShapeType="1"/>
            </p:cNvSpPr>
            <p:nvPr/>
          </p:nvSpPr>
          <p:spPr bwMode="auto">
            <a:xfrm>
              <a:off x="793" y="3339"/>
              <a:ext cx="1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7" name="Line 26"/>
            <p:cNvSpPr>
              <a:spLocks noChangeShapeType="1"/>
            </p:cNvSpPr>
            <p:nvPr/>
          </p:nvSpPr>
          <p:spPr bwMode="auto">
            <a:xfrm>
              <a:off x="612" y="2568"/>
              <a:ext cx="18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08" name="Line 27"/>
            <p:cNvSpPr>
              <a:spLocks noChangeShapeType="1"/>
            </p:cNvSpPr>
            <p:nvPr/>
          </p:nvSpPr>
          <p:spPr bwMode="auto">
            <a:xfrm>
              <a:off x="1519" y="1706"/>
              <a:ext cx="72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09" name="Line 28"/>
            <p:cNvSpPr>
              <a:spLocks noChangeShapeType="1"/>
            </p:cNvSpPr>
            <p:nvPr/>
          </p:nvSpPr>
          <p:spPr bwMode="auto">
            <a:xfrm>
              <a:off x="1519" y="2251"/>
              <a:ext cx="72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10" name="Line 29"/>
            <p:cNvSpPr>
              <a:spLocks noChangeShapeType="1"/>
            </p:cNvSpPr>
            <p:nvPr/>
          </p:nvSpPr>
          <p:spPr bwMode="auto">
            <a:xfrm>
              <a:off x="1519" y="2795"/>
              <a:ext cx="72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11" name="Line 30"/>
            <p:cNvSpPr>
              <a:spLocks noChangeShapeType="1"/>
            </p:cNvSpPr>
            <p:nvPr/>
          </p:nvSpPr>
          <p:spPr bwMode="auto">
            <a:xfrm>
              <a:off x="1519" y="3339"/>
              <a:ext cx="72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12" name="Line 31"/>
            <p:cNvSpPr>
              <a:spLocks noChangeShapeType="1"/>
            </p:cNvSpPr>
            <p:nvPr/>
          </p:nvSpPr>
          <p:spPr bwMode="auto">
            <a:xfrm>
              <a:off x="4968" y="1026"/>
              <a:ext cx="0" cy="9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13" name="Line 32"/>
            <p:cNvSpPr>
              <a:spLocks noChangeShapeType="1"/>
            </p:cNvSpPr>
            <p:nvPr/>
          </p:nvSpPr>
          <p:spPr bwMode="auto">
            <a:xfrm>
              <a:off x="4968" y="2931"/>
              <a:ext cx="0" cy="7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14" name="Line 33"/>
            <p:cNvSpPr>
              <a:spLocks noChangeShapeType="1"/>
            </p:cNvSpPr>
            <p:nvPr/>
          </p:nvSpPr>
          <p:spPr bwMode="auto">
            <a:xfrm flipH="1">
              <a:off x="431" y="3022"/>
              <a:ext cx="0" cy="8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15" name="Line 34"/>
            <p:cNvSpPr>
              <a:spLocks noChangeShapeType="1"/>
            </p:cNvSpPr>
            <p:nvPr/>
          </p:nvSpPr>
          <p:spPr bwMode="auto">
            <a:xfrm>
              <a:off x="431" y="3838"/>
              <a:ext cx="14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16" name="Line 35"/>
            <p:cNvSpPr>
              <a:spLocks noChangeShapeType="1"/>
            </p:cNvSpPr>
            <p:nvPr/>
          </p:nvSpPr>
          <p:spPr bwMode="auto">
            <a:xfrm>
              <a:off x="3289" y="3838"/>
              <a:ext cx="1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17" name="Line 36"/>
            <p:cNvSpPr>
              <a:spLocks noChangeShapeType="1"/>
            </p:cNvSpPr>
            <p:nvPr/>
          </p:nvSpPr>
          <p:spPr bwMode="auto">
            <a:xfrm>
              <a:off x="431" y="890"/>
              <a:ext cx="0" cy="11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18" name="Line 37"/>
            <p:cNvSpPr>
              <a:spLocks noChangeShapeType="1"/>
            </p:cNvSpPr>
            <p:nvPr/>
          </p:nvSpPr>
          <p:spPr bwMode="auto">
            <a:xfrm>
              <a:off x="431" y="890"/>
              <a:ext cx="117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nvGrpSpPr>
            <p:cNvPr id="46119" name="Group 38"/>
            <p:cNvGrpSpPr>
              <a:grpSpLocks/>
            </p:cNvGrpSpPr>
            <p:nvPr/>
          </p:nvGrpSpPr>
          <p:grpSpPr bwMode="auto">
            <a:xfrm>
              <a:off x="2699" y="436"/>
              <a:ext cx="545" cy="862"/>
              <a:chOff x="2699" y="436"/>
              <a:chExt cx="544" cy="862"/>
            </a:xfrm>
          </p:grpSpPr>
          <p:sp>
            <p:nvSpPr>
              <p:cNvPr id="46130" name="Line 39"/>
              <p:cNvSpPr>
                <a:spLocks noChangeShapeType="1"/>
              </p:cNvSpPr>
              <p:nvPr/>
            </p:nvSpPr>
            <p:spPr bwMode="auto">
              <a:xfrm>
                <a:off x="2880" y="436"/>
                <a:ext cx="0" cy="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31" name="Line 40"/>
              <p:cNvSpPr>
                <a:spLocks noChangeShapeType="1"/>
              </p:cNvSpPr>
              <p:nvPr/>
            </p:nvSpPr>
            <p:spPr bwMode="auto">
              <a:xfrm>
                <a:off x="2699" y="890"/>
                <a:ext cx="45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32" name="Line 41"/>
              <p:cNvSpPr>
                <a:spLocks noChangeShapeType="1"/>
              </p:cNvSpPr>
              <p:nvPr/>
            </p:nvSpPr>
            <p:spPr bwMode="auto">
              <a:xfrm>
                <a:off x="2880" y="436"/>
                <a:ext cx="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6133" name="Line 42"/>
              <p:cNvSpPr>
                <a:spLocks noChangeShapeType="1"/>
              </p:cNvSpPr>
              <p:nvPr/>
            </p:nvSpPr>
            <p:spPr bwMode="auto">
              <a:xfrm>
                <a:off x="2880" y="1298"/>
                <a:ext cx="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
          <p:nvSpPr>
            <p:cNvPr id="46120" name="Line 43"/>
            <p:cNvSpPr>
              <a:spLocks noChangeShapeType="1"/>
            </p:cNvSpPr>
            <p:nvPr/>
          </p:nvSpPr>
          <p:spPr bwMode="auto">
            <a:xfrm rot="10800000">
              <a:off x="4333" y="436"/>
              <a:ext cx="0" cy="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1" name="Line 44"/>
            <p:cNvSpPr>
              <a:spLocks noChangeShapeType="1"/>
            </p:cNvSpPr>
            <p:nvPr/>
          </p:nvSpPr>
          <p:spPr bwMode="auto">
            <a:xfrm rot="10800000">
              <a:off x="4060" y="844"/>
              <a:ext cx="453"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2" name="Line 45"/>
            <p:cNvSpPr>
              <a:spLocks noChangeShapeType="1"/>
            </p:cNvSpPr>
            <p:nvPr/>
          </p:nvSpPr>
          <p:spPr bwMode="auto">
            <a:xfrm rot="10800000">
              <a:off x="3969" y="1298"/>
              <a:ext cx="3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3" name="Line 46"/>
            <p:cNvSpPr>
              <a:spLocks noChangeShapeType="1"/>
            </p:cNvSpPr>
            <p:nvPr/>
          </p:nvSpPr>
          <p:spPr bwMode="auto">
            <a:xfrm rot="10800000">
              <a:off x="3969" y="436"/>
              <a:ext cx="3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4" name="Line 47"/>
            <p:cNvSpPr>
              <a:spLocks noChangeShapeType="1"/>
            </p:cNvSpPr>
            <p:nvPr/>
          </p:nvSpPr>
          <p:spPr bwMode="auto">
            <a:xfrm>
              <a:off x="4559" y="1706"/>
              <a:ext cx="0" cy="16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5" name="Line 48"/>
            <p:cNvSpPr>
              <a:spLocks noChangeShapeType="1"/>
            </p:cNvSpPr>
            <p:nvPr/>
          </p:nvSpPr>
          <p:spPr bwMode="auto">
            <a:xfrm>
              <a:off x="4333" y="1706"/>
              <a:ext cx="22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6" name="Line 49"/>
            <p:cNvSpPr>
              <a:spLocks noChangeShapeType="1"/>
            </p:cNvSpPr>
            <p:nvPr/>
          </p:nvSpPr>
          <p:spPr bwMode="auto">
            <a:xfrm>
              <a:off x="3788" y="2205"/>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7" name="Line 50"/>
            <p:cNvSpPr>
              <a:spLocks noChangeShapeType="1"/>
            </p:cNvSpPr>
            <p:nvPr/>
          </p:nvSpPr>
          <p:spPr bwMode="auto">
            <a:xfrm>
              <a:off x="4151" y="2750"/>
              <a:ext cx="4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8" name="Line 51"/>
            <p:cNvSpPr>
              <a:spLocks noChangeShapeType="1"/>
            </p:cNvSpPr>
            <p:nvPr/>
          </p:nvSpPr>
          <p:spPr bwMode="auto">
            <a:xfrm>
              <a:off x="3607" y="3339"/>
              <a:ext cx="9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46129" name="Line 52"/>
            <p:cNvSpPr>
              <a:spLocks noChangeShapeType="1"/>
            </p:cNvSpPr>
            <p:nvPr/>
          </p:nvSpPr>
          <p:spPr bwMode="auto">
            <a:xfrm>
              <a:off x="4559" y="2478"/>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
        <p:nvSpPr>
          <p:cNvPr id="82997" name="Text Box 53"/>
          <p:cNvSpPr txBox="1">
            <a:spLocks noChangeArrowheads="1"/>
          </p:cNvSpPr>
          <p:nvPr/>
        </p:nvSpPr>
        <p:spPr bwMode="auto">
          <a:xfrm>
            <a:off x="3962400" y="4754166"/>
            <a:ext cx="502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eaLnBrk="1" hangingPunct="1">
              <a:spcBef>
                <a:spcPct val="50000"/>
              </a:spcBef>
            </a:pPr>
            <a:r>
              <a:rPr lang="zh-CN" altLang="en-US" sz="2000" b="1" dirty="0">
                <a:solidFill>
                  <a:srgbClr val="CC0099"/>
                </a:solidFill>
                <a:ea typeface="黑体" pitchFamily="49" charset="-122"/>
              </a:rPr>
              <a:t>南方：水稻土，北方：黑垆土</a:t>
            </a:r>
          </a:p>
        </p:txBody>
      </p:sp>
      <p:sp>
        <p:nvSpPr>
          <p:cNvPr id="54" name="文本框 1"/>
          <p:cNvSpPr txBox="1"/>
          <p:nvPr/>
        </p:nvSpPr>
        <p:spPr>
          <a:xfrm>
            <a:off x="192063" y="104750"/>
            <a:ext cx="3925729" cy="461665"/>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人类活动与土壤</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976582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97"/>
                                        </p:tgtEl>
                                        <p:attrNameLst>
                                          <p:attrName>style.visibility</p:attrName>
                                        </p:attrNameLst>
                                      </p:cBhvr>
                                      <p:to>
                                        <p:strVal val="visible"/>
                                      </p:to>
                                    </p:set>
                                    <p:animEffect transition="in" filter="blinds(horizontal)">
                                      <p:cBhvr>
                                        <p:cTn id="7" dur="500"/>
                                        <p:tgtEl>
                                          <p:spTgt spid="8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a:xfrm>
            <a:off x="152041" y="142875"/>
            <a:ext cx="2970996" cy="47982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342900" fontAlgn="base">
              <a:lnSpc>
                <a:spcPct val="120000"/>
              </a:lnSpc>
              <a:spcBef>
                <a:spcPct val="0"/>
              </a:spcBef>
              <a:buFont typeface="Wingdings" panose="05000000000000000000" charset="0"/>
              <a:buChar char="p"/>
            </a:pPr>
            <a:r>
              <a:rPr lang="zh-CN" altLang="en-US" sz="2100" b="1" noProof="1">
                <a:solidFill>
                  <a:srgbClr val="00B000"/>
                </a:solidFill>
                <a:latin typeface="宋体" panose="02010600030101010101" pitchFamily="2" charset="-122"/>
                <a:ea typeface="宋体" panose="02010600030101010101" pitchFamily="2" charset="-122"/>
              </a:rPr>
              <a:t>要素间的相互关系</a:t>
            </a:r>
            <a:endParaRPr lang="zh-CN" altLang="en-US" sz="2100" b="1" spc="225" noProof="1">
              <a:solidFill>
                <a:srgbClr val="00B000"/>
              </a:solidFill>
              <a:latin typeface="宋体" panose="02010600030101010101" pitchFamily="2" charset="-122"/>
              <a:ea typeface="宋体" panose="02010600030101010101" pitchFamily="2" charset="-122"/>
            </a:endParaRPr>
          </a:p>
        </p:txBody>
      </p:sp>
      <p:sp>
        <p:nvSpPr>
          <p:cNvPr id="9219" name="文本框 23"/>
          <p:cNvSpPr txBox="1"/>
          <p:nvPr/>
        </p:nvSpPr>
        <p:spPr>
          <a:xfrm>
            <a:off x="1568257" y="2836069"/>
            <a:ext cx="138564" cy="392415"/>
          </a:xfrm>
          <a:prstGeom prst="rect">
            <a:avLst/>
          </a:prstGeom>
          <a:noFill/>
          <a:ln w="9525">
            <a:noFill/>
          </a:ln>
        </p:spPr>
        <p:txBody>
          <a:bodyPr wrap="none" lIns="68580" tIns="34290" rIns="68580" bIns="34290" anchor="t" anchorCtr="0">
            <a:spAutoFit/>
          </a:bodyPr>
          <a:lstStyle/>
          <a:p>
            <a:endParaRPr lang="zh-CN" altLang="en-US" sz="2100">
              <a:solidFill>
                <a:schemeClr val="bg1"/>
              </a:solidFill>
              <a:latin typeface="Times New Roman" panose="02020603050405020304" pitchFamily="18" charset="0"/>
              <a:ea typeface="宋体" panose="02010600030101010101" pitchFamily="2" charset="-122"/>
            </a:endParaRPr>
          </a:p>
        </p:txBody>
      </p:sp>
      <p:sp>
        <p:nvSpPr>
          <p:cNvPr id="117764" name="文本框 117763"/>
          <p:cNvSpPr txBox="1"/>
          <p:nvPr/>
        </p:nvSpPr>
        <p:spPr>
          <a:xfrm>
            <a:off x="7061326" y="3130153"/>
            <a:ext cx="1056222" cy="576263"/>
          </a:xfrm>
          <a:prstGeom prst="rect">
            <a:avLst/>
          </a:prstGeom>
          <a:noFill/>
          <a:ln w="76200">
            <a:noFill/>
          </a:ln>
        </p:spPr>
        <p:txBody>
          <a:bodyPr lIns="68580" tIns="34290" rIns="68580" bIns="34290" anchor="t" anchorCtr="0">
            <a:spAutoFit/>
          </a:bodyPr>
          <a:lstStyle/>
          <a:p>
            <a:pPr algn="ctr">
              <a:spcBef>
                <a:spcPct val="50000"/>
              </a:spcBef>
            </a:pPr>
            <a:r>
              <a:rPr lang="zh-CN" altLang="en-US" sz="3300">
                <a:solidFill>
                  <a:srgbClr val="0000FF"/>
                </a:solidFill>
                <a:latin typeface="Times New Roman" panose="02020603050405020304" pitchFamily="18" charset="0"/>
                <a:ea typeface="华文琥珀" panose="02010800040101010101" pitchFamily="2" charset="-122"/>
              </a:rPr>
              <a:t>大气</a:t>
            </a:r>
          </a:p>
        </p:txBody>
      </p:sp>
      <p:sp>
        <p:nvSpPr>
          <p:cNvPr id="117765" name="文本框 117764"/>
          <p:cNvSpPr txBox="1"/>
          <p:nvPr/>
        </p:nvSpPr>
        <p:spPr>
          <a:xfrm>
            <a:off x="7167305" y="1207294"/>
            <a:ext cx="722803" cy="576263"/>
          </a:xfrm>
          <a:prstGeom prst="rect">
            <a:avLst/>
          </a:prstGeom>
          <a:noFill/>
          <a:ln w="9525">
            <a:noFill/>
          </a:ln>
        </p:spPr>
        <p:txBody>
          <a:bodyPr lIns="68580" tIns="34290" rIns="68580" bIns="34290" anchor="t" anchorCtr="0">
            <a:spAutoFit/>
          </a:bodyPr>
          <a:lstStyle/>
          <a:p>
            <a:pPr algn="ctr">
              <a:spcBef>
                <a:spcPct val="50000"/>
              </a:spcBef>
            </a:pPr>
            <a:r>
              <a:rPr lang="zh-CN" altLang="en-US" sz="3300">
                <a:solidFill>
                  <a:srgbClr val="0000FF"/>
                </a:solidFill>
                <a:latin typeface="Times New Roman" panose="02020603050405020304" pitchFamily="18" charset="0"/>
                <a:ea typeface="华文琥珀" panose="02010800040101010101" pitchFamily="2" charset="-122"/>
              </a:rPr>
              <a:t>水</a:t>
            </a:r>
          </a:p>
        </p:txBody>
      </p:sp>
      <p:sp>
        <p:nvSpPr>
          <p:cNvPr id="117767" name="文本框 117766"/>
          <p:cNvSpPr txBox="1"/>
          <p:nvPr/>
        </p:nvSpPr>
        <p:spPr>
          <a:xfrm>
            <a:off x="7037510" y="2219325"/>
            <a:ext cx="1163392" cy="576263"/>
          </a:xfrm>
          <a:prstGeom prst="rect">
            <a:avLst/>
          </a:prstGeom>
          <a:noFill/>
          <a:ln w="9525">
            <a:noFill/>
          </a:ln>
        </p:spPr>
        <p:txBody>
          <a:bodyPr lIns="68580" tIns="34290" rIns="68580" bIns="34290" anchor="t" anchorCtr="0">
            <a:spAutoFit/>
          </a:bodyPr>
          <a:lstStyle/>
          <a:p>
            <a:pPr algn="ctr">
              <a:spcBef>
                <a:spcPct val="50000"/>
              </a:spcBef>
            </a:pPr>
            <a:r>
              <a:rPr lang="zh-CN" altLang="en-US" sz="3300">
                <a:solidFill>
                  <a:srgbClr val="0000FF"/>
                </a:solidFill>
                <a:latin typeface="Times New Roman" panose="02020603050405020304" pitchFamily="18" charset="0"/>
                <a:ea typeface="华文琥珀" panose="02010800040101010101" pitchFamily="2" charset="-122"/>
              </a:rPr>
              <a:t>土壤</a:t>
            </a:r>
          </a:p>
        </p:txBody>
      </p:sp>
      <p:grpSp>
        <p:nvGrpSpPr>
          <p:cNvPr id="9223" name="组合 117767"/>
          <p:cNvGrpSpPr/>
          <p:nvPr/>
        </p:nvGrpSpPr>
        <p:grpSpPr>
          <a:xfrm>
            <a:off x="17840" y="622697"/>
            <a:ext cx="3247279" cy="4229100"/>
            <a:chOff x="168" y="1056"/>
            <a:chExt cx="1775" cy="2736"/>
          </a:xfrm>
        </p:grpSpPr>
        <p:pic>
          <p:nvPicPr>
            <p:cNvPr id="9224" name="图片 117768" descr="94608"/>
            <p:cNvPicPr>
              <a:picLocks noChangeAspect="1"/>
            </p:cNvPicPr>
            <p:nvPr/>
          </p:nvPicPr>
          <p:blipFill>
            <a:blip r:embed="rId3"/>
            <a:stretch>
              <a:fillRect/>
            </a:stretch>
          </p:blipFill>
          <p:spPr>
            <a:xfrm>
              <a:off x="215" y="1056"/>
              <a:ext cx="1728" cy="2736"/>
            </a:xfrm>
            <a:prstGeom prst="rect">
              <a:avLst/>
            </a:prstGeom>
            <a:noFill/>
            <a:ln w="28575" cap="flat" cmpd="sng">
              <a:solidFill>
                <a:srgbClr val="0000FF"/>
              </a:solidFill>
              <a:prstDash val="solid"/>
              <a:miter/>
              <a:headEnd type="none" w="med" len="med"/>
              <a:tailEnd type="none" w="med" len="med"/>
            </a:ln>
          </p:spPr>
        </p:pic>
        <p:sp>
          <p:nvSpPr>
            <p:cNvPr id="9225" name="文本框 117770"/>
            <p:cNvSpPr txBox="1"/>
            <p:nvPr/>
          </p:nvSpPr>
          <p:spPr>
            <a:xfrm>
              <a:off x="168" y="2736"/>
              <a:ext cx="353" cy="1056"/>
            </a:xfrm>
            <a:prstGeom prst="rect">
              <a:avLst/>
            </a:prstGeom>
            <a:solidFill>
              <a:schemeClr val="tx1"/>
            </a:solidFill>
            <a:ln w="9525" cap="flat" cmpd="sng">
              <a:solidFill>
                <a:srgbClr val="0000FF"/>
              </a:solidFill>
              <a:prstDash val="solid"/>
              <a:miter/>
              <a:headEnd type="none" w="med" len="med"/>
              <a:tailEnd type="none" w="med" len="med"/>
            </a:ln>
          </p:spPr>
          <p:txBody>
            <a:bodyPr vert="eaVert" anchor="t" anchorCtr="0">
              <a:spAutoFit/>
            </a:bodyPr>
            <a:lstStyle/>
            <a:p>
              <a:pPr algn="ctr">
                <a:spcBef>
                  <a:spcPct val="50000"/>
                </a:spcBef>
              </a:pPr>
              <a:r>
                <a:rPr lang="zh-CN" altLang="en-US" sz="3000">
                  <a:solidFill>
                    <a:srgbClr val="FFFFFF"/>
                  </a:solidFill>
                  <a:latin typeface="Times New Roman" panose="02020603050405020304" pitchFamily="18" charset="0"/>
                  <a:ea typeface="华文琥珀" panose="02010800040101010101" pitchFamily="2" charset="-122"/>
                </a:rPr>
                <a:t>生物</a:t>
              </a:r>
            </a:p>
          </p:txBody>
        </p:sp>
      </p:grpSp>
      <p:cxnSp>
        <p:nvCxnSpPr>
          <p:cNvPr id="117772" name="直接箭头连接符 117771"/>
          <p:cNvCxnSpPr>
            <a:stCxn id="117765" idx="1"/>
          </p:cNvCxnSpPr>
          <p:nvPr/>
        </p:nvCxnSpPr>
        <p:spPr>
          <a:xfrm flipH="1">
            <a:off x="3218679" y="1549004"/>
            <a:ext cx="3948626" cy="1190"/>
          </a:xfrm>
          <a:prstGeom prst="straightConnector1">
            <a:avLst/>
          </a:prstGeom>
          <a:ln w="76200" cap="flat" cmpd="sng">
            <a:solidFill>
              <a:srgbClr val="0000FF"/>
            </a:solidFill>
            <a:prstDash val="solid"/>
            <a:round/>
            <a:headEnd type="triangle" w="med" len="med"/>
            <a:tailEnd type="triangle" w="med" len="med"/>
          </a:ln>
        </p:spPr>
      </p:cxnSp>
      <p:sp>
        <p:nvSpPr>
          <p:cNvPr id="117773" name="文本框 117772"/>
          <p:cNvSpPr txBox="1"/>
          <p:nvPr/>
        </p:nvSpPr>
        <p:spPr>
          <a:xfrm>
            <a:off x="4026027" y="1582341"/>
            <a:ext cx="2529217" cy="298847"/>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在水循环中起蒸腾作用</a:t>
            </a:r>
          </a:p>
        </p:txBody>
      </p:sp>
      <p:sp>
        <p:nvSpPr>
          <p:cNvPr id="117774" name="文本框 117773"/>
          <p:cNvSpPr txBox="1"/>
          <p:nvPr/>
        </p:nvSpPr>
        <p:spPr>
          <a:xfrm>
            <a:off x="4228460" y="3440906"/>
            <a:ext cx="1618270" cy="300038"/>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影响大气成分</a:t>
            </a:r>
          </a:p>
        </p:txBody>
      </p:sp>
      <p:cxnSp>
        <p:nvCxnSpPr>
          <p:cNvPr id="117775" name="直接箭头连接符 117774"/>
          <p:cNvCxnSpPr>
            <a:stCxn id="117765" idx="1"/>
          </p:cNvCxnSpPr>
          <p:nvPr/>
        </p:nvCxnSpPr>
        <p:spPr>
          <a:xfrm flipH="1" flipV="1">
            <a:off x="3266310" y="2450307"/>
            <a:ext cx="3845028" cy="13097"/>
          </a:xfrm>
          <a:prstGeom prst="straightConnector1">
            <a:avLst/>
          </a:prstGeom>
          <a:ln w="76200" cap="flat" cmpd="sng">
            <a:solidFill>
              <a:srgbClr val="0000FF"/>
            </a:solidFill>
            <a:prstDash val="solid"/>
            <a:round/>
            <a:headEnd type="triangle" w="med" len="med"/>
            <a:tailEnd type="triangle" w="med" len="med"/>
          </a:ln>
        </p:spPr>
      </p:cxnSp>
      <p:cxnSp>
        <p:nvCxnSpPr>
          <p:cNvPr id="117776" name="直接箭头连接符 117775"/>
          <p:cNvCxnSpPr>
            <a:stCxn id="117765" idx="1"/>
          </p:cNvCxnSpPr>
          <p:nvPr/>
        </p:nvCxnSpPr>
        <p:spPr>
          <a:xfrm flipH="1" flipV="1">
            <a:off x="3280600" y="3401616"/>
            <a:ext cx="3884324" cy="33338"/>
          </a:xfrm>
          <a:prstGeom prst="straightConnector1">
            <a:avLst/>
          </a:prstGeom>
          <a:ln w="76200" cap="flat" cmpd="sng">
            <a:solidFill>
              <a:srgbClr val="0000FF"/>
            </a:solidFill>
            <a:prstDash val="solid"/>
            <a:round/>
            <a:headEnd type="triangle" w="med" len="med"/>
            <a:tailEnd type="triangle" w="med" len="med"/>
          </a:ln>
        </p:spPr>
      </p:cxnSp>
      <p:sp>
        <p:nvSpPr>
          <p:cNvPr id="117777" name="文本框 117776"/>
          <p:cNvSpPr txBox="1"/>
          <p:nvPr/>
        </p:nvSpPr>
        <p:spPr>
          <a:xfrm>
            <a:off x="3741431" y="2114550"/>
            <a:ext cx="2354172" cy="300038"/>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为植物生长提供养分</a:t>
            </a:r>
          </a:p>
        </p:txBody>
      </p:sp>
      <p:sp>
        <p:nvSpPr>
          <p:cNvPr id="117778" name="文本框 117777"/>
          <p:cNvSpPr txBox="1"/>
          <p:nvPr/>
        </p:nvSpPr>
        <p:spPr>
          <a:xfrm>
            <a:off x="3798588" y="1165622"/>
            <a:ext cx="2757846" cy="298847"/>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为植物生长提供水分</a:t>
            </a:r>
          </a:p>
        </p:txBody>
      </p:sp>
      <p:sp>
        <p:nvSpPr>
          <p:cNvPr id="117779" name="文本框 117778"/>
          <p:cNvSpPr txBox="1"/>
          <p:nvPr/>
        </p:nvSpPr>
        <p:spPr>
          <a:xfrm>
            <a:off x="3510419" y="2496741"/>
            <a:ext cx="3410394" cy="298847"/>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为土壤提供有机质、改造土壤</a:t>
            </a:r>
          </a:p>
        </p:txBody>
      </p:sp>
      <p:sp>
        <p:nvSpPr>
          <p:cNvPr id="117780" name="文本框 117779"/>
          <p:cNvSpPr txBox="1"/>
          <p:nvPr/>
        </p:nvSpPr>
        <p:spPr>
          <a:xfrm>
            <a:off x="3665221" y="3069432"/>
            <a:ext cx="3396105" cy="298847"/>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为植物生长提供热量和二氧化碳</a:t>
            </a:r>
          </a:p>
        </p:txBody>
      </p:sp>
      <p:cxnSp>
        <p:nvCxnSpPr>
          <p:cNvPr id="117781" name="直接箭头连接符 117780"/>
          <p:cNvCxnSpPr>
            <a:stCxn id="117765" idx="1"/>
          </p:cNvCxnSpPr>
          <p:nvPr/>
        </p:nvCxnSpPr>
        <p:spPr>
          <a:xfrm flipH="1">
            <a:off x="3266310" y="4327923"/>
            <a:ext cx="3795015" cy="1190"/>
          </a:xfrm>
          <a:prstGeom prst="straightConnector1">
            <a:avLst/>
          </a:prstGeom>
          <a:ln w="76200" cap="flat" cmpd="sng">
            <a:solidFill>
              <a:srgbClr val="0000FF"/>
            </a:solidFill>
            <a:prstDash val="solid"/>
            <a:round/>
            <a:headEnd type="triangle" w="med" len="med"/>
            <a:tailEnd type="triangle" w="med" len="med"/>
          </a:ln>
        </p:spPr>
      </p:cxnSp>
      <p:sp>
        <p:nvSpPr>
          <p:cNvPr id="117782" name="文本框 117781"/>
          <p:cNvSpPr txBox="1"/>
          <p:nvPr/>
        </p:nvSpPr>
        <p:spPr>
          <a:xfrm>
            <a:off x="3860509" y="4410076"/>
            <a:ext cx="2480395" cy="298847"/>
          </a:xfrm>
          <a:prstGeom prst="rect">
            <a:avLst/>
          </a:prstGeom>
          <a:noFill/>
          <a:ln w="9525">
            <a:noFill/>
          </a:ln>
        </p:spPr>
        <p:txBody>
          <a:bodyPr wrap="square" lIns="68580" tIns="34290" rIns="68580" bIns="34290" anchor="t" anchorCtr="0">
            <a:spAutoFit/>
          </a:bodyPr>
          <a:lstStyle/>
          <a:p>
            <a:pPr algn="ctr"/>
            <a:r>
              <a:rPr lang="zh-CN" altLang="en-US" sz="1500" b="1">
                <a:latin typeface="Arial" panose="020B0604020202020204" pitchFamily="34" charset="0"/>
                <a:ea typeface="楷体_GB2312" pitchFamily="49" charset="-122"/>
              </a:rPr>
              <a:t>加速岩石的风化作用</a:t>
            </a:r>
          </a:p>
        </p:txBody>
      </p:sp>
      <p:sp>
        <p:nvSpPr>
          <p:cNvPr id="117783" name="文本框 117782"/>
          <p:cNvSpPr txBox="1"/>
          <p:nvPr/>
        </p:nvSpPr>
        <p:spPr>
          <a:xfrm>
            <a:off x="3481841" y="4010025"/>
            <a:ext cx="3438973" cy="300038"/>
          </a:xfrm>
          <a:prstGeom prst="rect">
            <a:avLst/>
          </a:prstGeom>
          <a:noFill/>
          <a:ln w="9525">
            <a:noFill/>
          </a:ln>
        </p:spPr>
        <p:txBody>
          <a:bodyPr wrap="square" lIns="68580" tIns="34290" rIns="68580" bIns="34290" anchor="t" anchorCtr="0">
            <a:spAutoFit/>
          </a:bodyPr>
          <a:lstStyle/>
          <a:p>
            <a:pPr algn="ctr"/>
            <a:r>
              <a:rPr lang="zh-CN" altLang="en-US" sz="1500" b="1" dirty="0">
                <a:latin typeface="Arial" panose="020B0604020202020204" pitchFamily="34" charset="0"/>
                <a:ea typeface="楷体_GB2312" pitchFamily="49" charset="-122"/>
              </a:rPr>
              <a:t>风化产物为植物生长提供矿物质</a:t>
            </a:r>
          </a:p>
        </p:txBody>
      </p:sp>
      <p:sp>
        <p:nvSpPr>
          <p:cNvPr id="12" name="文本框 11"/>
          <p:cNvSpPr txBox="1"/>
          <p:nvPr/>
        </p:nvSpPr>
        <p:spPr>
          <a:xfrm>
            <a:off x="7007741" y="4010025"/>
            <a:ext cx="1163392" cy="576263"/>
          </a:xfrm>
          <a:prstGeom prst="rect">
            <a:avLst/>
          </a:prstGeom>
          <a:noFill/>
          <a:ln w="9525">
            <a:noFill/>
          </a:ln>
        </p:spPr>
        <p:txBody>
          <a:bodyPr lIns="68580" tIns="34290" rIns="68580" bIns="34290" anchor="t" anchorCtr="0">
            <a:spAutoFit/>
          </a:bodyPr>
          <a:lstStyle/>
          <a:p>
            <a:pPr algn="ctr">
              <a:spcBef>
                <a:spcPct val="50000"/>
              </a:spcBef>
            </a:pPr>
            <a:r>
              <a:rPr lang="zh-CN" altLang="en-US" sz="3300">
                <a:solidFill>
                  <a:srgbClr val="0000FF"/>
                </a:solidFill>
                <a:latin typeface="Times New Roman" panose="02020603050405020304" pitchFamily="18" charset="0"/>
                <a:ea typeface="华文琥珀" panose="02010800040101010101" pitchFamily="2" charset="-122"/>
              </a:rPr>
              <a:t>岩石</a:t>
            </a:r>
          </a:p>
        </p:txBody>
      </p:sp>
    </p:spTree>
    <p:extLst>
      <p:ext uri="{BB962C8B-B14F-4D97-AF65-F5344CB8AC3E}">
        <p14:creationId xmlns:p14="http://schemas.microsoft.com/office/powerpoint/2010/main" val="34400216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7764"/>
                                        </p:tgtEl>
                                        <p:attrNameLst>
                                          <p:attrName>style.visibility</p:attrName>
                                        </p:attrNameLst>
                                      </p:cBhvr>
                                      <p:to>
                                        <p:strVal val="visible"/>
                                      </p:to>
                                    </p:set>
                                    <p:animEffect transition="in" filter="randombar(horizontal)">
                                      <p:cBhvr>
                                        <p:cTn id="7" dur="500"/>
                                        <p:tgtEl>
                                          <p:spTgt spid="11776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7765"/>
                                        </p:tgtEl>
                                        <p:attrNameLst>
                                          <p:attrName>style.visibility</p:attrName>
                                        </p:attrNameLst>
                                      </p:cBhvr>
                                      <p:to>
                                        <p:strVal val="visible"/>
                                      </p:to>
                                    </p:set>
                                    <p:animEffect transition="in" filter="randombar(horizontal)">
                                      <p:cBhvr>
                                        <p:cTn id="10" dur="500"/>
                                        <p:tgtEl>
                                          <p:spTgt spid="11776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7767"/>
                                        </p:tgtEl>
                                        <p:attrNameLst>
                                          <p:attrName>style.visibility</p:attrName>
                                        </p:attrNameLst>
                                      </p:cBhvr>
                                      <p:to>
                                        <p:strVal val="visible"/>
                                      </p:to>
                                    </p:set>
                                    <p:animEffect transition="in" filter="randombar(horizontal)">
                                      <p:cBhvr>
                                        <p:cTn id="13" dur="500"/>
                                        <p:tgtEl>
                                          <p:spTgt spid="11776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117781"/>
                                        </p:tgtEl>
                                        <p:attrNameLst>
                                          <p:attrName>style.visibility</p:attrName>
                                        </p:attrNameLst>
                                      </p:cBhvr>
                                      <p:to>
                                        <p:strVal val="visible"/>
                                      </p:to>
                                    </p:set>
                                    <p:anim calcmode="lin" valueType="num">
                                      <p:cBhvr>
                                        <p:cTn id="21" dur="500" fill="hold"/>
                                        <p:tgtEl>
                                          <p:spTgt spid="117781"/>
                                        </p:tgtEl>
                                        <p:attrNameLst>
                                          <p:attrName>ppt_w</p:attrName>
                                        </p:attrNameLst>
                                      </p:cBhvr>
                                      <p:tavLst>
                                        <p:tav tm="0">
                                          <p:val>
                                            <p:fltVal val="0"/>
                                          </p:val>
                                        </p:tav>
                                        <p:tav tm="100000">
                                          <p:val>
                                            <p:strVal val="#ppt_w"/>
                                          </p:val>
                                        </p:tav>
                                      </p:tavLst>
                                    </p:anim>
                                    <p:anim calcmode="lin" valueType="num">
                                      <p:cBhvr>
                                        <p:cTn id="22" dur="500" fill="hold"/>
                                        <p:tgtEl>
                                          <p:spTgt spid="117781"/>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17776"/>
                                        </p:tgtEl>
                                        <p:attrNameLst>
                                          <p:attrName>style.visibility</p:attrName>
                                        </p:attrNameLst>
                                      </p:cBhvr>
                                      <p:to>
                                        <p:strVal val="visible"/>
                                      </p:to>
                                    </p:set>
                                    <p:anim calcmode="lin" valueType="num">
                                      <p:cBhvr>
                                        <p:cTn id="25" dur="500" fill="hold"/>
                                        <p:tgtEl>
                                          <p:spTgt spid="117776"/>
                                        </p:tgtEl>
                                        <p:attrNameLst>
                                          <p:attrName>ppt_w</p:attrName>
                                        </p:attrNameLst>
                                      </p:cBhvr>
                                      <p:tavLst>
                                        <p:tav tm="0">
                                          <p:val>
                                            <p:fltVal val="0"/>
                                          </p:val>
                                        </p:tav>
                                        <p:tav tm="100000">
                                          <p:val>
                                            <p:strVal val="#ppt_w"/>
                                          </p:val>
                                        </p:tav>
                                      </p:tavLst>
                                    </p:anim>
                                    <p:anim calcmode="lin" valueType="num">
                                      <p:cBhvr>
                                        <p:cTn id="26" dur="500" fill="hold"/>
                                        <p:tgtEl>
                                          <p:spTgt spid="117776"/>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17775"/>
                                        </p:tgtEl>
                                        <p:attrNameLst>
                                          <p:attrName>style.visibility</p:attrName>
                                        </p:attrNameLst>
                                      </p:cBhvr>
                                      <p:to>
                                        <p:strVal val="visible"/>
                                      </p:to>
                                    </p:set>
                                    <p:anim calcmode="lin" valueType="num">
                                      <p:cBhvr>
                                        <p:cTn id="29" dur="500" fill="hold"/>
                                        <p:tgtEl>
                                          <p:spTgt spid="117775"/>
                                        </p:tgtEl>
                                        <p:attrNameLst>
                                          <p:attrName>ppt_w</p:attrName>
                                        </p:attrNameLst>
                                      </p:cBhvr>
                                      <p:tavLst>
                                        <p:tav tm="0">
                                          <p:val>
                                            <p:fltVal val="0"/>
                                          </p:val>
                                        </p:tav>
                                        <p:tav tm="100000">
                                          <p:val>
                                            <p:strVal val="#ppt_w"/>
                                          </p:val>
                                        </p:tav>
                                      </p:tavLst>
                                    </p:anim>
                                    <p:anim calcmode="lin" valueType="num">
                                      <p:cBhvr>
                                        <p:cTn id="30" dur="500" fill="hold"/>
                                        <p:tgtEl>
                                          <p:spTgt spid="117775"/>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117772"/>
                                        </p:tgtEl>
                                        <p:attrNameLst>
                                          <p:attrName>style.visibility</p:attrName>
                                        </p:attrNameLst>
                                      </p:cBhvr>
                                      <p:to>
                                        <p:strVal val="visible"/>
                                      </p:to>
                                    </p:set>
                                    <p:anim calcmode="lin" valueType="num">
                                      <p:cBhvr>
                                        <p:cTn id="33" dur="500" fill="hold"/>
                                        <p:tgtEl>
                                          <p:spTgt spid="117772"/>
                                        </p:tgtEl>
                                        <p:attrNameLst>
                                          <p:attrName>ppt_w</p:attrName>
                                        </p:attrNameLst>
                                      </p:cBhvr>
                                      <p:tavLst>
                                        <p:tav tm="0">
                                          <p:val>
                                            <p:fltVal val="0"/>
                                          </p:val>
                                        </p:tav>
                                        <p:tav tm="100000">
                                          <p:val>
                                            <p:strVal val="#ppt_w"/>
                                          </p:val>
                                        </p:tav>
                                      </p:tavLst>
                                    </p:anim>
                                    <p:anim calcmode="lin" valueType="num">
                                      <p:cBhvr>
                                        <p:cTn id="34" dur="500" fill="hold"/>
                                        <p:tgtEl>
                                          <p:spTgt spid="11777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afterGroup">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17773"/>
                                        </p:tgtEl>
                                        <p:attrNameLst>
                                          <p:attrName>style.visibility</p:attrName>
                                        </p:attrNameLst>
                                      </p:cBhvr>
                                      <p:to>
                                        <p:strVal val="visible"/>
                                      </p:to>
                                    </p:set>
                                    <p:anim calcmode="discrete" valueType="clr">
                                      <p:cBhvr override="childStyle">
                                        <p:cTn id="39" dur="80"/>
                                        <p:tgtEl>
                                          <p:spTgt spid="117773"/>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17773"/>
                                        </p:tgtEl>
                                        <p:attrNameLst>
                                          <p:attrName>fillcolor</p:attrName>
                                        </p:attrNameLst>
                                      </p:cBhvr>
                                      <p:tavLst>
                                        <p:tav tm="0">
                                          <p:val>
                                            <p:clrVal>
                                              <a:schemeClr val="accent2"/>
                                            </p:clrVal>
                                          </p:val>
                                        </p:tav>
                                        <p:tav tm="50000">
                                          <p:val>
                                            <p:clrVal>
                                              <a:schemeClr val="hlink"/>
                                            </p:clrVal>
                                          </p:val>
                                        </p:tav>
                                      </p:tavLst>
                                    </p:anim>
                                    <p:set>
                                      <p:cBhvr>
                                        <p:cTn id="41" dur="80"/>
                                        <p:tgtEl>
                                          <p:spTgt spid="117773"/>
                                        </p:tgtEl>
                                        <p:attrNameLst>
                                          <p:attrName>fill.type</p:attrName>
                                        </p:attrNameLst>
                                      </p:cBhvr>
                                      <p:to>
                                        <p:strVal val="solid"/>
                                      </p:to>
                                    </p:set>
                                  </p:childTnLst>
                                </p:cTn>
                              </p:par>
                              <p:par>
                                <p:cTn id="42" presetID="27" presetClass="entr" presetSubtype="0" fill="hold" grpId="0" nodeType="withEffect">
                                  <p:stCondLst>
                                    <p:cond delay="0"/>
                                  </p:stCondLst>
                                  <p:iterate type="lt">
                                    <p:tmPct val="50000"/>
                                  </p:iterate>
                                  <p:childTnLst>
                                    <p:set>
                                      <p:cBhvr>
                                        <p:cTn id="43" dur="1" fill="hold">
                                          <p:stCondLst>
                                            <p:cond delay="0"/>
                                          </p:stCondLst>
                                        </p:cTn>
                                        <p:tgtEl>
                                          <p:spTgt spid="117778"/>
                                        </p:tgtEl>
                                        <p:attrNameLst>
                                          <p:attrName>style.visibility</p:attrName>
                                        </p:attrNameLst>
                                      </p:cBhvr>
                                      <p:to>
                                        <p:strVal val="visible"/>
                                      </p:to>
                                    </p:set>
                                    <p:anim calcmode="discrete" valueType="clr">
                                      <p:cBhvr override="childStyle">
                                        <p:cTn id="44" dur="80"/>
                                        <p:tgtEl>
                                          <p:spTgt spid="117778"/>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17778"/>
                                        </p:tgtEl>
                                        <p:attrNameLst>
                                          <p:attrName>fillcolor</p:attrName>
                                        </p:attrNameLst>
                                      </p:cBhvr>
                                      <p:tavLst>
                                        <p:tav tm="0">
                                          <p:val>
                                            <p:clrVal>
                                              <a:schemeClr val="accent2"/>
                                            </p:clrVal>
                                          </p:val>
                                        </p:tav>
                                        <p:tav tm="50000">
                                          <p:val>
                                            <p:clrVal>
                                              <a:schemeClr val="hlink"/>
                                            </p:clrVal>
                                          </p:val>
                                        </p:tav>
                                      </p:tavLst>
                                    </p:anim>
                                    <p:set>
                                      <p:cBhvr>
                                        <p:cTn id="46" dur="80"/>
                                        <p:tgtEl>
                                          <p:spTgt spid="117778"/>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afterGroup">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117777"/>
                                        </p:tgtEl>
                                        <p:attrNameLst>
                                          <p:attrName>style.visibility</p:attrName>
                                        </p:attrNameLst>
                                      </p:cBhvr>
                                      <p:to>
                                        <p:strVal val="visible"/>
                                      </p:to>
                                    </p:set>
                                    <p:anim calcmode="discrete" valueType="clr">
                                      <p:cBhvr override="childStyle">
                                        <p:cTn id="51" dur="80"/>
                                        <p:tgtEl>
                                          <p:spTgt spid="117777"/>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117777"/>
                                        </p:tgtEl>
                                        <p:attrNameLst>
                                          <p:attrName>fillcolor</p:attrName>
                                        </p:attrNameLst>
                                      </p:cBhvr>
                                      <p:tavLst>
                                        <p:tav tm="0">
                                          <p:val>
                                            <p:clrVal>
                                              <a:schemeClr val="accent2"/>
                                            </p:clrVal>
                                          </p:val>
                                        </p:tav>
                                        <p:tav tm="50000">
                                          <p:val>
                                            <p:clrVal>
                                              <a:schemeClr val="hlink"/>
                                            </p:clrVal>
                                          </p:val>
                                        </p:tav>
                                      </p:tavLst>
                                    </p:anim>
                                    <p:set>
                                      <p:cBhvr>
                                        <p:cTn id="53" dur="80"/>
                                        <p:tgtEl>
                                          <p:spTgt spid="117777"/>
                                        </p:tgtEl>
                                        <p:attrNameLst>
                                          <p:attrName>fill.type</p:attrName>
                                        </p:attrNameLst>
                                      </p:cBhvr>
                                      <p:to>
                                        <p:strVal val="solid"/>
                                      </p:to>
                                    </p:set>
                                  </p:childTnLst>
                                </p:cTn>
                              </p:par>
                              <p:par>
                                <p:cTn id="54" presetID="27" presetClass="entr" presetSubtype="0" fill="hold" grpId="0" nodeType="withEffect">
                                  <p:stCondLst>
                                    <p:cond delay="0"/>
                                  </p:stCondLst>
                                  <p:iterate type="lt">
                                    <p:tmPct val="50000"/>
                                  </p:iterate>
                                  <p:childTnLst>
                                    <p:set>
                                      <p:cBhvr>
                                        <p:cTn id="55" dur="1" fill="hold">
                                          <p:stCondLst>
                                            <p:cond delay="0"/>
                                          </p:stCondLst>
                                        </p:cTn>
                                        <p:tgtEl>
                                          <p:spTgt spid="117779"/>
                                        </p:tgtEl>
                                        <p:attrNameLst>
                                          <p:attrName>style.visibility</p:attrName>
                                        </p:attrNameLst>
                                      </p:cBhvr>
                                      <p:to>
                                        <p:strVal val="visible"/>
                                      </p:to>
                                    </p:set>
                                    <p:anim calcmode="discrete" valueType="clr">
                                      <p:cBhvr override="childStyle">
                                        <p:cTn id="56" dur="80"/>
                                        <p:tgtEl>
                                          <p:spTgt spid="117779"/>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117779"/>
                                        </p:tgtEl>
                                        <p:attrNameLst>
                                          <p:attrName>fillcolor</p:attrName>
                                        </p:attrNameLst>
                                      </p:cBhvr>
                                      <p:tavLst>
                                        <p:tav tm="0">
                                          <p:val>
                                            <p:clrVal>
                                              <a:schemeClr val="accent2"/>
                                            </p:clrVal>
                                          </p:val>
                                        </p:tav>
                                        <p:tav tm="50000">
                                          <p:val>
                                            <p:clrVal>
                                              <a:schemeClr val="hlink"/>
                                            </p:clrVal>
                                          </p:val>
                                        </p:tav>
                                      </p:tavLst>
                                    </p:anim>
                                    <p:set>
                                      <p:cBhvr>
                                        <p:cTn id="58" dur="80"/>
                                        <p:tgtEl>
                                          <p:spTgt spid="117779"/>
                                        </p:tgtEl>
                                        <p:attrNameLst>
                                          <p:attrName>fill.type</p:attrName>
                                        </p:attrNameLst>
                                      </p:cBhvr>
                                      <p:to>
                                        <p:strVal val="solid"/>
                                      </p:to>
                                    </p:set>
                                  </p:childTnLst>
                                </p:cTn>
                              </p:par>
                            </p:childTnLst>
                          </p:cTn>
                        </p:par>
                      </p:childTnLst>
                    </p:cTn>
                  </p:par>
                  <p:par>
                    <p:cTn id="59" fill="hold" nodeType="clickPar">
                      <p:stCondLst>
                        <p:cond delay="indefinite"/>
                      </p:stCondLst>
                      <p:childTnLst>
                        <p:par>
                          <p:cTn id="60" fill="hold" nodeType="afterGroup">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117774"/>
                                        </p:tgtEl>
                                        <p:attrNameLst>
                                          <p:attrName>style.visibility</p:attrName>
                                        </p:attrNameLst>
                                      </p:cBhvr>
                                      <p:to>
                                        <p:strVal val="visible"/>
                                      </p:to>
                                    </p:set>
                                    <p:anim calcmode="discrete" valueType="clr">
                                      <p:cBhvr override="childStyle">
                                        <p:cTn id="63" dur="80"/>
                                        <p:tgtEl>
                                          <p:spTgt spid="117774"/>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117774"/>
                                        </p:tgtEl>
                                        <p:attrNameLst>
                                          <p:attrName>fillcolor</p:attrName>
                                        </p:attrNameLst>
                                      </p:cBhvr>
                                      <p:tavLst>
                                        <p:tav tm="0">
                                          <p:val>
                                            <p:clrVal>
                                              <a:schemeClr val="accent2"/>
                                            </p:clrVal>
                                          </p:val>
                                        </p:tav>
                                        <p:tav tm="50000">
                                          <p:val>
                                            <p:clrVal>
                                              <a:schemeClr val="hlink"/>
                                            </p:clrVal>
                                          </p:val>
                                        </p:tav>
                                      </p:tavLst>
                                    </p:anim>
                                    <p:set>
                                      <p:cBhvr>
                                        <p:cTn id="65" dur="80"/>
                                        <p:tgtEl>
                                          <p:spTgt spid="117774"/>
                                        </p:tgtEl>
                                        <p:attrNameLst>
                                          <p:attrName>fill.type</p:attrName>
                                        </p:attrNameLst>
                                      </p:cBhvr>
                                      <p:to>
                                        <p:strVal val="solid"/>
                                      </p:to>
                                    </p:set>
                                  </p:childTnLst>
                                </p:cTn>
                              </p:par>
                              <p:par>
                                <p:cTn id="66" presetID="27" presetClass="entr" presetSubtype="0" fill="hold" grpId="0" nodeType="withEffect">
                                  <p:stCondLst>
                                    <p:cond delay="0"/>
                                  </p:stCondLst>
                                  <p:iterate type="lt">
                                    <p:tmPct val="50000"/>
                                  </p:iterate>
                                  <p:childTnLst>
                                    <p:set>
                                      <p:cBhvr>
                                        <p:cTn id="67" dur="1" fill="hold">
                                          <p:stCondLst>
                                            <p:cond delay="0"/>
                                          </p:stCondLst>
                                        </p:cTn>
                                        <p:tgtEl>
                                          <p:spTgt spid="117780"/>
                                        </p:tgtEl>
                                        <p:attrNameLst>
                                          <p:attrName>style.visibility</p:attrName>
                                        </p:attrNameLst>
                                      </p:cBhvr>
                                      <p:to>
                                        <p:strVal val="visible"/>
                                      </p:to>
                                    </p:set>
                                    <p:anim calcmode="discrete" valueType="clr">
                                      <p:cBhvr override="childStyle">
                                        <p:cTn id="68" dur="80"/>
                                        <p:tgtEl>
                                          <p:spTgt spid="117780"/>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117780"/>
                                        </p:tgtEl>
                                        <p:attrNameLst>
                                          <p:attrName>fillcolor</p:attrName>
                                        </p:attrNameLst>
                                      </p:cBhvr>
                                      <p:tavLst>
                                        <p:tav tm="0">
                                          <p:val>
                                            <p:clrVal>
                                              <a:schemeClr val="accent2"/>
                                            </p:clrVal>
                                          </p:val>
                                        </p:tav>
                                        <p:tav tm="50000">
                                          <p:val>
                                            <p:clrVal>
                                              <a:schemeClr val="hlink"/>
                                            </p:clrVal>
                                          </p:val>
                                        </p:tav>
                                      </p:tavLst>
                                    </p:anim>
                                    <p:set>
                                      <p:cBhvr>
                                        <p:cTn id="70" dur="80"/>
                                        <p:tgtEl>
                                          <p:spTgt spid="117780"/>
                                        </p:tgtEl>
                                        <p:attrNameLst>
                                          <p:attrName>fill.type</p:attrName>
                                        </p:attrNameLst>
                                      </p:cBhvr>
                                      <p:to>
                                        <p:strVal val="solid"/>
                                      </p:to>
                                    </p:set>
                                  </p:childTnLst>
                                </p:cTn>
                              </p:par>
                            </p:childTnLst>
                          </p:cTn>
                        </p:par>
                      </p:childTnLst>
                    </p:cTn>
                  </p:par>
                  <p:par>
                    <p:cTn id="71" fill="hold" nodeType="clickPar">
                      <p:stCondLst>
                        <p:cond delay="indefinite"/>
                      </p:stCondLst>
                      <p:childTnLst>
                        <p:par>
                          <p:cTn id="72" fill="hold" nodeType="afterGroup">
                            <p:stCondLst>
                              <p:cond delay="0"/>
                            </p:stCondLst>
                            <p:childTnLst>
                              <p:par>
                                <p:cTn id="73" presetID="27" presetClass="entr" presetSubtype="0" fill="hold" grpId="0" nodeType="clickEffect">
                                  <p:stCondLst>
                                    <p:cond delay="0"/>
                                  </p:stCondLst>
                                  <p:iterate type="lt">
                                    <p:tmPct val="50000"/>
                                  </p:iterate>
                                  <p:childTnLst>
                                    <p:set>
                                      <p:cBhvr>
                                        <p:cTn id="74" dur="1" fill="hold">
                                          <p:stCondLst>
                                            <p:cond delay="0"/>
                                          </p:stCondLst>
                                        </p:cTn>
                                        <p:tgtEl>
                                          <p:spTgt spid="117782"/>
                                        </p:tgtEl>
                                        <p:attrNameLst>
                                          <p:attrName>style.visibility</p:attrName>
                                        </p:attrNameLst>
                                      </p:cBhvr>
                                      <p:to>
                                        <p:strVal val="visible"/>
                                      </p:to>
                                    </p:set>
                                    <p:anim calcmode="discrete" valueType="clr">
                                      <p:cBhvr override="childStyle">
                                        <p:cTn id="75" dur="80"/>
                                        <p:tgtEl>
                                          <p:spTgt spid="117782"/>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117782"/>
                                        </p:tgtEl>
                                        <p:attrNameLst>
                                          <p:attrName>fillcolor</p:attrName>
                                        </p:attrNameLst>
                                      </p:cBhvr>
                                      <p:tavLst>
                                        <p:tav tm="0">
                                          <p:val>
                                            <p:clrVal>
                                              <a:schemeClr val="accent2"/>
                                            </p:clrVal>
                                          </p:val>
                                        </p:tav>
                                        <p:tav tm="50000">
                                          <p:val>
                                            <p:clrVal>
                                              <a:schemeClr val="hlink"/>
                                            </p:clrVal>
                                          </p:val>
                                        </p:tav>
                                      </p:tavLst>
                                    </p:anim>
                                    <p:set>
                                      <p:cBhvr>
                                        <p:cTn id="77" dur="80"/>
                                        <p:tgtEl>
                                          <p:spTgt spid="117782"/>
                                        </p:tgtEl>
                                        <p:attrNameLst>
                                          <p:attrName>fill.type</p:attrName>
                                        </p:attrNameLst>
                                      </p:cBhvr>
                                      <p:to>
                                        <p:strVal val="solid"/>
                                      </p:to>
                                    </p:set>
                                  </p:childTnLst>
                                </p:cTn>
                              </p:par>
                              <p:par>
                                <p:cTn id="78" presetID="27" presetClass="entr" presetSubtype="0" fill="hold" grpId="0" nodeType="withEffect">
                                  <p:stCondLst>
                                    <p:cond delay="0"/>
                                  </p:stCondLst>
                                  <p:iterate type="lt">
                                    <p:tmPct val="50000"/>
                                  </p:iterate>
                                  <p:childTnLst>
                                    <p:set>
                                      <p:cBhvr>
                                        <p:cTn id="79" dur="1" fill="hold">
                                          <p:stCondLst>
                                            <p:cond delay="0"/>
                                          </p:stCondLst>
                                        </p:cTn>
                                        <p:tgtEl>
                                          <p:spTgt spid="117783"/>
                                        </p:tgtEl>
                                        <p:attrNameLst>
                                          <p:attrName>style.visibility</p:attrName>
                                        </p:attrNameLst>
                                      </p:cBhvr>
                                      <p:to>
                                        <p:strVal val="visible"/>
                                      </p:to>
                                    </p:set>
                                    <p:anim calcmode="discrete" valueType="clr">
                                      <p:cBhvr override="childStyle">
                                        <p:cTn id="80" dur="80"/>
                                        <p:tgtEl>
                                          <p:spTgt spid="117783"/>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17783"/>
                                        </p:tgtEl>
                                        <p:attrNameLst>
                                          <p:attrName>fillcolor</p:attrName>
                                        </p:attrNameLst>
                                      </p:cBhvr>
                                      <p:tavLst>
                                        <p:tav tm="0">
                                          <p:val>
                                            <p:clrVal>
                                              <a:schemeClr val="accent2"/>
                                            </p:clrVal>
                                          </p:val>
                                        </p:tav>
                                        <p:tav tm="50000">
                                          <p:val>
                                            <p:clrVal>
                                              <a:schemeClr val="hlink"/>
                                            </p:clrVal>
                                          </p:val>
                                        </p:tav>
                                      </p:tavLst>
                                    </p:anim>
                                    <p:set>
                                      <p:cBhvr>
                                        <p:cTn id="82" dur="80"/>
                                        <p:tgtEl>
                                          <p:spTgt spid="11778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5" grpId="0"/>
      <p:bldP spid="117767" grpId="0"/>
      <p:bldP spid="117773" grpId="0"/>
      <p:bldP spid="117774" grpId="0"/>
      <p:bldP spid="117777" grpId="0"/>
      <p:bldP spid="117778" grpId="0"/>
      <p:bldP spid="117779" grpId="0"/>
      <p:bldP spid="117780" grpId="0"/>
      <p:bldP spid="117782" grpId="0"/>
      <p:bldP spid="11778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331913" y="465535"/>
            <a:ext cx="6769100" cy="861774"/>
          </a:xfrm>
          <a:prstGeom prst="rect">
            <a:avLst/>
          </a:prstGeom>
          <a:solidFill>
            <a:srgbClr val="FFCC00"/>
          </a:solidFill>
          <a:ln w="19050" algn="ctr">
            <a:solidFill>
              <a:schemeClr val="tx1"/>
            </a:solidFill>
            <a:miter lim="800000"/>
            <a:headEnd/>
            <a:tailEnd/>
          </a:ln>
        </p:spPr>
        <p:txBody>
          <a:bodyPr>
            <a:spAutoFit/>
          </a:bodyPr>
          <a:lstStyle/>
          <a:p>
            <a:pPr>
              <a:spcBef>
                <a:spcPct val="50000"/>
              </a:spcBef>
            </a:pPr>
            <a:r>
              <a:rPr kumimoji="1" lang="zh-CN" altLang="en-US" sz="2000" b="1">
                <a:latin typeface="黑体" pitchFamily="49" charset="-122"/>
                <a:ea typeface="黑体" pitchFamily="49" charset="-122"/>
              </a:rPr>
              <a:t>肥沃的自然土壤：黑土、紫色土、黑钙土</a:t>
            </a:r>
          </a:p>
          <a:p>
            <a:pPr>
              <a:spcBef>
                <a:spcPct val="50000"/>
              </a:spcBef>
            </a:pPr>
            <a:r>
              <a:rPr kumimoji="1" lang="zh-CN" altLang="en-US" sz="2000" b="1">
                <a:latin typeface="黑体" pitchFamily="49" charset="-122"/>
                <a:ea typeface="黑体" pitchFamily="49" charset="-122"/>
              </a:rPr>
              <a:t>肥沃的耕作土壤：水稻土、黑垆土</a:t>
            </a:r>
          </a:p>
        </p:txBody>
      </p:sp>
      <p:sp>
        <p:nvSpPr>
          <p:cNvPr id="113667" name="Text Box 3"/>
          <p:cNvSpPr txBox="1">
            <a:spLocks noChangeArrowheads="1"/>
          </p:cNvSpPr>
          <p:nvPr/>
        </p:nvSpPr>
        <p:spPr bwMode="auto">
          <a:xfrm>
            <a:off x="468313" y="1707357"/>
            <a:ext cx="8208962" cy="400110"/>
          </a:xfrm>
          <a:prstGeom prst="rect">
            <a:avLst/>
          </a:prstGeom>
          <a:solidFill>
            <a:srgbClr val="CCFF66"/>
          </a:solidFill>
          <a:ln w="19050" algn="ctr">
            <a:solidFill>
              <a:schemeClr val="tx1"/>
            </a:solidFill>
            <a:miter lim="800000"/>
            <a:headEnd/>
            <a:tailEnd/>
          </a:ln>
        </p:spPr>
        <p:txBody>
          <a:bodyPr>
            <a:spAutoFit/>
          </a:bodyPr>
          <a:lstStyle/>
          <a:p>
            <a:pPr>
              <a:spcBef>
                <a:spcPct val="50000"/>
              </a:spcBef>
            </a:pPr>
            <a:r>
              <a:rPr kumimoji="1" lang="zh-CN" altLang="en-US" sz="2000" b="1">
                <a:latin typeface="Tahoma" pitchFamily="34" charset="0"/>
                <a:ea typeface="黑体" pitchFamily="49" charset="-122"/>
              </a:rPr>
              <a:t>贫瘠的自然土壤：红壤、黄土、荒漠土、盐碱土等</a:t>
            </a:r>
          </a:p>
        </p:txBody>
      </p:sp>
      <p:sp>
        <p:nvSpPr>
          <p:cNvPr id="113668" name="Text Box 4"/>
          <p:cNvSpPr txBox="1">
            <a:spLocks noChangeArrowheads="1"/>
          </p:cNvSpPr>
          <p:nvPr/>
        </p:nvSpPr>
        <p:spPr bwMode="auto">
          <a:xfrm>
            <a:off x="539751" y="3165872"/>
            <a:ext cx="2016125" cy="400110"/>
          </a:xfrm>
          <a:prstGeom prst="rect">
            <a:avLst/>
          </a:prstGeom>
          <a:solidFill>
            <a:srgbClr val="99CCFF"/>
          </a:solidFill>
          <a:ln w="19050">
            <a:solidFill>
              <a:schemeClr val="tx1"/>
            </a:solidFill>
            <a:miter lim="800000"/>
            <a:headEnd/>
            <a:tailEnd/>
          </a:ln>
        </p:spPr>
        <p:txBody>
          <a:bodyPr>
            <a:spAutoFit/>
          </a:bodyPr>
          <a:lstStyle/>
          <a:p>
            <a:pPr>
              <a:spcBef>
                <a:spcPct val="50000"/>
              </a:spcBef>
            </a:pPr>
            <a:r>
              <a:rPr kumimoji="1" lang="zh-CN" altLang="en-US" sz="2000" b="1">
                <a:latin typeface="Tahoma" pitchFamily="34" charset="0"/>
                <a:ea typeface="黑体" pitchFamily="49" charset="-122"/>
              </a:rPr>
              <a:t>红壤改良：</a:t>
            </a:r>
          </a:p>
        </p:txBody>
      </p:sp>
      <p:sp>
        <p:nvSpPr>
          <p:cNvPr id="113669" name="Text Box 5"/>
          <p:cNvSpPr txBox="1">
            <a:spLocks noChangeArrowheads="1"/>
          </p:cNvSpPr>
          <p:nvPr/>
        </p:nvSpPr>
        <p:spPr bwMode="auto">
          <a:xfrm>
            <a:off x="395288" y="2463403"/>
            <a:ext cx="6983412" cy="400110"/>
          </a:xfrm>
          <a:prstGeom prst="rect">
            <a:avLst/>
          </a:prstGeom>
          <a:solidFill>
            <a:srgbClr val="FF3300"/>
          </a:solidFill>
          <a:ln w="19050">
            <a:solidFill>
              <a:schemeClr val="tx1"/>
            </a:solidFill>
            <a:miter lim="800000"/>
            <a:headEnd/>
            <a:tailEnd/>
          </a:ln>
        </p:spPr>
        <p:txBody>
          <a:bodyPr>
            <a:spAutoFit/>
          </a:bodyPr>
          <a:lstStyle/>
          <a:p>
            <a:pPr>
              <a:spcBef>
                <a:spcPct val="50000"/>
              </a:spcBef>
            </a:pPr>
            <a:r>
              <a:rPr kumimoji="1" lang="zh-CN" altLang="en-US" sz="2000" b="1">
                <a:latin typeface="Tahoma" pitchFamily="34" charset="0"/>
                <a:ea typeface="黑体" pitchFamily="49" charset="-122"/>
              </a:rPr>
              <a:t>红壤的特点：酸、瘦（有机质少）、黏。</a:t>
            </a:r>
          </a:p>
        </p:txBody>
      </p:sp>
      <p:sp>
        <p:nvSpPr>
          <p:cNvPr id="113670" name="Text Box 6"/>
          <p:cNvSpPr txBox="1">
            <a:spLocks noChangeArrowheads="1"/>
          </p:cNvSpPr>
          <p:nvPr/>
        </p:nvSpPr>
        <p:spPr bwMode="auto">
          <a:xfrm>
            <a:off x="2916238" y="3003947"/>
            <a:ext cx="4895850" cy="1323439"/>
          </a:xfrm>
          <a:prstGeom prst="rect">
            <a:avLst/>
          </a:prstGeom>
          <a:solidFill>
            <a:srgbClr val="FFFF66"/>
          </a:solidFill>
          <a:ln w="19050">
            <a:solidFill>
              <a:schemeClr val="tx1"/>
            </a:solidFill>
            <a:miter lim="800000"/>
            <a:headEnd/>
            <a:tailEnd/>
          </a:ln>
        </p:spPr>
        <p:txBody>
          <a:bodyPr>
            <a:spAutoFit/>
          </a:bodyPr>
          <a:lstStyle/>
          <a:p>
            <a:pPr>
              <a:spcBef>
                <a:spcPct val="50000"/>
              </a:spcBef>
            </a:pPr>
            <a:r>
              <a:rPr kumimoji="1" lang="en-US" altLang="zh-CN" sz="2000" b="1">
                <a:latin typeface="黑体" pitchFamily="49" charset="-122"/>
                <a:ea typeface="黑体" pitchFamily="49" charset="-122"/>
              </a:rPr>
              <a:t>1</a:t>
            </a:r>
            <a:r>
              <a:rPr kumimoji="1" lang="zh-CN" altLang="en-US" sz="2000" b="1">
                <a:latin typeface="黑体" pitchFamily="49" charset="-122"/>
                <a:ea typeface="黑体" pitchFamily="49" charset="-122"/>
              </a:rPr>
              <a:t>、增施生石灰</a:t>
            </a:r>
          </a:p>
          <a:p>
            <a:pPr>
              <a:spcBef>
                <a:spcPct val="50000"/>
              </a:spcBef>
            </a:pPr>
            <a:r>
              <a:rPr kumimoji="1" lang="en-US" altLang="zh-CN" sz="2000" b="1">
                <a:latin typeface="黑体" pitchFamily="49" charset="-122"/>
                <a:ea typeface="黑体" pitchFamily="49" charset="-122"/>
              </a:rPr>
              <a:t>2</a:t>
            </a:r>
            <a:r>
              <a:rPr kumimoji="1" lang="zh-CN" altLang="en-US" sz="2000" b="1">
                <a:latin typeface="黑体" pitchFamily="49" charset="-122"/>
                <a:ea typeface="黑体" pitchFamily="49" charset="-122"/>
              </a:rPr>
              <a:t>、增施有机肥（农家肥）</a:t>
            </a:r>
          </a:p>
          <a:p>
            <a:pPr>
              <a:spcBef>
                <a:spcPct val="50000"/>
              </a:spcBef>
            </a:pPr>
            <a:r>
              <a:rPr kumimoji="1" lang="en-US" altLang="zh-CN" sz="2000" b="1">
                <a:latin typeface="黑体" pitchFamily="49" charset="-122"/>
                <a:ea typeface="黑体" pitchFamily="49" charset="-122"/>
              </a:rPr>
              <a:t>3</a:t>
            </a:r>
            <a:r>
              <a:rPr kumimoji="1" lang="zh-CN" altLang="en-US" sz="2000" b="1">
                <a:latin typeface="黑体" pitchFamily="49" charset="-122"/>
                <a:ea typeface="黑体" pitchFamily="49" charset="-122"/>
              </a:rPr>
              <a:t>、加入细沙</a:t>
            </a:r>
          </a:p>
        </p:txBody>
      </p:sp>
      <p:sp>
        <p:nvSpPr>
          <p:cNvPr id="113671" name="Text Box 7"/>
          <p:cNvSpPr txBox="1">
            <a:spLocks noChangeArrowheads="1"/>
          </p:cNvSpPr>
          <p:nvPr/>
        </p:nvSpPr>
        <p:spPr bwMode="auto">
          <a:xfrm>
            <a:off x="395289" y="4516041"/>
            <a:ext cx="8351837" cy="400110"/>
          </a:xfrm>
          <a:prstGeom prst="rect">
            <a:avLst/>
          </a:prstGeom>
          <a:solidFill>
            <a:schemeClr val="accent1"/>
          </a:solidFill>
          <a:ln w="19050">
            <a:solidFill>
              <a:schemeClr val="tx1"/>
            </a:solidFill>
            <a:miter lim="800000"/>
            <a:headEnd/>
            <a:tailEnd/>
          </a:ln>
        </p:spPr>
        <p:txBody>
          <a:bodyPr>
            <a:spAutoFit/>
          </a:bodyPr>
          <a:lstStyle/>
          <a:p>
            <a:pPr>
              <a:spcBef>
                <a:spcPct val="50000"/>
              </a:spcBef>
            </a:pPr>
            <a:r>
              <a:rPr kumimoji="1" lang="zh-CN" altLang="en-US" sz="2000" b="1">
                <a:latin typeface="Tahoma" pitchFamily="34" charset="0"/>
                <a:ea typeface="黑体" pitchFamily="49" charset="-122"/>
              </a:rPr>
              <a:t>适宜种植毛竹、马尾松、茶树、樟树、柑橘等植物</a:t>
            </a:r>
          </a:p>
        </p:txBody>
      </p:sp>
      <p:sp>
        <p:nvSpPr>
          <p:cNvPr id="113672" name="AutoShape 8"/>
          <p:cNvSpPr>
            <a:spLocks noChangeArrowheads="1"/>
          </p:cNvSpPr>
          <p:nvPr/>
        </p:nvSpPr>
        <p:spPr bwMode="auto">
          <a:xfrm>
            <a:off x="457200" y="285750"/>
            <a:ext cx="609600" cy="457200"/>
          </a:xfrm>
          <a:prstGeom prst="star5">
            <a:avLst/>
          </a:prstGeom>
          <a:solidFill>
            <a:srgbClr val="FF0000"/>
          </a:solidFill>
          <a:ln w="9525">
            <a:solidFill>
              <a:schemeClr val="tx1"/>
            </a:solidFill>
            <a:miter lim="800000"/>
            <a:headEnd/>
            <a:tailEnd/>
          </a:ln>
          <a:effectLst/>
        </p:spPr>
        <p:txBody>
          <a:bodyPr wrap="none" anchor="ctr"/>
          <a:lstStyle/>
          <a:p>
            <a:pPr>
              <a:defRPr/>
            </a:pPr>
            <a:endParaRPr lang="zh-CN" altLang="en-US" sz="1400">
              <a:latin typeface="Arial" charset="0"/>
            </a:endParaRPr>
          </a:p>
        </p:txBody>
      </p:sp>
    </p:spTree>
    <p:extLst>
      <p:ext uri="{BB962C8B-B14F-4D97-AF65-F5344CB8AC3E}">
        <p14:creationId xmlns:p14="http://schemas.microsoft.com/office/powerpoint/2010/main" val="17527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blinds(horizontal)">
                                      <p:cBhvr>
                                        <p:cTn id="7" dur="500"/>
                                        <p:tgtEl>
                                          <p:spTgt spid="113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9"/>
                                        </p:tgtEl>
                                        <p:attrNameLst>
                                          <p:attrName>style.visibility</p:attrName>
                                        </p:attrNameLst>
                                      </p:cBhvr>
                                      <p:to>
                                        <p:strVal val="visible"/>
                                      </p:to>
                                    </p:set>
                                    <p:animEffect transition="in" filter="blinds(horizontal)">
                                      <p:cBhvr>
                                        <p:cTn id="12" dur="500"/>
                                        <p:tgtEl>
                                          <p:spTgt spid="1136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8"/>
                                        </p:tgtEl>
                                        <p:attrNameLst>
                                          <p:attrName>style.visibility</p:attrName>
                                        </p:attrNameLst>
                                      </p:cBhvr>
                                      <p:to>
                                        <p:strVal val="visible"/>
                                      </p:to>
                                    </p:set>
                                    <p:animEffect transition="in" filter="blinds(horizontal)">
                                      <p:cBhvr>
                                        <p:cTn id="17" dur="500"/>
                                        <p:tgtEl>
                                          <p:spTgt spid="1136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blinds(horizontal)">
                                      <p:cBhvr>
                                        <p:cTn id="22" dur="500"/>
                                        <p:tgtEl>
                                          <p:spTgt spid="1136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3671"/>
                                        </p:tgtEl>
                                        <p:attrNameLst>
                                          <p:attrName>style.visibility</p:attrName>
                                        </p:attrNameLst>
                                      </p:cBhvr>
                                      <p:to>
                                        <p:strVal val="visible"/>
                                      </p:to>
                                    </p:set>
                                    <p:animEffect transition="in" filter="blinds(horizontal)">
                                      <p:cBhvr>
                                        <p:cTn id="27" dur="500"/>
                                        <p:tgtEl>
                                          <p:spTgt spid="11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nimBg="1"/>
      <p:bldP spid="113668" grpId="0" animBg="1"/>
      <p:bldP spid="113669" grpId="0" animBg="1"/>
      <p:bldP spid="113670" grpId="0" animBg="1"/>
      <p:bldP spid="11367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62869" y="104301"/>
            <a:ext cx="9023985" cy="996017"/>
          </a:xfrm>
          <a:prstGeom prst="roundRect">
            <a:avLst/>
          </a:prstGeom>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altLang="zh-CN">
                <a:latin typeface="黑体" panose="02010609060101010101" charset="-122"/>
                <a:ea typeface="黑体" panose="02010609060101010101" charset="-122"/>
                <a:cs typeface="黑体" panose="02010609060101010101" charset="-122"/>
              </a:rPr>
              <a:t> 5</a:t>
            </a:r>
            <a:r>
              <a:rPr lang="zh-CN" altLang="en-US">
                <a:latin typeface="黑体" panose="02010609060101010101" charset="-122"/>
                <a:ea typeface="黑体" panose="02010609060101010101" charset="-122"/>
                <a:cs typeface="黑体" panose="02010609060101010101" charset="-122"/>
              </a:rPr>
              <a:t>阅读材料，完成下列问题。材料一图</a:t>
            </a:r>
            <a:r>
              <a:rPr lang="en-US" altLang="zh-CN">
                <a:latin typeface="黑体" panose="02010609060101010101" charset="-122"/>
                <a:ea typeface="黑体" panose="02010609060101010101" charset="-122"/>
                <a:cs typeface="黑体" panose="02010609060101010101" charset="-122"/>
              </a:rPr>
              <a:t>13</a:t>
            </a:r>
            <a:r>
              <a:rPr lang="zh-CN" altLang="en-US">
                <a:latin typeface="黑体" panose="02010609060101010101" charset="-122"/>
                <a:ea typeface="黑体" panose="02010609060101010101" charset="-122"/>
                <a:cs typeface="黑体" panose="02010609060101010101" charset="-122"/>
              </a:rPr>
              <a:t>为欧洲西部局部略图。图中甲区域为欧洲西部著名的小麦产区，其典型土壤是棕色森林土，</a:t>
            </a:r>
            <a:r>
              <a:rPr lang="zh-CN" altLang="en-US">
                <a:latin typeface="黑体" panose="02010609060101010101" charset="-122"/>
                <a:ea typeface="黑体" panose="02010609060101010101" charset="-122"/>
                <a:cs typeface="黑体" panose="02010609060101010101" charset="-122"/>
                <a:sym typeface="+mn-ea"/>
              </a:rPr>
              <a:t>土层深厚、有机质含量较高。
</a:t>
            </a:r>
            <a:endParaRPr lang="zh-CN" altLang="en-US"/>
          </a:p>
        </p:txBody>
      </p:sp>
      <p:pic>
        <p:nvPicPr>
          <p:cNvPr id="781" name="图片 6"/>
          <p:cNvPicPr>
            <a:picLocks noChangeAspect="1"/>
          </p:cNvPicPr>
          <p:nvPr/>
        </p:nvPicPr>
        <p:blipFill>
          <a:blip r:embed="rId2" r:link="rId3"/>
          <a:stretch>
            <a:fillRect/>
          </a:stretch>
        </p:blipFill>
        <p:spPr>
          <a:xfrm>
            <a:off x="172403" y="1683068"/>
            <a:ext cx="3501866" cy="2720340"/>
          </a:xfrm>
          <a:prstGeom prst="rect">
            <a:avLst/>
          </a:prstGeom>
          <a:noFill/>
          <a:ln w="9525">
            <a:solidFill>
              <a:srgbClr val="0000FF"/>
            </a:solidFill>
          </a:ln>
        </p:spPr>
      </p:pic>
      <p:sp>
        <p:nvSpPr>
          <p:cNvPr id="4" name="文本框 3"/>
          <p:cNvSpPr txBox="1"/>
          <p:nvPr/>
        </p:nvSpPr>
        <p:spPr>
          <a:xfrm>
            <a:off x="117634" y="1234918"/>
            <a:ext cx="8914448" cy="346249"/>
          </a:xfrm>
          <a:prstGeom prst="rect">
            <a:avLst/>
          </a:prstGeom>
          <a:solidFill>
            <a:schemeClr val="accent1">
              <a:lumMod val="20000"/>
              <a:lumOff val="80000"/>
            </a:schemeClr>
          </a:solidFill>
        </p:spPr>
        <p:txBody>
          <a:bodyPr wrap="square" lIns="68580" tIns="34290" rIns="68580" bIns="34290" rtlCol="0" anchor="t">
            <a:spAutoFit/>
          </a:bodyPr>
          <a:lstStyle/>
          <a:p>
            <a:r>
              <a:rPr lang="zh-CN" altLang="en-US" dirty="0">
                <a:latin typeface="黑体" panose="02010609060101010101" charset="-122"/>
                <a:ea typeface="黑体" panose="02010609060101010101" charset="-122"/>
                <a:cs typeface="黑体" panose="02010609060101010101" charset="-122"/>
                <a:sym typeface="+mn-ea"/>
              </a:rPr>
              <a:t>从成土母质、气候和生物三个方面，分析甲区域土层深厚、有机质含量较高的原因</a:t>
            </a:r>
            <a:r>
              <a:rPr lang="zh-CN" altLang="en-US" dirty="0" smtClean="0">
                <a:latin typeface="黑体" panose="02010609060101010101" charset="-122"/>
                <a:ea typeface="黑体" panose="02010609060101010101" charset="-122"/>
                <a:cs typeface="黑体" panose="02010609060101010101" charset="-122"/>
                <a:sym typeface="+mn-ea"/>
              </a:rPr>
              <a:t>。</a:t>
            </a:r>
            <a:r>
              <a:rPr lang="en-US" altLang="zh-CN" dirty="0" smtClean="0">
                <a:latin typeface="黑体" panose="02010609060101010101" charset="-122"/>
                <a:ea typeface="黑体" panose="02010609060101010101" charset="-122"/>
                <a:cs typeface="黑体" panose="02010609060101010101" charset="-122"/>
                <a:sym typeface="+mn-ea"/>
              </a:rPr>
              <a:t>3</a:t>
            </a:r>
            <a:endParaRPr lang="zh-CN" altLang="en-US" dirty="0"/>
          </a:p>
        </p:txBody>
      </p:sp>
      <p:pic>
        <p:nvPicPr>
          <p:cNvPr id="782" name="New picture"/>
          <p:cNvPicPr/>
          <p:nvPr/>
        </p:nvPicPr>
        <p:blipFill>
          <a:blip r:embed="rId4"/>
          <a:stretch>
            <a:fillRect/>
          </a:stretch>
        </p:blipFill>
        <p:spPr>
          <a:xfrm>
            <a:off x="9305925" y="9258300"/>
            <a:ext cx="228600" cy="171450"/>
          </a:xfrm>
          <a:prstGeom prst="cube">
            <a:avLst/>
          </a:prstGeom>
        </p:spPr>
      </p:pic>
      <p:sp>
        <p:nvSpPr>
          <p:cNvPr id="3" name="矩形 2"/>
          <p:cNvSpPr/>
          <p:nvPr/>
        </p:nvSpPr>
        <p:spPr>
          <a:xfrm>
            <a:off x="3792854" y="1681836"/>
            <a:ext cx="5099625" cy="2246769"/>
          </a:xfrm>
          <a:prstGeom prst="rect">
            <a:avLst/>
          </a:prstGeom>
        </p:spPr>
        <p:txBody>
          <a:bodyPr wrap="square">
            <a:spAutoFit/>
          </a:bodyPr>
          <a:lstStyle/>
          <a:p>
            <a:pPr marL="457200" indent="-457200">
              <a:buFont typeface="Arial" pitchFamily="34" charset="0"/>
              <a:buChar char="•"/>
            </a:pPr>
            <a:r>
              <a:rPr lang="zh-CN" altLang="en-US" sz="2800" b="1" dirty="0" smtClean="0">
                <a:solidFill>
                  <a:srgbClr val="FF0000"/>
                </a:solidFill>
              </a:rPr>
              <a:t>河流</a:t>
            </a:r>
            <a:r>
              <a:rPr lang="zh-CN" altLang="en-US" sz="2800" b="1" dirty="0">
                <a:solidFill>
                  <a:srgbClr val="FF0000"/>
                </a:solidFill>
              </a:rPr>
              <a:t>冲积物，土层深厚</a:t>
            </a:r>
            <a:r>
              <a:rPr lang="zh-CN" altLang="en-US" sz="2800" b="1" dirty="0" smtClean="0">
                <a:solidFill>
                  <a:srgbClr val="FF0000"/>
                </a:solidFill>
              </a:rPr>
              <a:t>；</a:t>
            </a:r>
            <a:endParaRPr lang="en-US" altLang="zh-CN" sz="2800" b="1" dirty="0" smtClean="0">
              <a:solidFill>
                <a:srgbClr val="FF0000"/>
              </a:solidFill>
            </a:endParaRPr>
          </a:p>
          <a:p>
            <a:pPr marL="457200" indent="-457200">
              <a:buFont typeface="Arial" pitchFamily="34" charset="0"/>
              <a:buChar char="•"/>
            </a:pPr>
            <a:r>
              <a:rPr lang="zh-CN" altLang="en-US" sz="2800" b="1" dirty="0" smtClean="0">
                <a:solidFill>
                  <a:srgbClr val="FF0000"/>
                </a:solidFill>
              </a:rPr>
              <a:t>温带</a:t>
            </a:r>
            <a:r>
              <a:rPr lang="zh-CN" altLang="en-US" sz="2800" b="1" dirty="0">
                <a:solidFill>
                  <a:srgbClr val="FF0000"/>
                </a:solidFill>
              </a:rPr>
              <a:t>落叶阔叶林，为土壤提供丰富的有机物</a:t>
            </a:r>
            <a:r>
              <a:rPr lang="zh-CN" altLang="en-US" sz="2800" b="1" dirty="0" smtClean="0">
                <a:solidFill>
                  <a:srgbClr val="FF0000"/>
                </a:solidFill>
              </a:rPr>
              <a:t>；</a:t>
            </a:r>
            <a:endParaRPr lang="en-US" altLang="zh-CN" sz="2800" b="1" dirty="0" smtClean="0">
              <a:solidFill>
                <a:srgbClr val="FF0000"/>
              </a:solidFill>
            </a:endParaRPr>
          </a:p>
          <a:p>
            <a:pPr marL="457200" indent="-457200">
              <a:buFont typeface="Arial" pitchFamily="34" charset="0"/>
              <a:buChar char="•"/>
            </a:pPr>
            <a:r>
              <a:rPr lang="zh-CN" altLang="en-US" sz="2800" b="1" dirty="0" smtClean="0">
                <a:solidFill>
                  <a:srgbClr val="FF0000"/>
                </a:solidFill>
              </a:rPr>
              <a:t>气候</a:t>
            </a:r>
            <a:r>
              <a:rPr lang="zh-CN" altLang="en-US" sz="2800" b="1" dirty="0">
                <a:solidFill>
                  <a:srgbClr val="FF0000"/>
                </a:solidFill>
              </a:rPr>
              <a:t>湿润，有利于土壤有机质积累</a:t>
            </a:r>
          </a:p>
        </p:txBody>
      </p:sp>
    </p:spTree>
    <p:extLst>
      <p:ext uri="{BB962C8B-B14F-4D97-AF65-F5344CB8AC3E}">
        <p14:creationId xmlns:p14="http://schemas.microsoft.com/office/powerpoint/2010/main" val="340048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02"/>
          <p:cNvSpPr txBox="1"/>
          <p:nvPr/>
        </p:nvSpPr>
        <p:spPr>
          <a:xfrm>
            <a:off x="141446" y="124303"/>
            <a:ext cx="8938260" cy="1177245"/>
          </a:xfrm>
          <a:prstGeom prst="rect">
            <a:avLst/>
          </a:prstGeom>
          <a:solidFill>
            <a:schemeClr val="bg2"/>
          </a:solidFill>
          <a:ln w="9525">
            <a:noFill/>
          </a:ln>
        </p:spPr>
        <p:txBody>
          <a:bodyPr wrap="square" lIns="68580" tIns="34290" rIns="68580" bIns="34290">
            <a:spAutoFit/>
          </a:bodyPr>
          <a:lstStyle/>
          <a:p>
            <a:r>
              <a:rPr lang="zh-CN" altLang="en-US">
                <a:solidFill>
                  <a:srgbClr val="333333"/>
                </a:solidFill>
                <a:latin typeface="黑体" panose="02010609060101010101" charset="-122"/>
                <a:ea typeface="黑体" panose="02010609060101010101" charset="-122"/>
                <a:cs typeface="黑体" panose="02010609060101010101" charset="-122"/>
              </a:rPr>
              <a:t>乌克兰地处东欧平原南部，地势平坦，是世界三大黑土分布区之一。</a:t>
            </a:r>
            <a:r>
              <a:rPr lang="en-US" altLang="zh-CN">
                <a:solidFill>
                  <a:srgbClr val="333333"/>
                </a:solidFill>
                <a:latin typeface="黑体" panose="02010609060101010101" charset="-122"/>
                <a:ea typeface="黑体" panose="02010609060101010101" charset="-122"/>
                <a:cs typeface="黑体" panose="02010609060101010101" charset="-122"/>
              </a:rPr>
              <a:t>19</a:t>
            </a:r>
            <a:r>
              <a:rPr lang="zh-CN" altLang="en-US">
                <a:solidFill>
                  <a:srgbClr val="333333"/>
                </a:solidFill>
                <a:latin typeface="黑体" panose="02010609060101010101" charset="-122"/>
                <a:ea typeface="黑体" panose="02010609060101010101" charset="-122"/>
                <a:cs typeface="黑体" panose="02010609060101010101" charset="-122"/>
              </a:rPr>
              <a:t>世纪中期 以后，这里逐步成为重要的农业区和商品粮生产基地。</a:t>
            </a:r>
          </a:p>
          <a:p>
            <a:r>
              <a:rPr lang="zh-CN" altLang="en-US">
                <a:solidFill>
                  <a:srgbClr val="333333"/>
                </a:solidFill>
                <a:latin typeface="黑体" panose="02010609060101010101" charset="-122"/>
                <a:ea typeface="黑体" panose="02010609060101010101" charset="-122"/>
                <a:cs typeface="黑体" panose="02010609060101010101" charset="-122"/>
              </a:rPr>
              <a:t> 材料一 乌克兰土壤和植被分布图 </a:t>
            </a:r>
          </a:p>
          <a:p>
            <a:r>
              <a:rPr lang="zh-CN" altLang="en-US">
                <a:latin typeface="黑体" panose="02010609060101010101" charset="-122"/>
                <a:ea typeface="黑体" panose="02010609060101010101" charset="-122"/>
              </a:rPr>
              <a:t>材料二 卢茨克、基洛夫格勒、格尼切斯克三地多年月平均气温曲线、降水量柱状统计  </a:t>
            </a:r>
          </a:p>
        </p:txBody>
      </p:sp>
      <p:grpSp>
        <p:nvGrpSpPr>
          <p:cNvPr id="4" name="组合 3"/>
          <p:cNvGrpSpPr/>
          <p:nvPr/>
        </p:nvGrpSpPr>
        <p:grpSpPr>
          <a:xfrm>
            <a:off x="373860" y="1301548"/>
            <a:ext cx="8276273" cy="2012024"/>
            <a:chOff x="679" y="1546"/>
            <a:chExt cx="17378" cy="3424"/>
          </a:xfrm>
        </p:grpSpPr>
        <p:pic>
          <p:nvPicPr>
            <p:cNvPr id="2" name="图片 1"/>
            <p:cNvPicPr/>
            <p:nvPr/>
          </p:nvPicPr>
          <p:blipFill>
            <a:blip r:embed="rId2"/>
            <a:srcRect l="8522" r="42154" b="40696"/>
            <a:stretch>
              <a:fillRect/>
            </a:stretch>
          </p:blipFill>
          <p:spPr>
            <a:xfrm>
              <a:off x="679" y="1651"/>
              <a:ext cx="5313" cy="3215"/>
            </a:xfrm>
            <a:prstGeom prst="rect">
              <a:avLst/>
            </a:prstGeom>
            <a:noFill/>
            <a:ln w="9525">
              <a:solidFill>
                <a:schemeClr val="accent1"/>
              </a:solidFill>
            </a:ln>
          </p:spPr>
        </p:pic>
        <p:pic>
          <p:nvPicPr>
            <p:cNvPr id="3" name="图片 2"/>
            <p:cNvPicPr/>
            <p:nvPr/>
          </p:nvPicPr>
          <p:blipFill>
            <a:blip r:embed="rId2"/>
            <a:srcRect t="60917"/>
            <a:stretch>
              <a:fillRect/>
            </a:stretch>
          </p:blipFill>
          <p:spPr>
            <a:xfrm>
              <a:off x="6361" y="1546"/>
              <a:ext cx="11697" cy="3425"/>
            </a:xfrm>
            <a:prstGeom prst="rect">
              <a:avLst/>
            </a:prstGeom>
            <a:noFill/>
            <a:ln w="9525">
              <a:solidFill>
                <a:schemeClr val="accent1"/>
              </a:solidFill>
            </a:ln>
          </p:spPr>
        </p:pic>
      </p:grpSp>
      <p:sp>
        <p:nvSpPr>
          <p:cNvPr id="5" name="文本框 4"/>
          <p:cNvSpPr txBox="1"/>
          <p:nvPr/>
        </p:nvSpPr>
        <p:spPr>
          <a:xfrm>
            <a:off x="263371" y="3313572"/>
            <a:ext cx="8441531" cy="623248"/>
          </a:xfrm>
          <a:prstGeom prst="rect">
            <a:avLst/>
          </a:prstGeom>
          <a:solidFill>
            <a:schemeClr val="accent1">
              <a:lumMod val="20000"/>
              <a:lumOff val="80000"/>
            </a:schemeClr>
          </a:solidFill>
          <a:ln w="9525">
            <a:noFill/>
          </a:ln>
        </p:spPr>
        <p:txBody>
          <a:bodyPr wrap="square" lIns="68580" tIns="34290" rIns="68580" bIns="34290">
            <a:spAutoFit/>
          </a:bodyPr>
          <a:lstStyle/>
          <a:p>
            <a:r>
              <a:rPr lang="zh-CN" altLang="en-US" dirty="0">
                <a:solidFill>
                  <a:srgbClr val="333333"/>
                </a:solidFill>
                <a:latin typeface="黑体" panose="02010609060101010101" charset="-122"/>
                <a:ea typeface="黑体" panose="02010609060101010101" charset="-122"/>
                <a:cs typeface="黑体" panose="02010609060101010101" charset="-122"/>
              </a:rPr>
              <a:t> （</a:t>
            </a:r>
            <a:r>
              <a:rPr lang="en-US" altLang="zh-CN" dirty="0">
                <a:solidFill>
                  <a:srgbClr val="333333"/>
                </a:solidFill>
                <a:latin typeface="黑体" panose="02010609060101010101" charset="-122"/>
                <a:ea typeface="黑体" panose="02010609060101010101" charset="-122"/>
                <a:cs typeface="黑体" panose="02010609060101010101" charset="-122"/>
              </a:rPr>
              <a:t>2</a:t>
            </a:r>
            <a:r>
              <a:rPr lang="zh-CN" altLang="en-US" dirty="0">
                <a:solidFill>
                  <a:srgbClr val="333333"/>
                </a:solidFill>
                <a:latin typeface="黑体" panose="02010609060101010101" charset="-122"/>
                <a:ea typeface="黑体" panose="02010609060101010101" charset="-122"/>
                <a:cs typeface="黑体" panose="02010609060101010101" charset="-122"/>
              </a:rPr>
              <a:t>）依据材料分析乌克兰黑土有机质含量丰富的原因，并简述该地区农业开发可能对</a:t>
            </a:r>
            <a:r>
              <a:rPr lang="zh-CN" altLang="en-US" dirty="0" smtClean="0">
                <a:solidFill>
                  <a:srgbClr val="333333"/>
                </a:solidFill>
                <a:latin typeface="黑体" panose="02010609060101010101" charset="-122"/>
                <a:ea typeface="黑体" panose="02010609060101010101" charset="-122"/>
                <a:cs typeface="黑体" panose="02010609060101010101" charset="-122"/>
              </a:rPr>
              <a:t>黑土地产生</a:t>
            </a:r>
            <a:r>
              <a:rPr lang="zh-CN" altLang="en-US" dirty="0">
                <a:solidFill>
                  <a:srgbClr val="333333"/>
                </a:solidFill>
                <a:latin typeface="黑体" panose="02010609060101010101" charset="-122"/>
                <a:ea typeface="黑体" panose="02010609060101010101" charset="-122"/>
                <a:cs typeface="黑体" panose="02010609060101010101" charset="-122"/>
              </a:rPr>
              <a:t>的不利影响。</a:t>
            </a:r>
            <a:r>
              <a:rPr lang="zh-CN" altLang="en-US" dirty="0" smtClean="0">
                <a:solidFill>
                  <a:srgbClr val="333333"/>
                </a:solidFill>
                <a:latin typeface="黑体" panose="02010609060101010101" charset="-122"/>
                <a:ea typeface="黑体" panose="02010609060101010101" charset="-122"/>
                <a:cs typeface="黑体" panose="02010609060101010101" charset="-122"/>
              </a:rPr>
              <a:t>（</a:t>
            </a:r>
            <a:r>
              <a:rPr lang="en-US" altLang="zh-CN" dirty="0" smtClean="0">
                <a:solidFill>
                  <a:srgbClr val="333333"/>
                </a:solidFill>
                <a:latin typeface="黑体" panose="02010609060101010101" charset="-122"/>
                <a:ea typeface="黑体" panose="02010609060101010101" charset="-122"/>
                <a:cs typeface="黑体" panose="02010609060101010101" charset="-122"/>
              </a:rPr>
              <a:t>5</a:t>
            </a:r>
            <a:r>
              <a:rPr lang="zh-CN" altLang="en-US" dirty="0" smtClean="0">
                <a:solidFill>
                  <a:srgbClr val="333333"/>
                </a:solidFill>
                <a:latin typeface="黑体" panose="02010609060101010101" charset="-122"/>
                <a:ea typeface="黑体" panose="02010609060101010101" charset="-122"/>
                <a:cs typeface="黑体" panose="02010609060101010101" charset="-122"/>
              </a:rPr>
              <a:t>分</a:t>
            </a:r>
            <a:r>
              <a:rPr lang="zh-CN" altLang="en-US" dirty="0">
                <a:solidFill>
                  <a:srgbClr val="333333"/>
                </a:solidFill>
                <a:latin typeface="黑体" panose="02010609060101010101" charset="-122"/>
                <a:ea typeface="黑体" panose="02010609060101010101" charset="-122"/>
                <a:cs typeface="黑体" panose="02010609060101010101" charset="-122"/>
              </a:rPr>
              <a:t>）</a:t>
            </a:r>
            <a:endParaRPr lang="zh-CN" altLang="en-US" dirty="0"/>
          </a:p>
        </p:txBody>
      </p:sp>
      <p:sp>
        <p:nvSpPr>
          <p:cNvPr id="6" name="矩形 5"/>
          <p:cNvSpPr/>
          <p:nvPr/>
        </p:nvSpPr>
        <p:spPr>
          <a:xfrm>
            <a:off x="539552" y="3936820"/>
            <a:ext cx="7776864" cy="1200329"/>
          </a:xfrm>
          <a:prstGeom prst="rect">
            <a:avLst/>
          </a:prstGeom>
        </p:spPr>
        <p:txBody>
          <a:bodyPr wrap="square">
            <a:spAutoFit/>
          </a:bodyPr>
          <a:lstStyle/>
          <a:p>
            <a:r>
              <a:rPr lang="zh-CN" altLang="en-US" b="1" dirty="0">
                <a:solidFill>
                  <a:srgbClr val="FF0000"/>
                </a:solidFill>
              </a:rPr>
              <a:t>植被覆盖良好，为黑土形成提供了丰富的有机质；年均温较低，微生物分解作用缓慢，利于有机质积累；地形平坦开阔，侵蚀作用</a:t>
            </a:r>
            <a:r>
              <a:rPr lang="zh-CN" altLang="en-US" b="1" dirty="0" smtClean="0">
                <a:solidFill>
                  <a:srgbClr val="FF0000"/>
                </a:solidFill>
              </a:rPr>
              <a:t>弱</a:t>
            </a:r>
            <a:endParaRPr lang="en-US" altLang="zh-CN" b="1" dirty="0" smtClean="0">
              <a:solidFill>
                <a:srgbClr val="FF0000"/>
              </a:solidFill>
            </a:endParaRPr>
          </a:p>
          <a:p>
            <a:r>
              <a:rPr lang="zh-CN" altLang="en-US" b="1" dirty="0" smtClean="0">
                <a:solidFill>
                  <a:srgbClr val="FF0000"/>
                </a:solidFill>
              </a:rPr>
              <a:t>土地</a:t>
            </a:r>
            <a:r>
              <a:rPr lang="zh-CN" altLang="en-US" b="1" dirty="0">
                <a:solidFill>
                  <a:srgbClr val="FF0000"/>
                </a:solidFill>
              </a:rPr>
              <a:t>过度开垦，导致地表植被破坏严重，加剧风力侵蚀作用，黑土肥力下降 ；农药使用，使土壤遭到</a:t>
            </a:r>
            <a:r>
              <a:rPr lang="zh-CN" altLang="en-US" b="1" dirty="0" smtClean="0">
                <a:solidFill>
                  <a:srgbClr val="FF0000"/>
                </a:solidFill>
              </a:rPr>
              <a:t>污染</a:t>
            </a:r>
            <a:endParaRPr lang="zh-CN" altLang="en-US" b="1" dirty="0">
              <a:solidFill>
                <a:srgbClr val="FF0000"/>
              </a:solidFill>
            </a:endParaRPr>
          </a:p>
        </p:txBody>
      </p:sp>
    </p:spTree>
    <p:extLst>
      <p:ext uri="{BB962C8B-B14F-4D97-AF65-F5344CB8AC3E}">
        <p14:creationId xmlns:p14="http://schemas.microsoft.com/office/powerpoint/2010/main" val="381724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740" y="235134"/>
            <a:ext cx="5486400" cy="807913"/>
          </a:xfrm>
          <a:prstGeom prst="rect">
            <a:avLst/>
          </a:prstGeom>
          <a:noFill/>
        </p:spPr>
        <p:txBody>
          <a:bodyPr wrap="square" lIns="68580" tIns="34290" rIns="68580" bIns="34290" rtlCol="0">
            <a:spAutoFit/>
          </a:bodyPr>
          <a:lstStyle/>
          <a:p>
            <a:r>
              <a:rPr lang="zh-CN" altLang="en-US" sz="3000" b="1" dirty="0" smtClean="0"/>
              <a:t>违反</a:t>
            </a:r>
            <a:r>
              <a:rPr lang="zh-CN" altLang="en-US" sz="3000" b="1" dirty="0"/>
              <a:t>自然成土过程的改造</a:t>
            </a:r>
            <a:endParaRPr lang="en-US" altLang="zh-CN" sz="3000" b="1" dirty="0"/>
          </a:p>
          <a:p>
            <a:endParaRPr lang="zh-CN" altLang="en-US" dirty="0"/>
          </a:p>
        </p:txBody>
      </p:sp>
      <p:sp>
        <p:nvSpPr>
          <p:cNvPr id="3" name="文本框 2"/>
          <p:cNvSpPr txBox="1"/>
          <p:nvPr/>
        </p:nvSpPr>
        <p:spPr>
          <a:xfrm>
            <a:off x="421277" y="1152966"/>
            <a:ext cx="8601892" cy="2285241"/>
          </a:xfrm>
          <a:prstGeom prst="rect">
            <a:avLst/>
          </a:prstGeom>
          <a:noFill/>
        </p:spPr>
        <p:txBody>
          <a:bodyPr wrap="square" lIns="68580" tIns="34290" rIns="68580" bIns="34290" rtlCol="0">
            <a:spAutoFit/>
          </a:bodyPr>
          <a:lstStyle/>
          <a:p>
            <a:pPr>
              <a:lnSpc>
                <a:spcPct val="150000"/>
              </a:lnSpc>
            </a:pPr>
            <a:r>
              <a:rPr lang="zh-CN" altLang="en-US" sz="2400" b="1" dirty="0">
                <a:solidFill>
                  <a:srgbClr val="FF0000"/>
                </a:solidFill>
              </a:rPr>
              <a:t>砍伐森林、陡坡开梯田</a:t>
            </a:r>
            <a:r>
              <a:rPr lang="en-US" altLang="zh-CN" sz="2400" b="1" dirty="0">
                <a:solidFill>
                  <a:srgbClr val="FF0000"/>
                </a:solidFill>
              </a:rPr>
              <a:t>——</a:t>
            </a:r>
            <a:r>
              <a:rPr lang="zh-CN" altLang="en-US" sz="2400" b="1" dirty="0">
                <a:solidFill>
                  <a:srgbClr val="FF0000"/>
                </a:solidFill>
              </a:rPr>
              <a:t>水土流失（土壤侵蚀），肥力下降</a:t>
            </a:r>
            <a:endParaRPr lang="en-US" altLang="zh-CN" sz="2400" b="1" dirty="0">
              <a:solidFill>
                <a:srgbClr val="FF0000"/>
              </a:solidFill>
            </a:endParaRPr>
          </a:p>
          <a:p>
            <a:pPr>
              <a:lnSpc>
                <a:spcPct val="150000"/>
              </a:lnSpc>
            </a:pPr>
            <a:r>
              <a:rPr lang="zh-CN" altLang="en-US" sz="2400" b="1" dirty="0">
                <a:solidFill>
                  <a:srgbClr val="FF0000"/>
                </a:solidFill>
              </a:rPr>
              <a:t>开垦草地</a:t>
            </a:r>
            <a:r>
              <a:rPr lang="en-US" altLang="zh-CN" sz="2400" b="1" dirty="0">
                <a:solidFill>
                  <a:srgbClr val="FF0000"/>
                </a:solidFill>
              </a:rPr>
              <a:t>——</a:t>
            </a:r>
            <a:r>
              <a:rPr lang="zh-CN" altLang="en-US" sz="2400" b="1" dirty="0">
                <a:solidFill>
                  <a:srgbClr val="FF0000"/>
                </a:solidFill>
              </a:rPr>
              <a:t>荒漠化，土地退化，甚至失去生产能力</a:t>
            </a:r>
            <a:endParaRPr lang="en-US" altLang="zh-CN" sz="2400" b="1" dirty="0">
              <a:solidFill>
                <a:srgbClr val="FF0000"/>
              </a:solidFill>
            </a:endParaRPr>
          </a:p>
          <a:p>
            <a:pPr>
              <a:lnSpc>
                <a:spcPct val="150000"/>
              </a:lnSpc>
            </a:pPr>
            <a:r>
              <a:rPr lang="zh-CN" altLang="en-US" sz="2400" b="1" dirty="0">
                <a:solidFill>
                  <a:srgbClr val="FF0000"/>
                </a:solidFill>
              </a:rPr>
              <a:t>干旱、半干旱地区的大水漫灌</a:t>
            </a:r>
            <a:r>
              <a:rPr lang="en-US" altLang="zh-CN" sz="2400" b="1" dirty="0">
                <a:solidFill>
                  <a:srgbClr val="FF0000"/>
                </a:solidFill>
              </a:rPr>
              <a:t>——</a:t>
            </a:r>
            <a:r>
              <a:rPr lang="zh-CN" altLang="en-US" sz="2400" b="1" dirty="0">
                <a:solidFill>
                  <a:srgbClr val="FF0000"/>
                </a:solidFill>
              </a:rPr>
              <a:t>土地盐碱化</a:t>
            </a:r>
            <a:endParaRPr lang="en-US" altLang="zh-CN" sz="2400" b="1" dirty="0">
              <a:solidFill>
                <a:srgbClr val="FF0000"/>
              </a:solidFill>
            </a:endParaRPr>
          </a:p>
          <a:p>
            <a:pPr>
              <a:lnSpc>
                <a:spcPct val="150000"/>
              </a:lnSpc>
            </a:pPr>
            <a:r>
              <a:rPr lang="zh-CN" altLang="en-US" sz="2400" b="1" dirty="0">
                <a:solidFill>
                  <a:srgbClr val="FF0000"/>
                </a:solidFill>
              </a:rPr>
              <a:t>过度使用化肥、农药</a:t>
            </a:r>
            <a:r>
              <a:rPr lang="en-US" altLang="zh-CN" sz="2400" b="1" dirty="0">
                <a:solidFill>
                  <a:srgbClr val="FF0000"/>
                </a:solidFill>
              </a:rPr>
              <a:t>——</a:t>
            </a:r>
            <a:r>
              <a:rPr lang="zh-CN" altLang="en-US" sz="2400" b="1" dirty="0">
                <a:solidFill>
                  <a:srgbClr val="FF0000"/>
                </a:solidFill>
              </a:rPr>
              <a:t>土壤板结，污染土壤</a:t>
            </a:r>
          </a:p>
        </p:txBody>
      </p:sp>
    </p:spTree>
    <p:extLst>
      <p:ext uri="{BB962C8B-B14F-4D97-AF65-F5344CB8AC3E}">
        <p14:creationId xmlns:p14="http://schemas.microsoft.com/office/powerpoint/2010/main" val="408098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1E246915-7667-4819-BD17-1F66108E6F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4390"/>
            <a:ext cx="2531769" cy="4118162"/>
          </a:xfrm>
          <a:prstGeom prst="rect">
            <a:avLst/>
          </a:prstGeom>
        </p:spPr>
      </p:pic>
      <p:sp>
        <p:nvSpPr>
          <p:cNvPr id="9" name="矩形 8">
            <a:extLst>
              <a:ext uri="{FF2B5EF4-FFF2-40B4-BE49-F238E27FC236}">
                <a16:creationId xmlns="" xmlns:a16="http://schemas.microsoft.com/office/drawing/2014/main" id="{3A1F2691-94BA-41CC-BBB1-8FE327663E54}"/>
              </a:ext>
            </a:extLst>
          </p:cNvPr>
          <p:cNvSpPr/>
          <p:nvPr/>
        </p:nvSpPr>
        <p:spPr>
          <a:xfrm>
            <a:off x="2599476" y="687296"/>
            <a:ext cx="5834761" cy="1454244"/>
          </a:xfrm>
          <a:prstGeom prst="rect">
            <a:avLst/>
          </a:prstGeom>
        </p:spPr>
        <p:txBody>
          <a:bodyPr wrap="square" lIns="68580" tIns="34290" rIns="68580" bIns="34290">
            <a:spAutoFit/>
          </a:bodyPr>
          <a:lstStyle/>
          <a:p>
            <a:pPr algn="just"/>
            <a:r>
              <a:rPr lang="zh-CN" altLang="en-US" b="1" dirty="0">
                <a:latin typeface="楷体" panose="02010609060101010101" pitchFamily="49" charset="-122"/>
                <a:ea typeface="楷体" panose="02010609060101010101" pitchFamily="49" charset="-122"/>
              </a:rPr>
              <a:t>目前，东北大平原黑土流失严重。</a:t>
            </a:r>
            <a:r>
              <a:rPr lang="en-US" altLang="zh-CN" b="1" dirty="0">
                <a:latin typeface="楷体" panose="02010609060101010101" pitchFamily="49" charset="-122"/>
                <a:ea typeface="楷体" panose="02010609060101010101" pitchFamily="49" charset="-122"/>
              </a:rPr>
              <a:t>2/3</a:t>
            </a:r>
            <a:r>
              <a:rPr lang="zh-CN" altLang="en-US" b="1" dirty="0">
                <a:latin typeface="楷体" panose="02010609060101010101" pitchFamily="49" charset="-122"/>
                <a:ea typeface="楷体" panose="02010609060101010101" pitchFamily="49" charset="-122"/>
              </a:rPr>
              <a:t>的耕地黑土层已由原来的</a:t>
            </a:r>
            <a:r>
              <a:rPr lang="en-US" altLang="zh-CN" b="1" dirty="0">
                <a:latin typeface="楷体" panose="02010609060101010101" pitchFamily="49" charset="-122"/>
                <a:ea typeface="楷体" panose="02010609060101010101" pitchFamily="49" charset="-122"/>
              </a:rPr>
              <a:t>60~70</a:t>
            </a:r>
            <a:r>
              <a:rPr lang="zh-CN" altLang="en-US" b="1" dirty="0">
                <a:latin typeface="楷体" panose="02010609060101010101" pitchFamily="49" charset="-122"/>
                <a:ea typeface="楷体" panose="02010609060101010101" pitchFamily="49" charset="-122"/>
              </a:rPr>
              <a:t>厘米厚减到</a:t>
            </a:r>
            <a:r>
              <a:rPr lang="en-US" altLang="zh-CN" b="1" dirty="0">
                <a:latin typeface="楷体" panose="02010609060101010101" pitchFamily="49" charset="-122"/>
                <a:ea typeface="楷体" panose="02010609060101010101" pitchFamily="49" charset="-122"/>
              </a:rPr>
              <a:t>30</a:t>
            </a:r>
            <a:r>
              <a:rPr lang="zh-CN" altLang="en-US" b="1" dirty="0">
                <a:latin typeface="楷体" panose="02010609060101010101" pitchFamily="49" charset="-122"/>
                <a:ea typeface="楷体" panose="02010609060101010101" pitchFamily="49" charset="-122"/>
              </a:rPr>
              <a:t>厘米左右，大约有</a:t>
            </a:r>
            <a:r>
              <a:rPr lang="en-US" altLang="zh-CN" b="1" dirty="0">
                <a:latin typeface="楷体" panose="02010609060101010101" pitchFamily="49" charset="-122"/>
                <a:ea typeface="楷体" panose="02010609060101010101" pitchFamily="49" charset="-122"/>
              </a:rPr>
              <a:t>1/4</a:t>
            </a:r>
            <a:r>
              <a:rPr lang="zh-CN" altLang="en-US" b="1" dirty="0">
                <a:latin typeface="楷体" panose="02010609060101010101" pitchFamily="49" charset="-122"/>
                <a:ea typeface="楷体" panose="02010609060101010101" pitchFamily="49" charset="-122"/>
              </a:rPr>
              <a:t>的耕地由于黑土层被侵蚀而露出下面的黄土。土壤肥力逐渐降低。按这样的速度继续下去，百年之内，已开垦耕地的黑土层将被剥蚀殆尽。</a:t>
            </a:r>
          </a:p>
        </p:txBody>
      </p:sp>
      <p:sp>
        <p:nvSpPr>
          <p:cNvPr id="10" name="矩形 9">
            <a:extLst>
              <a:ext uri="{FF2B5EF4-FFF2-40B4-BE49-F238E27FC236}">
                <a16:creationId xmlns="" xmlns:a16="http://schemas.microsoft.com/office/drawing/2014/main" id="{D6BA5F37-D023-4975-8E64-1F82080FEF51}"/>
              </a:ext>
            </a:extLst>
          </p:cNvPr>
          <p:cNvSpPr/>
          <p:nvPr/>
        </p:nvSpPr>
        <p:spPr>
          <a:xfrm>
            <a:off x="2743826" y="2175067"/>
            <a:ext cx="3646671" cy="346249"/>
          </a:xfrm>
          <a:prstGeom prst="rect">
            <a:avLst/>
          </a:prstGeom>
        </p:spPr>
        <p:txBody>
          <a:bodyPr wrap="square" lIns="68580" tIns="34290" rIns="68580" bIns="34290">
            <a:spAutoFit/>
          </a:bodyPr>
          <a:lstStyle/>
          <a:p>
            <a:r>
              <a:rPr lang="zh-CN" altLang="en-US" b="1" dirty="0">
                <a:latin typeface="+mn-ea"/>
              </a:rPr>
              <a:t>东北黑土流失的原因：</a:t>
            </a:r>
          </a:p>
        </p:txBody>
      </p:sp>
      <p:sp>
        <p:nvSpPr>
          <p:cNvPr id="11" name="矩形 10">
            <a:extLst>
              <a:ext uri="{FF2B5EF4-FFF2-40B4-BE49-F238E27FC236}">
                <a16:creationId xmlns="" xmlns:a16="http://schemas.microsoft.com/office/drawing/2014/main" id="{46277DEB-D13A-40C4-B1B4-68903AB5CC82}"/>
              </a:ext>
            </a:extLst>
          </p:cNvPr>
          <p:cNvSpPr/>
          <p:nvPr/>
        </p:nvSpPr>
        <p:spPr>
          <a:xfrm>
            <a:off x="2769020" y="3875566"/>
            <a:ext cx="3646671" cy="346249"/>
          </a:xfrm>
          <a:prstGeom prst="rect">
            <a:avLst/>
          </a:prstGeom>
        </p:spPr>
        <p:txBody>
          <a:bodyPr wrap="square" lIns="68580" tIns="34290" rIns="68580" bIns="34290">
            <a:spAutoFit/>
          </a:bodyPr>
          <a:lstStyle/>
          <a:p>
            <a:r>
              <a:rPr lang="zh-CN" altLang="en-US" b="1" dirty="0">
                <a:latin typeface="+mn-ea"/>
              </a:rPr>
              <a:t>保护措施：</a:t>
            </a:r>
          </a:p>
        </p:txBody>
      </p:sp>
      <p:sp>
        <p:nvSpPr>
          <p:cNvPr id="12" name="矩形 11">
            <a:extLst>
              <a:ext uri="{FF2B5EF4-FFF2-40B4-BE49-F238E27FC236}">
                <a16:creationId xmlns="" xmlns:a16="http://schemas.microsoft.com/office/drawing/2014/main" id="{1C3B64CB-963F-414B-ACF7-69723B569B7C}"/>
              </a:ext>
            </a:extLst>
          </p:cNvPr>
          <p:cNvSpPr/>
          <p:nvPr/>
        </p:nvSpPr>
        <p:spPr>
          <a:xfrm>
            <a:off x="2743825" y="2513137"/>
            <a:ext cx="5834761" cy="1454244"/>
          </a:xfrm>
          <a:prstGeom prst="rect">
            <a:avLst/>
          </a:prstGeom>
        </p:spPr>
        <p:txBody>
          <a:bodyPr wrap="square" lIns="68580" tIns="34290" rIns="68580" bIns="34290">
            <a:spAutoFit/>
          </a:bodyPr>
          <a:lstStyle/>
          <a:p>
            <a:r>
              <a:rPr lang="zh-CN" altLang="en-US" b="1" dirty="0">
                <a:solidFill>
                  <a:srgbClr val="FF0000"/>
                </a:solidFill>
              </a:rPr>
              <a:t>①降水强度大，流水的侵蚀强；</a:t>
            </a:r>
            <a:endParaRPr lang="en-US" altLang="zh-CN" b="1" dirty="0">
              <a:solidFill>
                <a:srgbClr val="FF0000"/>
              </a:solidFill>
            </a:endParaRPr>
          </a:p>
          <a:p>
            <a:r>
              <a:rPr lang="zh-CN" altLang="en-US" b="1" dirty="0">
                <a:solidFill>
                  <a:srgbClr val="FF0000"/>
                </a:solidFill>
              </a:rPr>
              <a:t>②冬、春季风大，风蚀作用强。</a:t>
            </a:r>
            <a:endParaRPr lang="en-US" altLang="zh-CN" b="1" dirty="0">
              <a:solidFill>
                <a:srgbClr val="FF0000"/>
              </a:solidFill>
            </a:endParaRPr>
          </a:p>
          <a:p>
            <a:r>
              <a:rPr lang="zh-CN" altLang="en-US" b="1" dirty="0">
                <a:solidFill>
                  <a:srgbClr val="FF0000"/>
                </a:solidFill>
              </a:rPr>
              <a:t>③不合理的耕作方式；</a:t>
            </a:r>
            <a:endParaRPr lang="en-US" altLang="zh-CN" b="1" dirty="0">
              <a:solidFill>
                <a:srgbClr val="FF0000"/>
              </a:solidFill>
            </a:endParaRPr>
          </a:p>
          <a:p>
            <a:r>
              <a:rPr lang="zh-CN" altLang="en-US" b="1" dirty="0">
                <a:solidFill>
                  <a:srgbClr val="FF0000"/>
                </a:solidFill>
              </a:rPr>
              <a:t>④森林砍伐，地表植被破坏，覆盖率低；</a:t>
            </a:r>
            <a:endParaRPr lang="en-US" altLang="zh-CN" b="1" dirty="0">
              <a:solidFill>
                <a:srgbClr val="FF0000"/>
              </a:solidFill>
            </a:endParaRPr>
          </a:p>
          <a:p>
            <a:r>
              <a:rPr lang="zh-CN" altLang="en-US" b="1" dirty="0">
                <a:solidFill>
                  <a:srgbClr val="FF0000"/>
                </a:solidFill>
              </a:rPr>
              <a:t>⑤过度开垦；⑥不合理的开矿等。</a:t>
            </a:r>
          </a:p>
        </p:txBody>
      </p:sp>
      <p:sp>
        <p:nvSpPr>
          <p:cNvPr id="13" name="矩形 12">
            <a:extLst>
              <a:ext uri="{FF2B5EF4-FFF2-40B4-BE49-F238E27FC236}">
                <a16:creationId xmlns="" xmlns:a16="http://schemas.microsoft.com/office/drawing/2014/main" id="{750927A5-6523-4561-A505-F5DE9A9B7ADE}"/>
              </a:ext>
            </a:extLst>
          </p:cNvPr>
          <p:cNvSpPr/>
          <p:nvPr/>
        </p:nvSpPr>
        <p:spPr>
          <a:xfrm>
            <a:off x="2743826" y="4245933"/>
            <a:ext cx="5834761" cy="900247"/>
          </a:xfrm>
          <a:prstGeom prst="rect">
            <a:avLst/>
          </a:prstGeom>
        </p:spPr>
        <p:txBody>
          <a:bodyPr wrap="square" lIns="68580" tIns="34290" rIns="68580" bIns="34290">
            <a:spAutoFit/>
          </a:bodyPr>
          <a:lstStyle/>
          <a:p>
            <a:r>
              <a:rPr lang="zh-CN" altLang="en-US" b="1" dirty="0">
                <a:solidFill>
                  <a:srgbClr val="FF0000"/>
                </a:solidFill>
              </a:rPr>
              <a:t>①保护性耕作：休耕、限耕、免耕、轮作等；</a:t>
            </a:r>
            <a:endParaRPr lang="en-US" altLang="zh-CN" b="1" dirty="0">
              <a:solidFill>
                <a:srgbClr val="FF0000"/>
              </a:solidFill>
            </a:endParaRPr>
          </a:p>
          <a:p>
            <a:r>
              <a:rPr lang="zh-CN" altLang="en-US" b="1" dirty="0">
                <a:solidFill>
                  <a:srgbClr val="FF0000"/>
                </a:solidFill>
              </a:rPr>
              <a:t>②水土保持：坡面治理、沟壑整治、植树种草；</a:t>
            </a:r>
            <a:endParaRPr lang="en-US" altLang="zh-CN" b="1" dirty="0">
              <a:solidFill>
                <a:srgbClr val="FF0000"/>
              </a:solidFill>
            </a:endParaRPr>
          </a:p>
          <a:p>
            <a:r>
              <a:rPr lang="zh-CN" altLang="en-US" b="1" dirty="0">
                <a:solidFill>
                  <a:srgbClr val="FF0000"/>
                </a:solidFill>
              </a:rPr>
              <a:t>③土壤培肥：秸秆还田，增施有机肥；</a:t>
            </a:r>
            <a:endParaRPr lang="en-US" altLang="zh-CN" b="1" dirty="0">
              <a:solidFill>
                <a:srgbClr val="FF0000"/>
              </a:solidFill>
            </a:endParaRPr>
          </a:p>
        </p:txBody>
      </p:sp>
      <p:sp>
        <p:nvSpPr>
          <p:cNvPr id="14" name="Text Box 13"/>
          <p:cNvSpPr txBox="1">
            <a:spLocks noChangeArrowheads="1"/>
          </p:cNvSpPr>
          <p:nvPr/>
        </p:nvSpPr>
        <p:spPr bwMode="auto">
          <a:xfrm>
            <a:off x="285750" y="228600"/>
            <a:ext cx="6172200" cy="434579"/>
          </a:xfrm>
          <a:prstGeom prst="rect">
            <a:avLst/>
          </a:prstGeom>
          <a:noFill/>
          <a:ln w="9525" algn="ctr">
            <a:noFill/>
            <a:miter lim="800000"/>
            <a:headEnd/>
            <a:tailEnd/>
          </a:ln>
          <a:effectLst/>
        </p:spPr>
        <p:txBody>
          <a:bodyPr lIns="68580" tIns="34290" rIns="68580" bIns="34290">
            <a:spAutoFit/>
          </a:bodyPr>
          <a:lstStyle/>
          <a:p>
            <a:pPr>
              <a:spcBef>
                <a:spcPct val="50000"/>
              </a:spcBef>
            </a:pPr>
            <a:r>
              <a:rPr lang="zh-CN" altLang="en-US" sz="2400" b="1" dirty="0" smtClean="0">
                <a:solidFill>
                  <a:srgbClr val="3333FF"/>
                </a:solidFill>
                <a:ea typeface="楷体_GB2312" pitchFamily="49" charset="-122"/>
              </a:rPr>
              <a:t>东北</a:t>
            </a:r>
            <a:r>
              <a:rPr lang="zh-CN" altLang="en-US" sz="2400" b="1" dirty="0">
                <a:solidFill>
                  <a:srgbClr val="3333FF"/>
                </a:solidFill>
                <a:ea typeface="楷体_GB2312" pitchFamily="49" charset="-122"/>
              </a:rPr>
              <a:t>农业生态问题</a:t>
            </a:r>
            <a:r>
              <a:rPr lang="en-US" altLang="zh-CN" sz="2400" b="1" dirty="0">
                <a:solidFill>
                  <a:srgbClr val="3333FF"/>
                </a:solidFill>
                <a:ea typeface="楷体_GB2312" pitchFamily="49" charset="-122"/>
              </a:rPr>
              <a:t>——</a:t>
            </a:r>
            <a:r>
              <a:rPr lang="zh-CN" altLang="en-US" sz="2400" b="1" dirty="0">
                <a:solidFill>
                  <a:srgbClr val="3333FF"/>
                </a:solidFill>
                <a:ea typeface="楷体_GB2312" pitchFamily="49" charset="-122"/>
              </a:rPr>
              <a:t>黑土流失</a:t>
            </a:r>
          </a:p>
        </p:txBody>
      </p:sp>
    </p:spTree>
    <p:extLst>
      <p:ext uri="{BB962C8B-B14F-4D97-AF65-F5344CB8AC3E}">
        <p14:creationId xmlns:p14="http://schemas.microsoft.com/office/powerpoint/2010/main" val="22146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黄土高原地貌景观（塬）"/>
          <p:cNvPicPr>
            <a:picLocks noGrp="1" noChangeAspect="1" noChangeArrowheads="1"/>
          </p:cNvPicPr>
          <p:nvPr>
            <p:ph/>
          </p:nvPr>
        </p:nvPicPr>
        <p:blipFill>
          <a:blip r:embed="rId3" cstate="print"/>
          <a:srcRect l="10681" t="3177" b="32581"/>
          <a:stretch>
            <a:fillRect/>
          </a:stretch>
        </p:blipFill>
        <p:spPr>
          <a:xfrm>
            <a:off x="1" y="303610"/>
            <a:ext cx="9109075" cy="4330303"/>
          </a:xfrm>
          <a:noFill/>
        </p:spPr>
      </p:pic>
      <p:sp>
        <p:nvSpPr>
          <p:cNvPr id="79875" name="Text Box 3"/>
          <p:cNvSpPr txBox="1">
            <a:spLocks noChangeArrowheads="1"/>
          </p:cNvSpPr>
          <p:nvPr/>
        </p:nvSpPr>
        <p:spPr bwMode="auto">
          <a:xfrm>
            <a:off x="7669214" y="2375297"/>
            <a:ext cx="503237" cy="481013"/>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FF00"/>
                </a:solidFill>
                <a:latin typeface="Times New Roman" pitchFamily="18" charset="0"/>
                <a:ea typeface="黑体" pitchFamily="49" charset="-122"/>
              </a:rPr>
              <a:t>缓</a:t>
            </a:r>
          </a:p>
        </p:txBody>
      </p:sp>
      <p:sp>
        <p:nvSpPr>
          <p:cNvPr id="79876" name="Text Box 4"/>
          <p:cNvSpPr txBox="1">
            <a:spLocks noChangeArrowheads="1"/>
          </p:cNvSpPr>
          <p:nvPr/>
        </p:nvSpPr>
        <p:spPr bwMode="auto">
          <a:xfrm>
            <a:off x="7091364" y="2861072"/>
            <a:ext cx="576262" cy="481013"/>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FF00"/>
                </a:solidFill>
                <a:latin typeface="Times New Roman" pitchFamily="18" charset="0"/>
                <a:ea typeface="黑体" pitchFamily="49" charset="-122"/>
              </a:rPr>
              <a:t>坡</a:t>
            </a:r>
          </a:p>
        </p:txBody>
      </p:sp>
      <p:sp>
        <p:nvSpPr>
          <p:cNvPr id="478213" name="Text Box 5"/>
          <p:cNvSpPr txBox="1">
            <a:spLocks noChangeArrowheads="1"/>
          </p:cNvSpPr>
          <p:nvPr/>
        </p:nvSpPr>
        <p:spPr bwMode="auto">
          <a:xfrm>
            <a:off x="6443663" y="3293269"/>
            <a:ext cx="649287" cy="481013"/>
          </a:xfrm>
          <a:prstGeom prst="rect">
            <a:avLst/>
          </a:prstGeom>
          <a:solidFill>
            <a:schemeClr val="bg1"/>
          </a:solid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0000"/>
                </a:solidFill>
                <a:latin typeface="Times New Roman" pitchFamily="18" charset="0"/>
                <a:ea typeface="黑体" pitchFamily="49" charset="-122"/>
              </a:rPr>
              <a:t>梯</a:t>
            </a:r>
          </a:p>
        </p:txBody>
      </p:sp>
      <p:sp>
        <p:nvSpPr>
          <p:cNvPr id="79878" name="Text Box 6"/>
          <p:cNvSpPr txBox="1">
            <a:spLocks noChangeArrowheads="1"/>
          </p:cNvSpPr>
          <p:nvPr/>
        </p:nvSpPr>
        <p:spPr bwMode="auto">
          <a:xfrm>
            <a:off x="6300789" y="1996678"/>
            <a:ext cx="576262" cy="481013"/>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FF00"/>
                </a:solidFill>
                <a:latin typeface="Times New Roman" pitchFamily="18" charset="0"/>
                <a:ea typeface="黑体" pitchFamily="49" charset="-122"/>
              </a:rPr>
              <a:t>陡</a:t>
            </a:r>
          </a:p>
        </p:txBody>
      </p:sp>
      <p:sp>
        <p:nvSpPr>
          <p:cNvPr id="79879" name="Text Box 7"/>
          <p:cNvSpPr txBox="1">
            <a:spLocks noChangeArrowheads="1"/>
          </p:cNvSpPr>
          <p:nvPr/>
        </p:nvSpPr>
        <p:spPr bwMode="auto">
          <a:xfrm>
            <a:off x="5003801" y="2332435"/>
            <a:ext cx="576263" cy="481013"/>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FF00"/>
                </a:solidFill>
                <a:latin typeface="Times New Roman" pitchFamily="18" charset="0"/>
                <a:ea typeface="黑体" pitchFamily="49" charset="-122"/>
              </a:rPr>
              <a:t>坡</a:t>
            </a:r>
          </a:p>
        </p:txBody>
      </p:sp>
      <p:sp>
        <p:nvSpPr>
          <p:cNvPr id="478216" name="Text Box 8"/>
          <p:cNvSpPr txBox="1">
            <a:spLocks noChangeArrowheads="1"/>
          </p:cNvSpPr>
          <p:nvPr/>
        </p:nvSpPr>
        <p:spPr bwMode="auto">
          <a:xfrm>
            <a:off x="5580063" y="3627835"/>
            <a:ext cx="647700" cy="481013"/>
          </a:xfrm>
          <a:prstGeom prst="rect">
            <a:avLst/>
          </a:prstGeom>
          <a:solidFill>
            <a:schemeClr val="bg1"/>
          </a:solidFill>
          <a:ln w="19050">
            <a:noFill/>
            <a:miter lim="800000"/>
            <a:headEnd/>
            <a:tailEnd/>
          </a:ln>
          <a:effectLst/>
        </p:spPr>
        <p:txBody>
          <a:bodyPr lIns="68580" tIns="34290" rIns="68580" bIns="34290">
            <a:spAutoFit/>
          </a:bodyPr>
          <a:lstStyle/>
          <a:p>
            <a:pPr eaLnBrk="1" hangingPunct="1">
              <a:spcBef>
                <a:spcPct val="50000"/>
              </a:spcBef>
            </a:pPr>
            <a:r>
              <a:rPr kumimoji="1" lang="zh-CN" altLang="en-US" sz="2700" b="1">
                <a:solidFill>
                  <a:srgbClr val="FF0000"/>
                </a:solidFill>
                <a:latin typeface="Times New Roman" pitchFamily="18" charset="0"/>
                <a:ea typeface="黑体" pitchFamily="49" charset="-122"/>
              </a:rPr>
              <a:t>田</a:t>
            </a:r>
          </a:p>
        </p:txBody>
      </p:sp>
      <p:grpSp>
        <p:nvGrpSpPr>
          <p:cNvPr id="2" name="Group 9"/>
          <p:cNvGrpSpPr>
            <a:grpSpLocks/>
          </p:cNvGrpSpPr>
          <p:nvPr/>
        </p:nvGrpSpPr>
        <p:grpSpPr bwMode="auto">
          <a:xfrm>
            <a:off x="4716463" y="1900239"/>
            <a:ext cx="2741612" cy="1484710"/>
            <a:chOff x="2971" y="2024"/>
            <a:chExt cx="1727" cy="1247"/>
          </a:xfrm>
        </p:grpSpPr>
        <p:grpSp>
          <p:nvGrpSpPr>
            <p:cNvPr id="3" name="Group 10"/>
            <p:cNvGrpSpPr>
              <a:grpSpLocks/>
            </p:cNvGrpSpPr>
            <p:nvPr/>
          </p:nvGrpSpPr>
          <p:grpSpPr bwMode="auto">
            <a:xfrm>
              <a:off x="3243" y="2296"/>
              <a:ext cx="140" cy="250"/>
              <a:chOff x="8949" y="816"/>
              <a:chExt cx="180" cy="468"/>
            </a:xfrm>
          </p:grpSpPr>
          <p:sp>
            <p:nvSpPr>
              <p:cNvPr id="80012" name="Line 1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13" name="Oval 1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4" name="Group 13"/>
            <p:cNvGrpSpPr>
              <a:grpSpLocks/>
            </p:cNvGrpSpPr>
            <p:nvPr/>
          </p:nvGrpSpPr>
          <p:grpSpPr bwMode="auto">
            <a:xfrm>
              <a:off x="3424" y="2478"/>
              <a:ext cx="140" cy="250"/>
              <a:chOff x="8949" y="816"/>
              <a:chExt cx="180" cy="468"/>
            </a:xfrm>
          </p:grpSpPr>
          <p:sp>
            <p:nvSpPr>
              <p:cNvPr id="80010" name="Line 1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11" name="Oval 1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5" name="Group 16"/>
            <p:cNvGrpSpPr>
              <a:grpSpLocks/>
            </p:cNvGrpSpPr>
            <p:nvPr/>
          </p:nvGrpSpPr>
          <p:grpSpPr bwMode="auto">
            <a:xfrm>
              <a:off x="3243" y="2704"/>
              <a:ext cx="151" cy="249"/>
              <a:chOff x="8949" y="816"/>
              <a:chExt cx="180" cy="468"/>
            </a:xfrm>
          </p:grpSpPr>
          <p:sp>
            <p:nvSpPr>
              <p:cNvPr id="80008" name="Line 1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9" name="Oval 1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6" name="Group 19"/>
            <p:cNvGrpSpPr>
              <a:grpSpLocks/>
            </p:cNvGrpSpPr>
            <p:nvPr/>
          </p:nvGrpSpPr>
          <p:grpSpPr bwMode="auto">
            <a:xfrm>
              <a:off x="2971" y="2432"/>
              <a:ext cx="140" cy="249"/>
              <a:chOff x="8949" y="816"/>
              <a:chExt cx="180" cy="468"/>
            </a:xfrm>
          </p:grpSpPr>
          <p:sp>
            <p:nvSpPr>
              <p:cNvPr id="80006" name="Line 2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7" name="Oval 2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 name="Group 22"/>
            <p:cNvGrpSpPr>
              <a:grpSpLocks/>
            </p:cNvGrpSpPr>
            <p:nvPr/>
          </p:nvGrpSpPr>
          <p:grpSpPr bwMode="auto">
            <a:xfrm>
              <a:off x="3515" y="2115"/>
              <a:ext cx="140" cy="249"/>
              <a:chOff x="8949" y="816"/>
              <a:chExt cx="180" cy="468"/>
            </a:xfrm>
          </p:grpSpPr>
          <p:sp>
            <p:nvSpPr>
              <p:cNvPr id="80004" name="Line 2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5" name="Oval 2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 name="Group 25"/>
            <p:cNvGrpSpPr>
              <a:grpSpLocks/>
            </p:cNvGrpSpPr>
            <p:nvPr/>
          </p:nvGrpSpPr>
          <p:grpSpPr bwMode="auto">
            <a:xfrm>
              <a:off x="3696" y="2296"/>
              <a:ext cx="140" cy="250"/>
              <a:chOff x="8949" y="816"/>
              <a:chExt cx="180" cy="468"/>
            </a:xfrm>
          </p:grpSpPr>
          <p:sp>
            <p:nvSpPr>
              <p:cNvPr id="80002" name="Line 2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3" name="Oval 2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9" name="Group 28"/>
            <p:cNvGrpSpPr>
              <a:grpSpLocks/>
            </p:cNvGrpSpPr>
            <p:nvPr/>
          </p:nvGrpSpPr>
          <p:grpSpPr bwMode="auto">
            <a:xfrm>
              <a:off x="3969" y="2069"/>
              <a:ext cx="140" cy="249"/>
              <a:chOff x="8949" y="816"/>
              <a:chExt cx="180" cy="468"/>
            </a:xfrm>
          </p:grpSpPr>
          <p:sp>
            <p:nvSpPr>
              <p:cNvPr id="80000" name="Line 2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1" name="Oval 3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0" name="Group 31"/>
            <p:cNvGrpSpPr>
              <a:grpSpLocks/>
            </p:cNvGrpSpPr>
            <p:nvPr/>
          </p:nvGrpSpPr>
          <p:grpSpPr bwMode="auto">
            <a:xfrm>
              <a:off x="3969" y="2251"/>
              <a:ext cx="140" cy="249"/>
              <a:chOff x="8949" y="816"/>
              <a:chExt cx="180" cy="468"/>
            </a:xfrm>
          </p:grpSpPr>
          <p:sp>
            <p:nvSpPr>
              <p:cNvPr id="79998" name="Line 3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9" name="Oval 3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1" name="Group 34"/>
            <p:cNvGrpSpPr>
              <a:grpSpLocks/>
            </p:cNvGrpSpPr>
            <p:nvPr/>
          </p:nvGrpSpPr>
          <p:grpSpPr bwMode="auto">
            <a:xfrm>
              <a:off x="4332" y="2251"/>
              <a:ext cx="140" cy="249"/>
              <a:chOff x="8949" y="816"/>
              <a:chExt cx="180" cy="468"/>
            </a:xfrm>
          </p:grpSpPr>
          <p:sp>
            <p:nvSpPr>
              <p:cNvPr id="79996" name="Line 3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7" name="Oval 3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2" name="Group 37"/>
            <p:cNvGrpSpPr>
              <a:grpSpLocks/>
            </p:cNvGrpSpPr>
            <p:nvPr/>
          </p:nvGrpSpPr>
          <p:grpSpPr bwMode="auto">
            <a:xfrm>
              <a:off x="4014" y="2478"/>
              <a:ext cx="140" cy="249"/>
              <a:chOff x="8949" y="816"/>
              <a:chExt cx="180" cy="468"/>
            </a:xfrm>
          </p:grpSpPr>
          <p:sp>
            <p:nvSpPr>
              <p:cNvPr id="79994" name="Line 3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5" name="Oval 3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3" name="Group 40"/>
            <p:cNvGrpSpPr>
              <a:grpSpLocks/>
            </p:cNvGrpSpPr>
            <p:nvPr/>
          </p:nvGrpSpPr>
          <p:grpSpPr bwMode="auto">
            <a:xfrm>
              <a:off x="3787" y="2568"/>
              <a:ext cx="140" cy="249"/>
              <a:chOff x="8949" y="816"/>
              <a:chExt cx="180" cy="468"/>
            </a:xfrm>
          </p:grpSpPr>
          <p:sp>
            <p:nvSpPr>
              <p:cNvPr id="79992" name="Line 4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3" name="Oval 4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4" name="Group 43"/>
            <p:cNvGrpSpPr>
              <a:grpSpLocks/>
            </p:cNvGrpSpPr>
            <p:nvPr/>
          </p:nvGrpSpPr>
          <p:grpSpPr bwMode="auto">
            <a:xfrm>
              <a:off x="3606" y="2750"/>
              <a:ext cx="140" cy="249"/>
              <a:chOff x="8949" y="816"/>
              <a:chExt cx="180" cy="468"/>
            </a:xfrm>
          </p:grpSpPr>
          <p:sp>
            <p:nvSpPr>
              <p:cNvPr id="79990" name="Line 4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1" name="Oval 4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5" name="Group 46"/>
            <p:cNvGrpSpPr>
              <a:grpSpLocks/>
            </p:cNvGrpSpPr>
            <p:nvPr/>
          </p:nvGrpSpPr>
          <p:grpSpPr bwMode="auto">
            <a:xfrm>
              <a:off x="3379" y="2931"/>
              <a:ext cx="140" cy="249"/>
              <a:chOff x="8949" y="816"/>
              <a:chExt cx="180" cy="468"/>
            </a:xfrm>
          </p:grpSpPr>
          <p:sp>
            <p:nvSpPr>
              <p:cNvPr id="79988" name="Line 4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9" name="Oval 4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6" name="Group 49"/>
            <p:cNvGrpSpPr>
              <a:grpSpLocks/>
            </p:cNvGrpSpPr>
            <p:nvPr/>
          </p:nvGrpSpPr>
          <p:grpSpPr bwMode="auto">
            <a:xfrm>
              <a:off x="3107" y="3022"/>
              <a:ext cx="140" cy="249"/>
              <a:chOff x="8949" y="816"/>
              <a:chExt cx="180" cy="468"/>
            </a:xfrm>
          </p:grpSpPr>
          <p:sp>
            <p:nvSpPr>
              <p:cNvPr id="79986" name="Line 5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7" name="Oval 5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7" name="Group 52"/>
            <p:cNvGrpSpPr>
              <a:grpSpLocks/>
            </p:cNvGrpSpPr>
            <p:nvPr/>
          </p:nvGrpSpPr>
          <p:grpSpPr bwMode="auto">
            <a:xfrm>
              <a:off x="2971" y="2795"/>
              <a:ext cx="140" cy="249"/>
              <a:chOff x="8949" y="816"/>
              <a:chExt cx="180" cy="468"/>
            </a:xfrm>
          </p:grpSpPr>
          <p:sp>
            <p:nvSpPr>
              <p:cNvPr id="79984" name="Line 5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5" name="Oval 5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8" name="Group 55"/>
            <p:cNvGrpSpPr>
              <a:grpSpLocks/>
            </p:cNvGrpSpPr>
            <p:nvPr/>
          </p:nvGrpSpPr>
          <p:grpSpPr bwMode="auto">
            <a:xfrm>
              <a:off x="4195" y="2341"/>
              <a:ext cx="140" cy="249"/>
              <a:chOff x="8949" y="816"/>
              <a:chExt cx="180" cy="468"/>
            </a:xfrm>
          </p:grpSpPr>
          <p:sp>
            <p:nvSpPr>
              <p:cNvPr id="79982" name="Line 5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3" name="Oval 5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9" name="Group 58"/>
            <p:cNvGrpSpPr>
              <a:grpSpLocks/>
            </p:cNvGrpSpPr>
            <p:nvPr/>
          </p:nvGrpSpPr>
          <p:grpSpPr bwMode="auto">
            <a:xfrm>
              <a:off x="4195" y="2024"/>
              <a:ext cx="140" cy="249"/>
              <a:chOff x="8949" y="816"/>
              <a:chExt cx="180" cy="468"/>
            </a:xfrm>
          </p:grpSpPr>
          <p:sp>
            <p:nvSpPr>
              <p:cNvPr id="79980" name="Line 5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1" name="Oval 6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0" name="Group 61"/>
            <p:cNvGrpSpPr>
              <a:grpSpLocks/>
            </p:cNvGrpSpPr>
            <p:nvPr/>
          </p:nvGrpSpPr>
          <p:grpSpPr bwMode="auto">
            <a:xfrm>
              <a:off x="4558" y="2160"/>
              <a:ext cx="140" cy="249"/>
              <a:chOff x="8949" y="816"/>
              <a:chExt cx="180" cy="468"/>
            </a:xfrm>
          </p:grpSpPr>
          <p:sp>
            <p:nvSpPr>
              <p:cNvPr id="79978" name="Line 6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9" name="Oval 6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1" name="Group 64"/>
            <p:cNvGrpSpPr>
              <a:grpSpLocks/>
            </p:cNvGrpSpPr>
            <p:nvPr/>
          </p:nvGrpSpPr>
          <p:grpSpPr bwMode="auto">
            <a:xfrm>
              <a:off x="4422" y="2024"/>
              <a:ext cx="140" cy="249"/>
              <a:chOff x="8949" y="816"/>
              <a:chExt cx="180" cy="468"/>
            </a:xfrm>
          </p:grpSpPr>
          <p:sp>
            <p:nvSpPr>
              <p:cNvPr id="79976" name="Line 6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7" name="Oval 6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2" name="Group 67"/>
            <p:cNvGrpSpPr>
              <a:grpSpLocks/>
            </p:cNvGrpSpPr>
            <p:nvPr/>
          </p:nvGrpSpPr>
          <p:grpSpPr bwMode="auto">
            <a:xfrm>
              <a:off x="3742" y="2069"/>
              <a:ext cx="140" cy="249"/>
              <a:chOff x="8949" y="816"/>
              <a:chExt cx="180" cy="468"/>
            </a:xfrm>
          </p:grpSpPr>
          <p:sp>
            <p:nvSpPr>
              <p:cNvPr id="79974" name="Line 6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5" name="Oval 6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3" name="Group 70"/>
            <p:cNvGrpSpPr>
              <a:grpSpLocks/>
            </p:cNvGrpSpPr>
            <p:nvPr/>
          </p:nvGrpSpPr>
          <p:grpSpPr bwMode="auto">
            <a:xfrm>
              <a:off x="3016" y="2115"/>
              <a:ext cx="140" cy="249"/>
              <a:chOff x="8949" y="816"/>
              <a:chExt cx="180" cy="468"/>
            </a:xfrm>
          </p:grpSpPr>
          <p:sp>
            <p:nvSpPr>
              <p:cNvPr id="79972" name="Line 7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3" name="Oval 7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sp>
        <p:nvSpPr>
          <p:cNvPr id="79882" name="Text Box 73"/>
          <p:cNvSpPr txBox="1">
            <a:spLocks noChangeArrowheads="1"/>
          </p:cNvSpPr>
          <p:nvPr/>
        </p:nvSpPr>
        <p:spPr bwMode="auto">
          <a:xfrm>
            <a:off x="468314" y="2926557"/>
            <a:ext cx="1727200" cy="389335"/>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黄  土  塬</a:t>
            </a:r>
          </a:p>
        </p:txBody>
      </p:sp>
      <p:grpSp>
        <p:nvGrpSpPr>
          <p:cNvPr id="24" name="Group 74"/>
          <p:cNvGrpSpPr>
            <a:grpSpLocks/>
          </p:cNvGrpSpPr>
          <p:nvPr/>
        </p:nvGrpSpPr>
        <p:grpSpPr bwMode="auto">
          <a:xfrm>
            <a:off x="34926" y="1846661"/>
            <a:ext cx="4392613" cy="2413397"/>
            <a:chOff x="22" y="1979"/>
            <a:chExt cx="2767" cy="2027"/>
          </a:xfrm>
        </p:grpSpPr>
        <p:sp>
          <p:nvSpPr>
            <p:cNvPr id="79945" name="Freeform 75"/>
            <p:cNvSpPr>
              <a:spLocks/>
            </p:cNvSpPr>
            <p:nvPr/>
          </p:nvSpPr>
          <p:spPr bwMode="auto">
            <a:xfrm>
              <a:off x="22" y="2115"/>
              <a:ext cx="2450" cy="310"/>
            </a:xfrm>
            <a:custGeom>
              <a:avLst/>
              <a:gdLst>
                <a:gd name="T0" fmla="*/ 0 w 2450"/>
                <a:gd name="T1" fmla="*/ 45 h 2177"/>
                <a:gd name="T2" fmla="*/ 91 w 2450"/>
                <a:gd name="T3" fmla="*/ 45 h 2177"/>
                <a:gd name="T4" fmla="*/ 273 w 2450"/>
                <a:gd name="T5" fmla="*/ 0 h 2177"/>
                <a:gd name="T6" fmla="*/ 499 w 2450"/>
                <a:gd name="T7" fmla="*/ 45 h 2177"/>
                <a:gd name="T8" fmla="*/ 681 w 2450"/>
                <a:gd name="T9" fmla="*/ 45 h 2177"/>
                <a:gd name="T10" fmla="*/ 1134 w 2450"/>
                <a:gd name="T11" fmla="*/ 136 h 2177"/>
                <a:gd name="T12" fmla="*/ 1270 w 2450"/>
                <a:gd name="T13" fmla="*/ 181 h 2177"/>
                <a:gd name="T14" fmla="*/ 1497 w 2450"/>
                <a:gd name="T15" fmla="*/ 136 h 2177"/>
                <a:gd name="T16" fmla="*/ 1905 w 2450"/>
                <a:gd name="T17" fmla="*/ 181 h 2177"/>
                <a:gd name="T18" fmla="*/ 1996 w 2450"/>
                <a:gd name="T19" fmla="*/ 181 h 2177"/>
                <a:gd name="T20" fmla="*/ 2178 w 2450"/>
                <a:gd name="T21" fmla="*/ 317 h 2177"/>
                <a:gd name="T22" fmla="*/ 2268 w 2450"/>
                <a:gd name="T23" fmla="*/ 499 h 2177"/>
                <a:gd name="T24" fmla="*/ 2404 w 2450"/>
                <a:gd name="T25" fmla="*/ 680 h 2177"/>
                <a:gd name="T26" fmla="*/ 2450 w 2450"/>
                <a:gd name="T27" fmla="*/ 998 h 2177"/>
                <a:gd name="T28" fmla="*/ 2404 w 2450"/>
                <a:gd name="T29" fmla="*/ 1224 h 2177"/>
                <a:gd name="T30" fmla="*/ 2268 w 2450"/>
                <a:gd name="T31" fmla="*/ 1406 h 2177"/>
                <a:gd name="T32" fmla="*/ 2087 w 2450"/>
                <a:gd name="T33" fmla="*/ 1587 h 2177"/>
                <a:gd name="T34" fmla="*/ 1815 w 2450"/>
                <a:gd name="T35" fmla="*/ 1723 h 2177"/>
                <a:gd name="T36" fmla="*/ 1452 w 2450"/>
                <a:gd name="T37" fmla="*/ 1859 h 2177"/>
                <a:gd name="T38" fmla="*/ 1633 w 2450"/>
                <a:gd name="T39" fmla="*/ 2086 h 2177"/>
                <a:gd name="T40" fmla="*/ 1905 w 2450"/>
                <a:gd name="T41" fmla="*/ 2177 h 21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50" h="2177">
                  <a:moveTo>
                    <a:pt x="0" y="45"/>
                  </a:moveTo>
                  <a:cubicBezTo>
                    <a:pt x="23" y="48"/>
                    <a:pt x="46" y="52"/>
                    <a:pt x="91" y="45"/>
                  </a:cubicBezTo>
                  <a:cubicBezTo>
                    <a:pt x="136" y="38"/>
                    <a:pt x="205" y="0"/>
                    <a:pt x="273" y="0"/>
                  </a:cubicBezTo>
                  <a:cubicBezTo>
                    <a:pt x="341" y="0"/>
                    <a:pt x="431" y="37"/>
                    <a:pt x="499" y="45"/>
                  </a:cubicBezTo>
                  <a:cubicBezTo>
                    <a:pt x="567" y="53"/>
                    <a:pt x="575" y="30"/>
                    <a:pt x="681" y="45"/>
                  </a:cubicBezTo>
                  <a:cubicBezTo>
                    <a:pt x="787" y="60"/>
                    <a:pt x="1036" y="113"/>
                    <a:pt x="1134" y="136"/>
                  </a:cubicBezTo>
                  <a:cubicBezTo>
                    <a:pt x="1232" y="159"/>
                    <a:pt x="1210" y="181"/>
                    <a:pt x="1270" y="181"/>
                  </a:cubicBezTo>
                  <a:cubicBezTo>
                    <a:pt x="1330" y="181"/>
                    <a:pt x="1391" y="136"/>
                    <a:pt x="1497" y="136"/>
                  </a:cubicBezTo>
                  <a:cubicBezTo>
                    <a:pt x="1603" y="136"/>
                    <a:pt x="1822" y="174"/>
                    <a:pt x="1905" y="181"/>
                  </a:cubicBezTo>
                  <a:cubicBezTo>
                    <a:pt x="1988" y="188"/>
                    <a:pt x="1950" y="158"/>
                    <a:pt x="1996" y="181"/>
                  </a:cubicBezTo>
                  <a:cubicBezTo>
                    <a:pt x="2042" y="204"/>
                    <a:pt x="2133" y="264"/>
                    <a:pt x="2178" y="317"/>
                  </a:cubicBezTo>
                  <a:cubicBezTo>
                    <a:pt x="2223" y="370"/>
                    <a:pt x="2230" y="439"/>
                    <a:pt x="2268" y="499"/>
                  </a:cubicBezTo>
                  <a:cubicBezTo>
                    <a:pt x="2306" y="559"/>
                    <a:pt x="2374" y="597"/>
                    <a:pt x="2404" y="680"/>
                  </a:cubicBezTo>
                  <a:cubicBezTo>
                    <a:pt x="2434" y="763"/>
                    <a:pt x="2450" y="907"/>
                    <a:pt x="2450" y="998"/>
                  </a:cubicBezTo>
                  <a:cubicBezTo>
                    <a:pt x="2450" y="1089"/>
                    <a:pt x="2434" y="1156"/>
                    <a:pt x="2404" y="1224"/>
                  </a:cubicBezTo>
                  <a:cubicBezTo>
                    <a:pt x="2374" y="1292"/>
                    <a:pt x="2321" y="1345"/>
                    <a:pt x="2268" y="1406"/>
                  </a:cubicBezTo>
                  <a:cubicBezTo>
                    <a:pt x="2215" y="1467"/>
                    <a:pt x="2162" y="1534"/>
                    <a:pt x="2087" y="1587"/>
                  </a:cubicBezTo>
                  <a:cubicBezTo>
                    <a:pt x="2012" y="1640"/>
                    <a:pt x="1921" y="1678"/>
                    <a:pt x="1815" y="1723"/>
                  </a:cubicBezTo>
                  <a:cubicBezTo>
                    <a:pt x="1709" y="1768"/>
                    <a:pt x="1482" y="1799"/>
                    <a:pt x="1452" y="1859"/>
                  </a:cubicBezTo>
                  <a:cubicBezTo>
                    <a:pt x="1422" y="1919"/>
                    <a:pt x="1558" y="2033"/>
                    <a:pt x="1633" y="2086"/>
                  </a:cubicBezTo>
                  <a:cubicBezTo>
                    <a:pt x="1708" y="2139"/>
                    <a:pt x="1806" y="2158"/>
                    <a:pt x="1905" y="2177"/>
                  </a:cubicBezTo>
                </a:path>
              </a:pathLst>
            </a:custGeom>
            <a:noFill/>
            <a:ln w="57150" cap="flat" cmpd="sng">
              <a:solidFill>
                <a:srgbClr val="FFFF66"/>
              </a:solidFill>
              <a:prstDash val="solid"/>
              <a:round/>
              <a:headEnd/>
              <a:tailEnd/>
            </a:ln>
            <a:effectLst/>
          </p:spPr>
          <p:txBody>
            <a:bodyPr>
              <a:spAutoFit/>
            </a:bodyPr>
            <a:lstStyle/>
            <a:p>
              <a:endParaRPr lang="zh-CN" altLang="en-US"/>
            </a:p>
          </p:txBody>
        </p:sp>
        <p:sp>
          <p:nvSpPr>
            <p:cNvPr id="79946" name="Text Box 76"/>
            <p:cNvSpPr txBox="1">
              <a:spLocks noChangeArrowheads="1"/>
            </p:cNvSpPr>
            <p:nvPr/>
          </p:nvSpPr>
          <p:spPr bwMode="auto">
            <a:xfrm>
              <a:off x="113" y="1979"/>
              <a:ext cx="408" cy="349"/>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黄 </a:t>
              </a:r>
            </a:p>
          </p:txBody>
        </p:sp>
        <p:sp>
          <p:nvSpPr>
            <p:cNvPr id="79947" name="Text Box 77"/>
            <p:cNvSpPr txBox="1">
              <a:spLocks noChangeArrowheads="1"/>
            </p:cNvSpPr>
            <p:nvPr/>
          </p:nvSpPr>
          <p:spPr bwMode="auto">
            <a:xfrm>
              <a:off x="884" y="2060"/>
              <a:ext cx="499" cy="349"/>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土 </a:t>
              </a:r>
            </a:p>
          </p:txBody>
        </p:sp>
        <p:sp>
          <p:nvSpPr>
            <p:cNvPr id="79948" name="Text Box 78"/>
            <p:cNvSpPr txBox="1">
              <a:spLocks noChangeArrowheads="1"/>
            </p:cNvSpPr>
            <p:nvPr/>
          </p:nvSpPr>
          <p:spPr bwMode="auto">
            <a:xfrm>
              <a:off x="1792" y="2205"/>
              <a:ext cx="453" cy="349"/>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塬 </a:t>
              </a:r>
            </a:p>
          </p:txBody>
        </p:sp>
        <p:sp>
          <p:nvSpPr>
            <p:cNvPr id="79949" name="Text Box 79"/>
            <p:cNvSpPr txBox="1">
              <a:spLocks noChangeArrowheads="1"/>
            </p:cNvSpPr>
            <p:nvPr/>
          </p:nvSpPr>
          <p:spPr bwMode="auto">
            <a:xfrm>
              <a:off x="1610" y="3657"/>
              <a:ext cx="635" cy="349"/>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缘</a:t>
              </a:r>
            </a:p>
          </p:txBody>
        </p:sp>
        <p:sp>
          <p:nvSpPr>
            <p:cNvPr id="79950" name="Text Box 80"/>
            <p:cNvSpPr txBox="1">
              <a:spLocks noChangeArrowheads="1"/>
            </p:cNvSpPr>
            <p:nvPr/>
          </p:nvSpPr>
          <p:spPr bwMode="auto">
            <a:xfrm>
              <a:off x="2154" y="2740"/>
              <a:ext cx="635" cy="349"/>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100" b="1">
                  <a:solidFill>
                    <a:srgbClr val="FF0000"/>
                  </a:solidFill>
                  <a:latin typeface="Times New Roman" pitchFamily="18" charset="0"/>
                  <a:ea typeface="黑体" pitchFamily="49" charset="-122"/>
                </a:rPr>
                <a:t>边</a:t>
              </a:r>
            </a:p>
          </p:txBody>
        </p:sp>
      </p:grpSp>
      <p:grpSp>
        <p:nvGrpSpPr>
          <p:cNvPr id="25" name="Group 81"/>
          <p:cNvGrpSpPr>
            <a:grpSpLocks/>
          </p:cNvGrpSpPr>
          <p:nvPr/>
        </p:nvGrpSpPr>
        <p:grpSpPr bwMode="auto">
          <a:xfrm>
            <a:off x="179389" y="1791891"/>
            <a:ext cx="4398962" cy="2842022"/>
            <a:chOff x="113" y="1933"/>
            <a:chExt cx="2771" cy="2387"/>
          </a:xfrm>
        </p:grpSpPr>
        <p:grpSp>
          <p:nvGrpSpPr>
            <p:cNvPr id="26" name="Group 82"/>
            <p:cNvGrpSpPr>
              <a:grpSpLocks/>
            </p:cNvGrpSpPr>
            <p:nvPr/>
          </p:nvGrpSpPr>
          <p:grpSpPr bwMode="auto">
            <a:xfrm>
              <a:off x="2517" y="2387"/>
              <a:ext cx="140" cy="249"/>
              <a:chOff x="8949" y="816"/>
              <a:chExt cx="180" cy="468"/>
            </a:xfrm>
          </p:grpSpPr>
          <p:sp>
            <p:nvSpPr>
              <p:cNvPr id="79943" name="Line 8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4" name="Oval 8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7" name="Group 85"/>
            <p:cNvGrpSpPr>
              <a:grpSpLocks/>
            </p:cNvGrpSpPr>
            <p:nvPr/>
          </p:nvGrpSpPr>
          <p:grpSpPr bwMode="auto">
            <a:xfrm>
              <a:off x="476" y="1933"/>
              <a:ext cx="139" cy="250"/>
              <a:chOff x="8949" y="816"/>
              <a:chExt cx="180" cy="468"/>
            </a:xfrm>
          </p:grpSpPr>
          <p:sp>
            <p:nvSpPr>
              <p:cNvPr id="79941" name="Line 8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2" name="Oval 8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8" name="Group 88"/>
            <p:cNvGrpSpPr>
              <a:grpSpLocks/>
            </p:cNvGrpSpPr>
            <p:nvPr/>
          </p:nvGrpSpPr>
          <p:grpSpPr bwMode="auto">
            <a:xfrm>
              <a:off x="2472" y="2886"/>
              <a:ext cx="139" cy="250"/>
              <a:chOff x="8949" y="816"/>
              <a:chExt cx="180" cy="468"/>
            </a:xfrm>
          </p:grpSpPr>
          <p:sp>
            <p:nvSpPr>
              <p:cNvPr id="79939" name="Line 8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0" name="Oval 9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9" name="Group 91"/>
            <p:cNvGrpSpPr>
              <a:grpSpLocks/>
            </p:cNvGrpSpPr>
            <p:nvPr/>
          </p:nvGrpSpPr>
          <p:grpSpPr bwMode="auto">
            <a:xfrm>
              <a:off x="2154" y="4071"/>
              <a:ext cx="140" cy="249"/>
              <a:chOff x="8949" y="816"/>
              <a:chExt cx="180" cy="468"/>
            </a:xfrm>
          </p:grpSpPr>
          <p:sp>
            <p:nvSpPr>
              <p:cNvPr id="79937" name="Line 9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8" name="Oval 9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30" name="Group 94"/>
            <p:cNvGrpSpPr>
              <a:grpSpLocks/>
            </p:cNvGrpSpPr>
            <p:nvPr/>
          </p:nvGrpSpPr>
          <p:grpSpPr bwMode="auto">
            <a:xfrm>
              <a:off x="2517" y="3158"/>
              <a:ext cx="140" cy="249"/>
              <a:chOff x="8949" y="816"/>
              <a:chExt cx="180" cy="468"/>
            </a:xfrm>
          </p:grpSpPr>
          <p:sp>
            <p:nvSpPr>
              <p:cNvPr id="79935" name="Line 9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6" name="Oval 9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31" name="Group 97"/>
            <p:cNvGrpSpPr>
              <a:grpSpLocks/>
            </p:cNvGrpSpPr>
            <p:nvPr/>
          </p:nvGrpSpPr>
          <p:grpSpPr bwMode="auto">
            <a:xfrm>
              <a:off x="113" y="1933"/>
              <a:ext cx="140" cy="249"/>
              <a:chOff x="8949" y="816"/>
              <a:chExt cx="180" cy="468"/>
            </a:xfrm>
          </p:grpSpPr>
          <p:sp>
            <p:nvSpPr>
              <p:cNvPr id="79933" name="Line 9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4" name="Oval 9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68" name="Group 100"/>
            <p:cNvGrpSpPr>
              <a:grpSpLocks/>
            </p:cNvGrpSpPr>
            <p:nvPr/>
          </p:nvGrpSpPr>
          <p:grpSpPr bwMode="auto">
            <a:xfrm>
              <a:off x="884" y="1933"/>
              <a:ext cx="140" cy="249"/>
              <a:chOff x="8949" y="816"/>
              <a:chExt cx="180" cy="468"/>
            </a:xfrm>
          </p:grpSpPr>
          <p:sp>
            <p:nvSpPr>
              <p:cNvPr id="79931" name="Line 10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2" name="Oval 10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69" name="Group 103"/>
            <p:cNvGrpSpPr>
              <a:grpSpLocks/>
            </p:cNvGrpSpPr>
            <p:nvPr/>
          </p:nvGrpSpPr>
          <p:grpSpPr bwMode="auto">
            <a:xfrm>
              <a:off x="2200" y="2341"/>
              <a:ext cx="140" cy="249"/>
              <a:chOff x="8949" y="816"/>
              <a:chExt cx="180" cy="468"/>
            </a:xfrm>
          </p:grpSpPr>
          <p:sp>
            <p:nvSpPr>
              <p:cNvPr id="79929" name="Line 10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0" name="Oval 10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70" name="Group 106"/>
            <p:cNvGrpSpPr>
              <a:grpSpLocks/>
            </p:cNvGrpSpPr>
            <p:nvPr/>
          </p:nvGrpSpPr>
          <p:grpSpPr bwMode="auto">
            <a:xfrm>
              <a:off x="2336" y="2115"/>
              <a:ext cx="140" cy="249"/>
              <a:chOff x="8949" y="816"/>
              <a:chExt cx="180" cy="468"/>
            </a:xfrm>
          </p:grpSpPr>
          <p:sp>
            <p:nvSpPr>
              <p:cNvPr id="79927" name="Line 10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8" name="Oval 10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71" name="Group 109"/>
            <p:cNvGrpSpPr>
              <a:grpSpLocks/>
            </p:cNvGrpSpPr>
            <p:nvPr/>
          </p:nvGrpSpPr>
          <p:grpSpPr bwMode="auto">
            <a:xfrm>
              <a:off x="2290" y="3385"/>
              <a:ext cx="140" cy="249"/>
              <a:chOff x="8949" y="816"/>
              <a:chExt cx="180" cy="468"/>
            </a:xfrm>
          </p:grpSpPr>
          <p:sp>
            <p:nvSpPr>
              <p:cNvPr id="79925" name="Line 11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6" name="Oval 11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4" name="Group 112"/>
            <p:cNvGrpSpPr>
              <a:grpSpLocks/>
            </p:cNvGrpSpPr>
            <p:nvPr/>
          </p:nvGrpSpPr>
          <p:grpSpPr bwMode="auto">
            <a:xfrm>
              <a:off x="2109" y="3657"/>
              <a:ext cx="140" cy="249"/>
              <a:chOff x="8949" y="816"/>
              <a:chExt cx="180" cy="468"/>
            </a:xfrm>
          </p:grpSpPr>
          <p:sp>
            <p:nvSpPr>
              <p:cNvPr id="79923" name="Line 11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4" name="Oval 11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5" name="Group 115"/>
            <p:cNvGrpSpPr>
              <a:grpSpLocks/>
            </p:cNvGrpSpPr>
            <p:nvPr/>
          </p:nvGrpSpPr>
          <p:grpSpPr bwMode="auto">
            <a:xfrm>
              <a:off x="1882" y="3884"/>
              <a:ext cx="140" cy="249"/>
              <a:chOff x="8949" y="816"/>
              <a:chExt cx="180" cy="468"/>
            </a:xfrm>
          </p:grpSpPr>
          <p:sp>
            <p:nvSpPr>
              <p:cNvPr id="79921" name="Line 11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2" name="Oval 11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6" name="Group 118"/>
            <p:cNvGrpSpPr>
              <a:grpSpLocks/>
            </p:cNvGrpSpPr>
            <p:nvPr/>
          </p:nvGrpSpPr>
          <p:grpSpPr bwMode="auto">
            <a:xfrm>
              <a:off x="1610" y="3929"/>
              <a:ext cx="140" cy="249"/>
              <a:chOff x="8949" y="816"/>
              <a:chExt cx="180" cy="468"/>
            </a:xfrm>
          </p:grpSpPr>
          <p:sp>
            <p:nvSpPr>
              <p:cNvPr id="79919" name="Line 11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0" name="Oval 12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7" name="Group 121"/>
            <p:cNvGrpSpPr>
              <a:grpSpLocks/>
            </p:cNvGrpSpPr>
            <p:nvPr/>
          </p:nvGrpSpPr>
          <p:grpSpPr bwMode="auto">
            <a:xfrm>
              <a:off x="1202" y="2069"/>
              <a:ext cx="140" cy="249"/>
              <a:chOff x="8949" y="816"/>
              <a:chExt cx="180" cy="468"/>
            </a:xfrm>
          </p:grpSpPr>
          <p:sp>
            <p:nvSpPr>
              <p:cNvPr id="79917" name="Line 12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8" name="Oval 12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8" name="Group 124"/>
            <p:cNvGrpSpPr>
              <a:grpSpLocks/>
            </p:cNvGrpSpPr>
            <p:nvPr/>
          </p:nvGrpSpPr>
          <p:grpSpPr bwMode="auto">
            <a:xfrm>
              <a:off x="1610" y="2024"/>
              <a:ext cx="140" cy="249"/>
              <a:chOff x="8949" y="816"/>
              <a:chExt cx="180" cy="468"/>
            </a:xfrm>
          </p:grpSpPr>
          <p:sp>
            <p:nvSpPr>
              <p:cNvPr id="79915" name="Line 12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6" name="Oval 12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9" name="Group 127"/>
            <p:cNvGrpSpPr>
              <a:grpSpLocks/>
            </p:cNvGrpSpPr>
            <p:nvPr/>
          </p:nvGrpSpPr>
          <p:grpSpPr bwMode="auto">
            <a:xfrm>
              <a:off x="1973" y="2069"/>
              <a:ext cx="140" cy="249"/>
              <a:chOff x="8949" y="816"/>
              <a:chExt cx="180" cy="468"/>
            </a:xfrm>
          </p:grpSpPr>
          <p:sp>
            <p:nvSpPr>
              <p:cNvPr id="79913" name="Line 12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4" name="Oval 12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0" name="Group 130"/>
            <p:cNvGrpSpPr>
              <a:grpSpLocks/>
            </p:cNvGrpSpPr>
            <p:nvPr/>
          </p:nvGrpSpPr>
          <p:grpSpPr bwMode="auto">
            <a:xfrm>
              <a:off x="2426" y="2704"/>
              <a:ext cx="140" cy="249"/>
              <a:chOff x="8949" y="816"/>
              <a:chExt cx="180" cy="468"/>
            </a:xfrm>
          </p:grpSpPr>
          <p:sp>
            <p:nvSpPr>
              <p:cNvPr id="79911" name="Line 13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2" name="Oval 13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1" name="Group 133"/>
            <p:cNvGrpSpPr>
              <a:grpSpLocks/>
            </p:cNvGrpSpPr>
            <p:nvPr/>
          </p:nvGrpSpPr>
          <p:grpSpPr bwMode="auto">
            <a:xfrm>
              <a:off x="2426" y="3838"/>
              <a:ext cx="140" cy="249"/>
              <a:chOff x="8949" y="816"/>
              <a:chExt cx="180" cy="468"/>
            </a:xfrm>
          </p:grpSpPr>
          <p:sp>
            <p:nvSpPr>
              <p:cNvPr id="79909" name="Line 13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0" name="Oval 13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2" name="Group 136"/>
            <p:cNvGrpSpPr>
              <a:grpSpLocks/>
            </p:cNvGrpSpPr>
            <p:nvPr/>
          </p:nvGrpSpPr>
          <p:grpSpPr bwMode="auto">
            <a:xfrm>
              <a:off x="2744" y="3702"/>
              <a:ext cx="140" cy="249"/>
              <a:chOff x="8949" y="816"/>
              <a:chExt cx="180" cy="468"/>
            </a:xfrm>
          </p:grpSpPr>
          <p:sp>
            <p:nvSpPr>
              <p:cNvPr id="79907" name="Line 13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08" name="Oval 13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sp>
        <p:nvSpPr>
          <p:cNvPr id="79885" name="Text Box 139"/>
          <p:cNvSpPr txBox="1">
            <a:spLocks noChangeArrowheads="1"/>
          </p:cNvSpPr>
          <p:nvPr/>
        </p:nvSpPr>
        <p:spPr bwMode="auto">
          <a:xfrm rot="-1826618">
            <a:off x="5326063" y="2713435"/>
            <a:ext cx="2044700" cy="434578"/>
          </a:xfrm>
          <a:prstGeom prst="rect">
            <a:avLst/>
          </a:prstGeom>
          <a:noFill/>
          <a:ln w="19050">
            <a:noFill/>
            <a:miter lim="800000"/>
            <a:headEnd/>
            <a:tailEnd/>
          </a:ln>
          <a:effectLst/>
        </p:spPr>
        <p:txBody>
          <a:bodyPr lIns="68580" tIns="34290" rIns="68580" bIns="34290">
            <a:spAutoFit/>
          </a:bodyPr>
          <a:lstStyle/>
          <a:p>
            <a:pPr eaLnBrk="1" hangingPunct="1">
              <a:spcBef>
                <a:spcPct val="50000"/>
              </a:spcBef>
            </a:pPr>
            <a:r>
              <a:rPr kumimoji="1" lang="zh-CN" altLang="en-US" sz="2400" b="1">
                <a:solidFill>
                  <a:srgbClr val="FF0000"/>
                </a:solidFill>
                <a:latin typeface="Times New Roman" pitchFamily="18" charset="0"/>
                <a:ea typeface="黑体" pitchFamily="49" charset="-122"/>
              </a:rPr>
              <a:t>沟          谷</a:t>
            </a:r>
          </a:p>
        </p:txBody>
      </p:sp>
      <p:sp>
        <p:nvSpPr>
          <p:cNvPr id="478348" name="AutoShape 140"/>
          <p:cNvSpPr>
            <a:spLocks/>
          </p:cNvSpPr>
          <p:nvPr/>
        </p:nvSpPr>
        <p:spPr bwMode="auto">
          <a:xfrm>
            <a:off x="7812089" y="465535"/>
            <a:ext cx="720725" cy="1565672"/>
          </a:xfrm>
          <a:prstGeom prst="borderCallout2">
            <a:avLst>
              <a:gd name="adj1" fmla="val 5477"/>
              <a:gd name="adj2" fmla="val -10574"/>
              <a:gd name="adj3" fmla="val 5477"/>
              <a:gd name="adj4" fmla="val -10574"/>
              <a:gd name="adj5" fmla="val 160606"/>
              <a:gd name="adj6" fmla="val -180176"/>
            </a:avLst>
          </a:prstGeom>
          <a:solidFill>
            <a:schemeClr val="bg1"/>
          </a:solidFill>
          <a:ln w="25400">
            <a:solidFill>
              <a:schemeClr val="bg1"/>
            </a:solidFill>
            <a:miter lim="800000"/>
            <a:headEnd/>
            <a:tailEnd/>
          </a:ln>
          <a:effectLst/>
        </p:spPr>
        <p:txBody>
          <a:bodyPr lIns="68580" tIns="34290" rIns="68580" bIns="34290"/>
          <a:lstStyle/>
          <a:p>
            <a:pPr algn="ctr" eaLnBrk="1" hangingPunct="1"/>
            <a:r>
              <a:rPr lang="zh-CN" altLang="en-US" sz="2400" b="1" dirty="0">
                <a:solidFill>
                  <a:srgbClr val="FF0000"/>
                </a:solidFill>
                <a:latin typeface="Tahoma" pitchFamily="34" charset="0"/>
                <a:ea typeface="隶书" pitchFamily="49" charset="-122"/>
              </a:rPr>
              <a:t>打坝淤地</a:t>
            </a:r>
            <a:endParaRPr lang="zh-CN" altLang="en-US" sz="2400" b="1" dirty="0">
              <a:solidFill>
                <a:srgbClr val="FF0000"/>
              </a:solidFill>
              <a:latin typeface="Tahoma" pitchFamily="34" charset="0"/>
              <a:ea typeface="隶书" pitchFamily="49" charset="-122"/>
            </a:endParaRPr>
          </a:p>
        </p:txBody>
      </p:sp>
      <p:sp>
        <p:nvSpPr>
          <p:cNvPr id="478349" name="Rectangle 141"/>
          <p:cNvSpPr>
            <a:spLocks noChangeArrowheads="1"/>
          </p:cNvSpPr>
          <p:nvPr/>
        </p:nvSpPr>
        <p:spPr bwMode="auto">
          <a:xfrm>
            <a:off x="0" y="1"/>
            <a:ext cx="5927345"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p>
            <a:pPr eaLnBrk="1" hangingPunct="1">
              <a:defRPr/>
            </a:pPr>
            <a:r>
              <a:rPr lang="zh-CN" altLang="en-US" sz="3000" b="1">
                <a:effectLst>
                  <a:outerShdw blurRad="38100" dist="38100" dir="2700000" algn="tl">
                    <a:srgbClr val="C0C0C0"/>
                  </a:outerShdw>
                </a:effectLst>
                <a:latin typeface="楷体_GB2312" pitchFamily="49" charset="-122"/>
                <a:ea typeface="楷体_GB2312" pitchFamily="49" charset="-122"/>
              </a:rPr>
              <a:t>治理方针：</a:t>
            </a:r>
            <a:r>
              <a:rPr lang="zh-CN" altLang="en-US" sz="3000" b="1">
                <a:effectLst>
                  <a:outerShdw blurRad="38100" dist="38100" dir="2700000" algn="tl">
                    <a:srgbClr val="C0C0C0"/>
                  </a:outerShdw>
                </a:effectLst>
                <a:latin typeface="Arial" panose="020B0604020202020204" pitchFamily="34" charset="0"/>
                <a:ea typeface="楷体_GB2312" pitchFamily="49" charset="-122"/>
              </a:rPr>
              <a:t>“</a:t>
            </a:r>
            <a:r>
              <a:rPr lang="zh-CN" altLang="en-US" sz="3000" b="1">
                <a:effectLst>
                  <a:outerShdw blurRad="38100" dist="38100" dir="2700000" algn="tl">
                    <a:srgbClr val="C0C0C0"/>
                  </a:outerShdw>
                </a:effectLst>
                <a:latin typeface="楷体_GB2312" pitchFamily="49" charset="-122"/>
                <a:ea typeface="楷体_GB2312" pitchFamily="49" charset="-122"/>
              </a:rPr>
              <a:t>保塬、护坡、固沟</a:t>
            </a:r>
            <a:r>
              <a:rPr lang="zh-CN" altLang="en-US" sz="3000" b="1">
                <a:effectLst>
                  <a:outerShdw blurRad="38100" dist="38100" dir="2700000" algn="tl">
                    <a:srgbClr val="C0C0C0"/>
                  </a:outerShdw>
                </a:effectLst>
                <a:latin typeface="Arial" panose="020B0604020202020204" pitchFamily="34" charset="0"/>
                <a:ea typeface="楷体_GB2312" pitchFamily="49" charset="-122"/>
              </a:rPr>
              <a:t>”</a:t>
            </a:r>
            <a:endParaRPr lang="zh-CN" altLang="en-US" sz="3000" b="1">
              <a:effectLst>
                <a:outerShdw blurRad="38100" dist="38100" dir="2700000" algn="tl">
                  <a:srgbClr val="C0C0C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637927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2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78216"/>
                                        </p:tgtEl>
                                        <p:attrNameLst>
                                          <p:attrName>style.visibility</p:attrName>
                                        </p:attrNameLst>
                                      </p:cBhvr>
                                      <p:to>
                                        <p:strVal val="visible"/>
                                      </p:to>
                                    </p:set>
                                    <p:animEffect transition="in" filter="checkerboard(across)">
                                      <p:cBhvr>
                                        <p:cTn id="22" dur="500"/>
                                        <p:tgtEl>
                                          <p:spTgt spid="47821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78213"/>
                                        </p:tgtEl>
                                        <p:attrNameLst>
                                          <p:attrName>style.visibility</p:attrName>
                                        </p:attrNameLst>
                                      </p:cBhvr>
                                      <p:to>
                                        <p:strVal val="visible"/>
                                      </p:to>
                                    </p:set>
                                    <p:animEffect transition="in" filter="checkerboard(across)">
                                      <p:cBhvr>
                                        <p:cTn id="25" dur="500"/>
                                        <p:tgtEl>
                                          <p:spTgt spid="4782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478348"/>
                                        </p:tgtEl>
                                        <p:attrNameLst>
                                          <p:attrName>style.visibility</p:attrName>
                                        </p:attrNameLst>
                                      </p:cBhvr>
                                      <p:to>
                                        <p:strVal val="visible"/>
                                      </p:to>
                                    </p:set>
                                    <p:animEffect transition="in" filter="slide(fromRight)">
                                      <p:cBhvr>
                                        <p:cTn id="30" dur="500"/>
                                        <p:tgtEl>
                                          <p:spTgt spid="47834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78349"/>
                                        </p:tgtEl>
                                        <p:attrNameLst>
                                          <p:attrName>style.visibility</p:attrName>
                                        </p:attrNameLst>
                                      </p:cBhvr>
                                      <p:to>
                                        <p:strVal val="visible"/>
                                      </p:to>
                                    </p:set>
                                    <p:anim calcmode="lin" valueType="num">
                                      <p:cBhvr>
                                        <p:cTn id="35" dur="500" fill="hold"/>
                                        <p:tgtEl>
                                          <p:spTgt spid="478349"/>
                                        </p:tgtEl>
                                        <p:attrNameLst>
                                          <p:attrName>ppt_w</p:attrName>
                                        </p:attrNameLst>
                                      </p:cBhvr>
                                      <p:tavLst>
                                        <p:tav tm="0">
                                          <p:val>
                                            <p:fltVal val="0"/>
                                          </p:val>
                                        </p:tav>
                                        <p:tav tm="100000">
                                          <p:val>
                                            <p:strVal val="#ppt_w"/>
                                          </p:val>
                                        </p:tav>
                                      </p:tavLst>
                                    </p:anim>
                                    <p:anim calcmode="lin" valueType="num">
                                      <p:cBhvr>
                                        <p:cTn id="36" dur="500" fill="hold"/>
                                        <p:tgtEl>
                                          <p:spTgt spid="4783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3" grpId="0" animBg="1"/>
      <p:bldP spid="478216" grpId="0" animBg="1"/>
      <p:bldP spid="478348" grpId="0" animBg="1"/>
      <p:bldP spid="47834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494235" y="161925"/>
            <a:ext cx="6172200" cy="1038225"/>
          </a:xfrm>
        </p:spPr>
        <p:txBody>
          <a:bodyPr>
            <a:noAutofit/>
          </a:bodyPr>
          <a:lstStyle/>
          <a:p>
            <a:r>
              <a:rPr lang="zh-CN" altLang="en-US" sz="3600" dirty="0">
                <a:solidFill>
                  <a:srgbClr val="0000FF"/>
                </a:solidFill>
                <a:ea typeface="华文新魏" panose="02010800040101010101" pitchFamily="2" charset="-122"/>
              </a:rPr>
              <a:t>黄土高原水土流失的治理</a:t>
            </a:r>
            <a:br>
              <a:rPr lang="zh-CN" altLang="en-US" sz="3600" dirty="0">
                <a:solidFill>
                  <a:srgbClr val="0000FF"/>
                </a:solidFill>
                <a:ea typeface="华文新魏" panose="02010800040101010101" pitchFamily="2" charset="-122"/>
              </a:rPr>
            </a:br>
            <a:r>
              <a:rPr lang="zh-CN" altLang="en-US" sz="3600" dirty="0">
                <a:solidFill>
                  <a:srgbClr val="0000FF"/>
                </a:solidFill>
                <a:ea typeface="华文新魏" panose="02010800040101010101" pitchFamily="2" charset="-122"/>
              </a:rPr>
              <a:t>　　</a:t>
            </a:r>
            <a:r>
              <a:rPr lang="en-US" altLang="zh-CN" sz="3600" dirty="0">
                <a:solidFill>
                  <a:srgbClr val="0000FF"/>
                </a:solidFill>
                <a:ea typeface="华文新魏" panose="02010800040101010101" pitchFamily="2" charset="-122"/>
              </a:rPr>
              <a:t>——</a:t>
            </a:r>
            <a:r>
              <a:rPr lang="zh-CN" altLang="en-US" sz="3600" dirty="0">
                <a:solidFill>
                  <a:srgbClr val="0000FF"/>
                </a:solidFill>
                <a:ea typeface="华文新魏" panose="02010800040101010101" pitchFamily="2" charset="-122"/>
              </a:rPr>
              <a:t>工程措施（打坝淤地）</a:t>
            </a:r>
          </a:p>
        </p:txBody>
      </p:sp>
      <p:sp>
        <p:nvSpPr>
          <p:cNvPr id="472071" name="Text Box 7"/>
          <p:cNvSpPr txBox="1">
            <a:spLocks noChangeArrowheads="1"/>
          </p:cNvSpPr>
          <p:nvPr/>
        </p:nvSpPr>
        <p:spPr bwMode="auto">
          <a:xfrm>
            <a:off x="309093" y="1221582"/>
            <a:ext cx="4316486" cy="555703"/>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zh-CN" altLang="en-US" sz="3300" dirty="0">
                <a:effectLst>
                  <a:outerShdw blurRad="38100" dist="38100" dir="2700000" algn="tl">
                    <a:srgbClr val="FFFFFF"/>
                  </a:outerShdw>
                </a:effectLst>
                <a:latin typeface="Times New Roman" panose="02020603050405020304" pitchFamily="18" charset="0"/>
                <a:ea typeface="黑体" panose="02010609060101010101" pitchFamily="49" charset="-122"/>
              </a:rPr>
              <a:t>打坝淤地有何作用？</a:t>
            </a:r>
          </a:p>
        </p:txBody>
      </p:sp>
      <p:sp>
        <p:nvSpPr>
          <p:cNvPr id="472072" name="Text Box 8"/>
          <p:cNvSpPr txBox="1">
            <a:spLocks noChangeArrowheads="1"/>
          </p:cNvSpPr>
          <p:nvPr/>
        </p:nvSpPr>
        <p:spPr bwMode="auto">
          <a:xfrm>
            <a:off x="309093" y="2301480"/>
            <a:ext cx="4316486" cy="2591990"/>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en-US" altLang="zh-CN" sz="2700" dirty="0">
                <a:effectLst>
                  <a:outerShdw blurRad="38100" dist="38100" dir="2700000" algn="tl">
                    <a:srgbClr val="FFFFFF"/>
                  </a:outerShdw>
                </a:effectLst>
                <a:latin typeface="Times New Roman" panose="02020603050405020304" pitchFamily="18" charset="0"/>
                <a:ea typeface="黑体" panose="02010609060101010101" pitchFamily="49" charset="-122"/>
              </a:rPr>
              <a:t>  1</a:t>
            </a:r>
            <a:r>
              <a:rPr kumimoji="1" lang="zh-CN" altLang="en-US" sz="2700" dirty="0">
                <a:effectLst>
                  <a:outerShdw blurRad="38100" dist="38100" dir="2700000" algn="tl">
                    <a:srgbClr val="FFFFFF"/>
                  </a:outerShdw>
                </a:effectLst>
                <a:latin typeface="Times New Roman" panose="02020603050405020304" pitchFamily="18" charset="0"/>
                <a:ea typeface="黑体" panose="02010609060101010101" pitchFamily="49" charset="-122"/>
              </a:rPr>
              <a:t>、拦蓄泥沙，防止泥沙流入下游河中。</a:t>
            </a:r>
          </a:p>
          <a:p>
            <a:pPr marL="0" indent="0">
              <a:spcBef>
                <a:spcPct val="20000"/>
              </a:spcBef>
              <a:buSzPct val="85000"/>
            </a:pPr>
            <a:r>
              <a:rPr kumimoji="1" lang="en-US" altLang="zh-CN" sz="2700" dirty="0">
                <a:effectLst>
                  <a:outerShdw blurRad="38100" dist="38100" dir="2700000" algn="tl">
                    <a:srgbClr val="FFFFFF"/>
                  </a:outerShdw>
                </a:effectLst>
                <a:latin typeface="Times New Roman" panose="02020603050405020304" pitchFamily="18" charset="0"/>
                <a:ea typeface="黑体" panose="02010609060101010101" pitchFamily="49" charset="-122"/>
              </a:rPr>
              <a:t>2</a:t>
            </a:r>
            <a:r>
              <a:rPr kumimoji="1" lang="zh-CN" altLang="en-US" sz="2700" dirty="0">
                <a:effectLst>
                  <a:outerShdw blurRad="38100" dist="38100" dir="2700000" algn="tl">
                    <a:srgbClr val="FFFFFF"/>
                  </a:outerShdw>
                </a:effectLst>
                <a:latin typeface="Times New Roman" panose="02020603050405020304" pitchFamily="18" charset="0"/>
                <a:ea typeface="黑体" panose="02010609060101010101" pitchFamily="49" charset="-122"/>
              </a:rPr>
              <a:t>、坝上泥沙淤积成“坝地”，土层深厚，土质良好。</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43451" y="1200150"/>
            <a:ext cx="4351338" cy="3693320"/>
          </a:xfrm>
        </p:spPr>
      </p:pic>
    </p:spTree>
    <p:extLst>
      <p:ext uri="{BB962C8B-B14F-4D97-AF65-F5344CB8AC3E}">
        <p14:creationId xmlns:p14="http://schemas.microsoft.com/office/powerpoint/2010/main" val="2692235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2072"/>
                                        </p:tgtEl>
                                        <p:attrNameLst>
                                          <p:attrName>style.visibility</p:attrName>
                                        </p:attrNameLst>
                                      </p:cBhvr>
                                      <p:to>
                                        <p:strVal val="visible"/>
                                      </p:to>
                                    </p:set>
                                    <p:animEffect transition="in" filter="dissolve">
                                      <p:cBhvr>
                                        <p:cTn id="7" dur="500"/>
                                        <p:tgtEl>
                                          <p:spTgt spid="47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2"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3"/>
          <p:cNvSpPr>
            <a:spLocks noGrp="1" noChangeArrowheads="1"/>
          </p:cNvSpPr>
          <p:nvPr>
            <p:ph idx="4294967295"/>
          </p:nvPr>
        </p:nvSpPr>
        <p:spPr>
          <a:xfrm>
            <a:off x="-35243" y="256223"/>
            <a:ext cx="9026843" cy="3486150"/>
          </a:xfrm>
        </p:spPr>
        <p:txBody>
          <a:bodyPr>
            <a:normAutofit/>
          </a:bodyPr>
          <a:lstStyle/>
          <a:p>
            <a:pPr eaLnBrk="1" hangingPunct="1"/>
            <a:r>
              <a:rPr lang="zh-CN" altLang="en-US" sz="1800" b="1" dirty="0">
                <a:solidFill>
                  <a:srgbClr val="FF0000"/>
                </a:solidFill>
                <a:latin typeface="华文细黑" panose="02010600040101010101" pitchFamily="2" charset="-122"/>
                <a:ea typeface="华文细黑" panose="02010600040101010101" pitchFamily="2" charset="-122"/>
              </a:rPr>
              <a:t>整治措施：</a:t>
            </a:r>
          </a:p>
          <a:p>
            <a:pPr eaLnBrk="1" hangingPunct="1"/>
            <a:r>
              <a:rPr lang="zh-CN" altLang="en-US" sz="1800" b="1" dirty="0">
                <a:latin typeface="华文细黑" panose="02010600040101010101" pitchFamily="2" charset="-122"/>
                <a:ea typeface="华文细黑" panose="02010600040101010101" pitchFamily="2" charset="-122"/>
              </a:rPr>
              <a:t>①</a:t>
            </a:r>
            <a:r>
              <a:rPr lang="zh-CN" altLang="en-US" sz="1800" b="1" dirty="0">
                <a:solidFill>
                  <a:srgbClr val="0000FF"/>
                </a:solidFill>
                <a:latin typeface="华文细黑" panose="02010600040101010101" pitchFamily="2" charset="-122"/>
                <a:ea typeface="华文细黑" panose="02010600040101010101" pitchFamily="2" charset="-122"/>
              </a:rPr>
              <a:t>退耕还林还草</a:t>
            </a:r>
            <a:r>
              <a:rPr lang="zh-CN" altLang="en-US" sz="1800" b="1" dirty="0">
                <a:latin typeface="华文细黑" panose="02010600040101010101" pitchFamily="2" charset="-122"/>
                <a:ea typeface="华文细黑" panose="02010600040101010101" pitchFamily="2" charset="-122"/>
              </a:rPr>
              <a:t>：压缩农业用地，建成旱涝保收高产稳产农田；扩大林草种植面积，因地制宜营造防护林、经济林、薪炭林、用材林；大力开展土地复垦工作；</a:t>
            </a:r>
          </a:p>
          <a:p>
            <a:pPr eaLnBrk="1" hangingPunct="1"/>
            <a:r>
              <a:rPr lang="zh-CN" altLang="en-US" sz="1800" b="1" dirty="0">
                <a:latin typeface="华文细黑" panose="02010600040101010101" pitchFamily="2" charset="-122"/>
                <a:ea typeface="华文细黑" panose="02010600040101010101" pitchFamily="2" charset="-122"/>
              </a:rPr>
              <a:t>②</a:t>
            </a:r>
            <a:r>
              <a:rPr lang="zh-CN" altLang="en-US" sz="1800" b="1" dirty="0">
                <a:solidFill>
                  <a:srgbClr val="0000FF"/>
                </a:solidFill>
                <a:latin typeface="华文细黑" panose="02010600040101010101" pitchFamily="2" charset="-122"/>
                <a:ea typeface="华文细黑" panose="02010600040101010101" pitchFamily="2" charset="-122"/>
              </a:rPr>
              <a:t>调整土地利用结构</a:t>
            </a:r>
            <a:r>
              <a:rPr lang="zh-CN" altLang="en-US" sz="1800" b="1" dirty="0">
                <a:latin typeface="华文细黑" panose="02010600040101010101" pitchFamily="2" charset="-122"/>
                <a:ea typeface="华文细黑" panose="02010600040101010101" pitchFamily="2" charset="-122"/>
              </a:rPr>
              <a:t>；</a:t>
            </a:r>
          </a:p>
          <a:p>
            <a:pPr eaLnBrk="1" hangingPunct="1"/>
            <a:r>
              <a:rPr lang="zh-CN" altLang="en-US" sz="1800" b="1" dirty="0">
                <a:latin typeface="华文细黑" panose="02010600040101010101" pitchFamily="2" charset="-122"/>
                <a:ea typeface="华文细黑" panose="02010600040101010101" pitchFamily="2" charset="-122"/>
              </a:rPr>
              <a:t>③加强小流域的</a:t>
            </a:r>
            <a:r>
              <a:rPr lang="zh-CN" altLang="en-US" sz="1800" b="1" dirty="0">
                <a:solidFill>
                  <a:srgbClr val="0000FF"/>
                </a:solidFill>
                <a:latin typeface="华文细黑" panose="02010600040101010101" pitchFamily="2" charset="-122"/>
                <a:ea typeface="华文细黑" panose="02010600040101010101" pitchFamily="2" charset="-122"/>
              </a:rPr>
              <a:t>综合治理</a:t>
            </a:r>
            <a:r>
              <a:rPr lang="zh-CN" altLang="en-US" sz="1800" b="1" dirty="0">
                <a:latin typeface="华文细黑" panose="02010600040101010101" pitchFamily="2" charset="-122"/>
                <a:ea typeface="华文细黑" panose="02010600040101010101" pitchFamily="2" charset="-122"/>
              </a:rPr>
              <a:t>：</a:t>
            </a:r>
          </a:p>
          <a:p>
            <a:pPr eaLnBrk="1" hangingPunct="1">
              <a:buFontTx/>
              <a:buNone/>
            </a:pPr>
            <a:r>
              <a:rPr lang="zh-CN" altLang="en-US" sz="1800" b="1" dirty="0">
                <a:latin typeface="华文细黑" panose="02010600040101010101" pitchFamily="2" charset="-122"/>
                <a:ea typeface="华文细黑" panose="02010600040101010101" pitchFamily="2" charset="-122"/>
              </a:rPr>
              <a:t>　</a:t>
            </a:r>
            <a:r>
              <a:rPr lang="zh-CN" altLang="en-US" sz="1800" b="1" dirty="0">
                <a:solidFill>
                  <a:srgbClr val="0000FF"/>
                </a:solidFill>
                <a:latin typeface="华文细黑" panose="02010600040101010101" pitchFamily="2" charset="-122"/>
                <a:ea typeface="华文细黑" panose="02010600040101010101" pitchFamily="2" charset="-122"/>
              </a:rPr>
              <a:t>　工程措施</a:t>
            </a:r>
            <a:r>
              <a:rPr lang="en-US" altLang="zh-CN" sz="1800" b="1" dirty="0">
                <a:solidFill>
                  <a:srgbClr val="0000FF"/>
                </a:solidFill>
                <a:latin typeface="华文细黑" panose="02010600040101010101" pitchFamily="2" charset="-122"/>
                <a:ea typeface="华文细黑" panose="02010600040101010101" pitchFamily="2" charset="-122"/>
              </a:rPr>
              <a:t>—</a:t>
            </a:r>
            <a:r>
              <a:rPr lang="zh-CN" altLang="en-US" sz="1800" b="1" dirty="0">
                <a:solidFill>
                  <a:srgbClr val="0000FF"/>
                </a:solidFill>
                <a:latin typeface="华文细黑" panose="02010600040101010101" pitchFamily="2" charset="-122"/>
                <a:ea typeface="华文细黑" panose="02010600040101010101" pitchFamily="2" charset="-122"/>
              </a:rPr>
              <a:t>打坝淤地，平整土地，修筑梯田</a:t>
            </a:r>
          </a:p>
          <a:p>
            <a:pPr eaLnBrk="1" hangingPunct="1">
              <a:buFontTx/>
              <a:buNone/>
            </a:pPr>
            <a:r>
              <a:rPr lang="zh-CN" altLang="en-US" sz="1800" b="1" dirty="0">
                <a:solidFill>
                  <a:srgbClr val="0000FF"/>
                </a:solidFill>
                <a:latin typeface="华文细黑" panose="02010600040101010101" pitchFamily="2" charset="-122"/>
                <a:ea typeface="华文细黑" panose="02010600040101010101" pitchFamily="2" charset="-122"/>
              </a:rPr>
              <a:t>　　生物措施</a:t>
            </a:r>
            <a:r>
              <a:rPr lang="en-US" altLang="zh-CN" sz="1800" b="1" dirty="0">
                <a:solidFill>
                  <a:srgbClr val="0000FF"/>
                </a:solidFill>
                <a:latin typeface="华文细黑" panose="02010600040101010101" pitchFamily="2" charset="-122"/>
                <a:ea typeface="华文细黑" panose="02010600040101010101" pitchFamily="2" charset="-122"/>
              </a:rPr>
              <a:t>—</a:t>
            </a:r>
            <a:r>
              <a:rPr lang="zh-CN" altLang="en-US" sz="1800" b="1" dirty="0">
                <a:solidFill>
                  <a:srgbClr val="0000FF"/>
                </a:solidFill>
                <a:latin typeface="华文细黑" panose="02010600040101010101" pitchFamily="2" charset="-122"/>
                <a:ea typeface="华文细黑" panose="02010600040101010101" pitchFamily="2" charset="-122"/>
              </a:rPr>
              <a:t>植树种草</a:t>
            </a:r>
          </a:p>
          <a:p>
            <a:pPr eaLnBrk="1" hangingPunct="1">
              <a:buFontTx/>
              <a:buNone/>
            </a:pPr>
            <a:r>
              <a:rPr lang="zh-CN" altLang="en-US" sz="1800" b="1" dirty="0">
                <a:solidFill>
                  <a:srgbClr val="0000FF"/>
                </a:solidFill>
                <a:latin typeface="华文细黑" panose="02010600040101010101" pitchFamily="2" charset="-122"/>
                <a:ea typeface="华文细黑" panose="02010600040101010101" pitchFamily="2" charset="-122"/>
              </a:rPr>
              <a:t>　　农业技术措施</a:t>
            </a:r>
            <a:r>
              <a:rPr lang="en-US" altLang="zh-CN" sz="1800" b="1" dirty="0">
                <a:solidFill>
                  <a:srgbClr val="0000FF"/>
                </a:solidFill>
                <a:latin typeface="华文细黑" panose="02010600040101010101" pitchFamily="2" charset="-122"/>
                <a:ea typeface="华文细黑" panose="02010600040101010101" pitchFamily="2" charset="-122"/>
              </a:rPr>
              <a:t>—</a:t>
            </a:r>
            <a:r>
              <a:rPr lang="zh-CN" altLang="en-US" sz="1800" b="1" dirty="0">
                <a:solidFill>
                  <a:srgbClr val="0000FF"/>
                </a:solidFill>
                <a:latin typeface="华文细黑" panose="02010600040101010101" pitchFamily="2" charset="-122"/>
                <a:ea typeface="华文细黑" panose="02010600040101010101" pitchFamily="2" charset="-122"/>
              </a:rPr>
              <a:t>科学施肥，选育良种，地膜覆盖</a:t>
            </a:r>
          </a:p>
          <a:p>
            <a:pPr eaLnBrk="1" hangingPunct="1"/>
            <a:r>
              <a:rPr lang="zh-CN" altLang="en-US" sz="1800" b="1" dirty="0">
                <a:latin typeface="华文细黑" panose="02010600040101010101" pitchFamily="2" charset="-122"/>
                <a:ea typeface="华文细黑" panose="02010600040101010101" pitchFamily="2" charset="-122"/>
              </a:rPr>
              <a:t>④开矿时要有计划的存放表土，大力开发</a:t>
            </a:r>
            <a:r>
              <a:rPr lang="zh-CN" altLang="en-US" sz="1800" b="1" dirty="0">
                <a:solidFill>
                  <a:srgbClr val="0000FF"/>
                </a:solidFill>
                <a:latin typeface="华文细黑" panose="02010600040101010101" pitchFamily="2" charset="-122"/>
                <a:ea typeface="华文细黑" panose="02010600040101010101" pitchFamily="2" charset="-122"/>
              </a:rPr>
              <a:t>复垦</a:t>
            </a:r>
            <a:r>
              <a:rPr lang="zh-CN" altLang="en-US" sz="1800" b="1" dirty="0">
                <a:latin typeface="华文细黑" panose="02010600040101010101" pitchFamily="2" charset="-122"/>
                <a:ea typeface="华文细黑" panose="02010600040101010101" pitchFamily="2" charset="-122"/>
              </a:rPr>
              <a:t>工作</a:t>
            </a:r>
          </a:p>
          <a:p>
            <a:pPr eaLnBrk="1" hangingPunct="1"/>
            <a:endParaRPr lang="en-US" altLang="zh-CN" sz="1800" b="1" dirty="0">
              <a:latin typeface="华文细黑" panose="02010600040101010101" pitchFamily="2" charset="-122"/>
              <a:ea typeface="华文细黑" panose="02010600040101010101" pitchFamily="2" charset="-122"/>
            </a:endParaRPr>
          </a:p>
        </p:txBody>
      </p:sp>
      <p:sp>
        <p:nvSpPr>
          <p:cNvPr id="81923" name="Rectangle 4"/>
          <p:cNvSpPr>
            <a:spLocks noChangeArrowheads="1"/>
          </p:cNvSpPr>
          <p:nvPr/>
        </p:nvSpPr>
        <p:spPr bwMode="auto">
          <a:xfrm>
            <a:off x="609600" y="4299349"/>
            <a:ext cx="273152" cy="327782"/>
          </a:xfrm>
          <a:prstGeom prst="rect">
            <a:avLst/>
          </a:prstGeom>
          <a:noFill/>
          <a:ln w="9525">
            <a:noFill/>
            <a:miter lim="800000"/>
            <a:headEnd/>
            <a:tailEnd/>
          </a:ln>
        </p:spPr>
        <p:txBody>
          <a:bodyPr wrap="none" lIns="68580" tIns="34290" rIns="68580" bIns="34290">
            <a:spAutoFit/>
          </a:bodyPr>
          <a:lstStyle/>
          <a:p>
            <a:pPr eaLnBrk="1" hangingPunct="1">
              <a:lnSpc>
                <a:spcPct val="80000"/>
              </a:lnSpc>
              <a:spcBef>
                <a:spcPct val="20000"/>
              </a:spcBef>
              <a:buClr>
                <a:srgbClr val="0BD0D9"/>
              </a:buClr>
              <a:buSzPct val="95000"/>
              <a:buFont typeface="Wingdings 2" pitchFamily="18" charset="2"/>
              <a:buNone/>
            </a:pPr>
            <a:r>
              <a:rPr lang="en-US" altLang="zh-CN" sz="2100" b="1">
                <a:latin typeface="Franklin Gothic Book" pitchFamily="34" charset="0"/>
                <a:ea typeface="黑体" pitchFamily="49" charset="-122"/>
              </a:rPr>
              <a:t>  </a:t>
            </a:r>
          </a:p>
        </p:txBody>
      </p:sp>
      <p:sp>
        <p:nvSpPr>
          <p:cNvPr id="4" name="文本框 1"/>
          <p:cNvSpPr txBox="1"/>
          <p:nvPr/>
        </p:nvSpPr>
        <p:spPr>
          <a:xfrm>
            <a:off x="2660332" y="78582"/>
            <a:ext cx="4294823" cy="437674"/>
          </a:xfrm>
          <a:prstGeom prst="rect">
            <a:avLst/>
          </a:prstGeom>
          <a:noFill/>
          <a:ln w="9525">
            <a:noFill/>
          </a:ln>
        </p:spPr>
        <p:txBody>
          <a:bodyPr wrap="square" lIns="68580" tIns="34290" rIns="68580" bIns="34290" anchor="t">
            <a:spAutoFit/>
          </a:bodyPr>
          <a:lstStyle/>
          <a:p>
            <a:pPr>
              <a:buFont typeface="Arial" panose="020B0604020202020204" pitchFamily="34" charset="0"/>
            </a:pPr>
            <a:r>
              <a:rPr lang="zh-CN" altLang="en-US" sz="2400" b="1" dirty="0">
                <a:latin typeface="Times New Roman" panose="02020603050405020304" pitchFamily="18" charset="0"/>
                <a:ea typeface="黑体" panose="02010609060101010101" pitchFamily="49" charset="-122"/>
              </a:rPr>
              <a:t>黄土高原水土流失</a:t>
            </a:r>
          </a:p>
        </p:txBody>
      </p:sp>
      <p:sp>
        <p:nvSpPr>
          <p:cNvPr id="11" name="下箭头 34836"/>
          <p:cNvSpPr>
            <a:spLocks noChangeArrowheads="1"/>
          </p:cNvSpPr>
          <p:nvPr/>
        </p:nvSpPr>
        <p:spPr bwMode="auto">
          <a:xfrm rot="16200000">
            <a:off x="3930254" y="4000614"/>
            <a:ext cx="315516" cy="346249"/>
          </a:xfrm>
          <a:prstGeom prst="downArrow">
            <a:avLst>
              <a:gd name="adj1" fmla="val 50000"/>
              <a:gd name="adj2" fmla="val 40664"/>
            </a:avLst>
          </a:prstGeom>
          <a:solidFill>
            <a:srgbClr val="035503"/>
          </a:solidFill>
          <a:ln w="9525">
            <a:solidFill>
              <a:srgbClr val="035503"/>
            </a:solidFill>
            <a:miter lim="800000"/>
          </a:ln>
        </p:spPr>
        <p:txBody>
          <a:bodyPr lIns="68580" tIns="34290" rIns="68580" bIns="34290"/>
          <a:lstStyle>
            <a:lvl1pPr>
              <a:defRPr sz="2400" b="1">
                <a:solidFill>
                  <a:schemeClr val="tx1"/>
                </a:solidFill>
                <a:latin typeface="Arial" panose="020B0604020202020204" pitchFamily="34" charset="0"/>
                <a:ea typeface="宋体" panose="02010600030101010101" pitchFamily="2" charset="-122"/>
              </a:defRPr>
            </a:lvl1pPr>
            <a:lvl2pPr>
              <a:defRPr sz="2400" b="1">
                <a:solidFill>
                  <a:schemeClr val="tx1"/>
                </a:solidFill>
                <a:latin typeface="Arial" panose="020B0604020202020204" pitchFamily="34" charset="0"/>
                <a:ea typeface="宋体" panose="02010600030101010101" pitchFamily="2" charset="-122"/>
              </a:defRPr>
            </a:lvl2pPr>
            <a:lvl3pPr>
              <a:defRPr sz="2400" b="1">
                <a:solidFill>
                  <a:schemeClr val="tx1"/>
                </a:solidFill>
                <a:latin typeface="Arial" panose="020B0604020202020204" pitchFamily="34" charset="0"/>
                <a:ea typeface="宋体" panose="02010600030101010101" pitchFamily="2" charset="-122"/>
              </a:defRPr>
            </a:lvl3pPr>
            <a:lvl4pPr>
              <a:defRPr sz="2400" b="1">
                <a:solidFill>
                  <a:schemeClr val="tx1"/>
                </a:solidFill>
                <a:latin typeface="Arial" panose="020B0604020202020204" pitchFamily="34" charset="0"/>
                <a:ea typeface="宋体" panose="02010600030101010101" pitchFamily="2" charset="-122"/>
              </a:defRPr>
            </a:lvl4pPr>
            <a:lvl5pPr>
              <a:defRPr sz="2400"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2" name="图片 11">
            <a:hlinkClick r:id="" action="ppaction://noaction"/>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523" y="3228894"/>
            <a:ext cx="3022141" cy="1914606"/>
          </a:xfrm>
          <a:prstGeom prst="rect">
            <a:avLst/>
          </a:prstGeom>
        </p:spPr>
      </p:pic>
      <p:pic>
        <p:nvPicPr>
          <p:cNvPr id="13" name="图片 12"/>
          <p:cNvPicPr>
            <a:picLocks noChangeAspect="1"/>
          </p:cNvPicPr>
          <p:nvPr/>
        </p:nvPicPr>
        <p:blipFill>
          <a:blip r:embed="rId3" cstate="print"/>
          <a:stretch>
            <a:fillRect/>
          </a:stretch>
        </p:blipFill>
        <p:spPr>
          <a:xfrm>
            <a:off x="527223" y="3205912"/>
            <a:ext cx="3092277" cy="1853182"/>
          </a:xfrm>
          <a:prstGeom prst="rect">
            <a:avLst/>
          </a:prstGeom>
        </p:spPr>
      </p:pic>
    </p:spTree>
    <p:extLst>
      <p:ext uri="{BB962C8B-B14F-4D97-AF65-F5344CB8AC3E}">
        <p14:creationId xmlns:p14="http://schemas.microsoft.com/office/powerpoint/2010/main" val="2884446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1890">
                                            <p:txEl>
                                              <p:pRg st="1" end="1"/>
                                            </p:txEl>
                                          </p:spTgt>
                                        </p:tgtEl>
                                        <p:attrNameLst>
                                          <p:attrName>style.visibility</p:attrName>
                                        </p:attrNameLst>
                                      </p:cBhvr>
                                      <p:to>
                                        <p:strVal val="visible"/>
                                      </p:to>
                                    </p:set>
                                    <p:animEffect transition="in" filter="blinds(horizontal)">
                                      <p:cBhvr>
                                        <p:cTn id="7" dur="500"/>
                                        <p:tgtEl>
                                          <p:spTgt spid="42189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1890">
                                            <p:txEl>
                                              <p:pRg st="2" end="2"/>
                                            </p:txEl>
                                          </p:spTgt>
                                        </p:tgtEl>
                                        <p:attrNameLst>
                                          <p:attrName>style.visibility</p:attrName>
                                        </p:attrNameLst>
                                      </p:cBhvr>
                                      <p:to>
                                        <p:strVal val="visible"/>
                                      </p:to>
                                    </p:set>
                                    <p:animEffect transition="in" filter="blinds(horizontal)">
                                      <p:cBhvr>
                                        <p:cTn id="10" dur="500"/>
                                        <p:tgtEl>
                                          <p:spTgt spid="42189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1890">
                                            <p:txEl>
                                              <p:pRg st="3" end="3"/>
                                            </p:txEl>
                                          </p:spTgt>
                                        </p:tgtEl>
                                        <p:attrNameLst>
                                          <p:attrName>style.visibility</p:attrName>
                                        </p:attrNameLst>
                                      </p:cBhvr>
                                      <p:to>
                                        <p:strVal val="visible"/>
                                      </p:to>
                                    </p:set>
                                    <p:animEffect transition="in" filter="blinds(horizontal)">
                                      <p:cBhvr>
                                        <p:cTn id="13" dur="500"/>
                                        <p:tgtEl>
                                          <p:spTgt spid="42189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21890">
                                            <p:txEl>
                                              <p:pRg st="4" end="4"/>
                                            </p:txEl>
                                          </p:spTgt>
                                        </p:tgtEl>
                                        <p:attrNameLst>
                                          <p:attrName>style.visibility</p:attrName>
                                        </p:attrNameLst>
                                      </p:cBhvr>
                                      <p:to>
                                        <p:strVal val="visible"/>
                                      </p:to>
                                    </p:set>
                                    <p:animEffect transition="in" filter="blinds(horizontal)">
                                      <p:cBhvr>
                                        <p:cTn id="16" dur="500"/>
                                        <p:tgtEl>
                                          <p:spTgt spid="42189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21890">
                                            <p:txEl>
                                              <p:pRg st="5" end="5"/>
                                            </p:txEl>
                                          </p:spTgt>
                                        </p:tgtEl>
                                        <p:attrNameLst>
                                          <p:attrName>style.visibility</p:attrName>
                                        </p:attrNameLst>
                                      </p:cBhvr>
                                      <p:to>
                                        <p:strVal val="visible"/>
                                      </p:to>
                                    </p:set>
                                    <p:animEffect transition="in" filter="blinds(horizontal)">
                                      <p:cBhvr>
                                        <p:cTn id="19" dur="500"/>
                                        <p:tgtEl>
                                          <p:spTgt spid="42189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21890">
                                            <p:txEl>
                                              <p:pRg st="6" end="6"/>
                                            </p:txEl>
                                          </p:spTgt>
                                        </p:tgtEl>
                                        <p:attrNameLst>
                                          <p:attrName>style.visibility</p:attrName>
                                        </p:attrNameLst>
                                      </p:cBhvr>
                                      <p:to>
                                        <p:strVal val="visible"/>
                                      </p:to>
                                    </p:set>
                                    <p:animEffect transition="in" filter="blinds(horizontal)">
                                      <p:cBhvr>
                                        <p:cTn id="22" dur="500"/>
                                        <p:tgtEl>
                                          <p:spTgt spid="421890">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1890">
                                            <p:txEl>
                                              <p:pRg st="7" end="7"/>
                                            </p:txEl>
                                          </p:spTgt>
                                        </p:tgtEl>
                                        <p:attrNameLst>
                                          <p:attrName>style.visibility</p:attrName>
                                        </p:attrNameLst>
                                      </p:cBhvr>
                                      <p:to>
                                        <p:strVal val="visible"/>
                                      </p:to>
                                    </p:set>
                                    <p:animEffect transition="in" filter="blinds(horizontal)">
                                      <p:cBhvr>
                                        <p:cTn id="25" dur="500"/>
                                        <p:tgtEl>
                                          <p:spTgt spid="4218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86492"/>
            <a:ext cx="91440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00"/>
                </a:solidFill>
                <a:effectLst/>
                <a:latin typeface="Arial"/>
                <a:ea typeface="楷体" pitchFamily="49" charset="-122"/>
                <a:cs typeface="宋体" pitchFamily="2" charset="-122"/>
              </a:rPr>
              <a:t> </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黑土是大量枯枝落叶或草本植物难以腐化、分解，历经长时间演化形成的肥沃土壤。图</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13</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示意某优质黑士区。</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20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世纪</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30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年代以来，该区域农作物种植面积不断扩大，黑土侵蚀严重。</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60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年代起，该区域采取了滴灌等一系列措施，黑土侵蚀明显减少。  </a:t>
            </a:r>
            <a:endParaRPr kumimoji="0" lang="zh-CN" sz="2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(1)</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说明该地区气候条件对黑土形成的影响。</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r>
              <a:rPr kumimoji="0" lang="en-US"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3</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分</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endParaRPr kumimoji="0" lang="zh-CN" altLang="zh-CN" sz="2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smtClean="0">
              <a:ln>
                <a:noFill/>
              </a:ln>
              <a:solidFill>
                <a:srgbClr val="0000FF"/>
              </a:solidFill>
              <a:effectLst/>
              <a:latin typeface="楷体" pitchFamily="49" charset="-122"/>
              <a:ea typeface="楷体" pitchFamily="49" charset="-122"/>
              <a:cs typeface="宋体" pitchFamily="2" charset="-122"/>
            </a:endParaRPr>
          </a:p>
        </p:txBody>
      </p:sp>
      <p:pic>
        <p:nvPicPr>
          <p:cNvPr id="45058" name="Picture 2" descr="福建省2016届高三上学期期末单科质量检查地理【解析】"/>
          <p:cNvPicPr>
            <a:picLocks noChangeAspect="1" noChangeArrowheads="1"/>
          </p:cNvPicPr>
          <p:nvPr/>
        </p:nvPicPr>
        <p:blipFill>
          <a:blip r:embed="rId2"/>
          <a:srcRect/>
          <a:stretch>
            <a:fillRect/>
          </a:stretch>
        </p:blipFill>
        <p:spPr bwMode="auto">
          <a:xfrm>
            <a:off x="1" y="2067694"/>
            <a:ext cx="4429124" cy="2847211"/>
          </a:xfrm>
          <a:prstGeom prst="rect">
            <a:avLst/>
          </a:prstGeom>
          <a:noFill/>
        </p:spPr>
      </p:pic>
      <p:sp>
        <p:nvSpPr>
          <p:cNvPr id="6" name="TextBox 5"/>
          <p:cNvSpPr txBox="1"/>
          <p:nvPr/>
        </p:nvSpPr>
        <p:spPr>
          <a:xfrm>
            <a:off x="4071934" y="2250279"/>
            <a:ext cx="5072066" cy="1569660"/>
          </a:xfrm>
          <a:prstGeom prst="rect">
            <a:avLst/>
          </a:prstGeom>
          <a:noFill/>
        </p:spPr>
        <p:txBody>
          <a:bodyPr wrap="square" rtlCol="0">
            <a:spAutoFit/>
          </a:bodyPr>
          <a:lstStyle/>
          <a:p>
            <a:r>
              <a:rPr lang="zh-CN" altLang="en-US" sz="2400" b="1" dirty="0" smtClean="0">
                <a:solidFill>
                  <a:srgbClr val="C00000"/>
                </a:solidFill>
              </a:rPr>
              <a:t>（</a:t>
            </a:r>
            <a:r>
              <a:rPr lang="en-US" altLang="zh-CN" sz="2400" b="1" dirty="0" smtClean="0">
                <a:solidFill>
                  <a:srgbClr val="C00000"/>
                </a:solidFill>
              </a:rPr>
              <a:t>1</a:t>
            </a:r>
            <a:r>
              <a:rPr lang="zh-CN" altLang="en-US" sz="2400" b="1" dirty="0" smtClean="0">
                <a:solidFill>
                  <a:srgbClr val="C00000"/>
                </a:solidFill>
              </a:rPr>
              <a:t>）夏季雨热同期，利于植被生长（</a:t>
            </a:r>
            <a:r>
              <a:rPr lang="en-US" altLang="zh-CN" sz="2400" b="1" dirty="0" smtClean="0">
                <a:solidFill>
                  <a:srgbClr val="C00000"/>
                </a:solidFill>
              </a:rPr>
              <a:t>1</a:t>
            </a:r>
            <a:r>
              <a:rPr lang="zh-CN" altLang="en-US" sz="2400" b="1" dirty="0" smtClean="0">
                <a:solidFill>
                  <a:srgbClr val="C00000"/>
                </a:solidFill>
              </a:rPr>
              <a:t>分）；冬季较长，寒冷干燥，枯枝落叶多（</a:t>
            </a:r>
            <a:r>
              <a:rPr lang="en-US" altLang="zh-CN" sz="2400" b="1" dirty="0" smtClean="0">
                <a:solidFill>
                  <a:srgbClr val="C00000"/>
                </a:solidFill>
              </a:rPr>
              <a:t>1</a:t>
            </a:r>
            <a:r>
              <a:rPr lang="zh-CN" altLang="en-US" sz="2400" b="1" dirty="0" smtClean="0">
                <a:solidFill>
                  <a:srgbClr val="C00000"/>
                </a:solidFill>
              </a:rPr>
              <a:t>分）；  微生物活动弱，枯枝落叶分解缓慢（</a:t>
            </a:r>
            <a:r>
              <a:rPr lang="en-US" altLang="zh-CN" sz="2400" b="1" dirty="0" smtClean="0">
                <a:solidFill>
                  <a:srgbClr val="C00000"/>
                </a:solidFill>
              </a:rPr>
              <a:t>1</a:t>
            </a:r>
            <a:r>
              <a:rPr lang="zh-CN" altLang="en-US" sz="2400" b="1" dirty="0" smtClean="0">
                <a:solidFill>
                  <a:srgbClr val="C00000"/>
                </a:solidFill>
              </a:rPr>
              <a:t>分）。</a:t>
            </a:r>
          </a:p>
        </p:txBody>
      </p:sp>
    </p:spTree>
    <p:extLst>
      <p:ext uri="{BB962C8B-B14F-4D97-AF65-F5344CB8AC3E}">
        <p14:creationId xmlns:p14="http://schemas.microsoft.com/office/powerpoint/2010/main" val="2862022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79079"/>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00"/>
                </a:solidFill>
                <a:effectLst/>
                <a:latin typeface="Arial"/>
                <a:ea typeface="楷体" pitchFamily="49" charset="-122"/>
                <a:cs typeface="宋体" pitchFamily="2" charset="-122"/>
              </a:rPr>
              <a:t> </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黑土是大量枯枝落叶或草本植物难以腐化、分解，历经长时间演化形成的肥沃土壤。图</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13</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示意某优质黑士区。</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20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世纪</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30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年代以来，该区域农作物种植面积不断扩大，黑土侵蚀严重。</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60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年代起，该区域采取了滴灌等一系列措施，黑土侵蚀明显减少。  </a:t>
            </a:r>
            <a:endParaRPr kumimoji="0" lang="zh-CN" sz="2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(2)</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分析</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20</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世纪</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30</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年代以来该地区黑土侵蚀严重的原因。</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r>
              <a:rPr kumimoji="0" lang="en-US"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3</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分</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endParaRPr kumimoji="0" lang="zh-CN" altLang="zh-CN" sz="2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pic>
        <p:nvPicPr>
          <p:cNvPr id="45058" name="Picture 2" descr="福建省2016届高三上学期期末单科质量检查地理【解析】"/>
          <p:cNvPicPr>
            <a:picLocks noChangeAspect="1" noChangeArrowheads="1"/>
          </p:cNvPicPr>
          <p:nvPr/>
        </p:nvPicPr>
        <p:blipFill>
          <a:blip r:embed="rId2"/>
          <a:srcRect/>
          <a:stretch>
            <a:fillRect/>
          </a:stretch>
        </p:blipFill>
        <p:spPr bwMode="auto">
          <a:xfrm>
            <a:off x="142845" y="2625328"/>
            <a:ext cx="4568167" cy="2343155"/>
          </a:xfrm>
          <a:prstGeom prst="rect">
            <a:avLst/>
          </a:prstGeom>
          <a:noFill/>
        </p:spPr>
      </p:pic>
      <p:sp>
        <p:nvSpPr>
          <p:cNvPr id="6" name="TextBox 5"/>
          <p:cNvSpPr txBox="1"/>
          <p:nvPr/>
        </p:nvSpPr>
        <p:spPr>
          <a:xfrm>
            <a:off x="4071934" y="1928808"/>
            <a:ext cx="5072066" cy="2677656"/>
          </a:xfrm>
          <a:prstGeom prst="rect">
            <a:avLst/>
          </a:prstGeom>
          <a:noFill/>
        </p:spPr>
        <p:txBody>
          <a:bodyPr wrap="square" rtlCol="0">
            <a:spAutoFit/>
          </a:bodyPr>
          <a:lstStyle/>
          <a:p>
            <a:r>
              <a:rPr lang="zh-CN" altLang="en-US" sz="2400" b="1" dirty="0" smtClean="0">
                <a:solidFill>
                  <a:srgbClr val="C00000"/>
                </a:solidFill>
              </a:rPr>
              <a:t>（</a:t>
            </a:r>
            <a:r>
              <a:rPr lang="en-US" altLang="zh-CN" sz="2400" b="1" dirty="0" smtClean="0">
                <a:solidFill>
                  <a:srgbClr val="C00000"/>
                </a:solidFill>
              </a:rPr>
              <a:t>2</a:t>
            </a:r>
            <a:r>
              <a:rPr lang="zh-CN" altLang="en-US" sz="2400" b="1" dirty="0" smtClean="0">
                <a:solidFill>
                  <a:srgbClr val="C00000"/>
                </a:solidFill>
              </a:rPr>
              <a:t>）种植面积扩大，导致森林、草地破坏，加剧黑土退化（</a:t>
            </a:r>
            <a:r>
              <a:rPr lang="en-US" altLang="zh-CN" sz="2400" b="1" dirty="0" smtClean="0">
                <a:solidFill>
                  <a:srgbClr val="C00000"/>
                </a:solidFill>
              </a:rPr>
              <a:t>1</a:t>
            </a:r>
            <a:r>
              <a:rPr lang="zh-CN" altLang="en-US" sz="2400" b="1" dirty="0" smtClean="0">
                <a:solidFill>
                  <a:srgbClr val="C00000"/>
                </a:solidFill>
              </a:rPr>
              <a:t>分）；黑土区深居内陆，年降水较少，地势平坦，多大风天气，风力侵蚀作用显著（</a:t>
            </a:r>
            <a:r>
              <a:rPr lang="en-US" altLang="zh-CN" sz="2400" b="1" dirty="0" smtClean="0">
                <a:solidFill>
                  <a:srgbClr val="C00000"/>
                </a:solidFill>
              </a:rPr>
              <a:t>1</a:t>
            </a:r>
            <a:r>
              <a:rPr lang="zh-CN" altLang="en-US" sz="2400" b="1" dirty="0" smtClean="0">
                <a:solidFill>
                  <a:srgbClr val="C00000"/>
                </a:solidFill>
              </a:rPr>
              <a:t>分）；初夏汛期流水侵蚀作用较强（</a:t>
            </a:r>
            <a:r>
              <a:rPr lang="en-US" altLang="zh-CN" sz="2400" b="1" dirty="0" smtClean="0">
                <a:solidFill>
                  <a:srgbClr val="C00000"/>
                </a:solidFill>
              </a:rPr>
              <a:t>1</a:t>
            </a:r>
            <a:r>
              <a:rPr lang="zh-CN" altLang="en-US" sz="2400" b="1" dirty="0" smtClean="0">
                <a:solidFill>
                  <a:srgbClr val="C00000"/>
                </a:solidFill>
              </a:rPr>
              <a:t>分）。</a:t>
            </a:r>
          </a:p>
          <a:p>
            <a:endParaRPr lang="zh-CN" altLang="en-US" sz="2400" b="1" dirty="0">
              <a:solidFill>
                <a:srgbClr val="C00000"/>
              </a:solidFill>
            </a:endParaRPr>
          </a:p>
        </p:txBody>
      </p:sp>
    </p:spTree>
    <p:extLst>
      <p:ext uri="{BB962C8B-B14F-4D97-AF65-F5344CB8AC3E}">
        <p14:creationId xmlns:p14="http://schemas.microsoft.com/office/powerpoint/2010/main" val="105333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7" name="对象 1"/>
          <p:cNvGraphicFramePr>
            <a:graphicFrameLocks noChangeAspect="1"/>
          </p:cNvGraphicFramePr>
          <p:nvPr/>
        </p:nvGraphicFramePr>
        <p:xfrm>
          <a:off x="314366" y="2403872"/>
          <a:ext cx="8528366" cy="155972"/>
        </p:xfrm>
        <a:graphic>
          <a:graphicData uri="http://schemas.openxmlformats.org/presentationml/2006/ole">
            <mc:AlternateContent xmlns:mc="http://schemas.openxmlformats.org/markup-compatibility/2006">
              <mc:Choice xmlns:v="urn:schemas-microsoft-com:vml" Requires="v">
                <p:oleObj spid="_x0000_s3097" r:id="rId3" imgW="11477625" imgH="209550" progId="Word.Document.8">
                  <p:embed/>
                </p:oleObj>
              </mc:Choice>
              <mc:Fallback>
                <p:oleObj r:id="rId3" imgW="11477625" imgH="209550" progId="Word.Document.8">
                  <p:embed/>
                  <p:pic>
                    <p:nvPicPr>
                      <p:cNvPr id="0" name=""/>
                      <p:cNvPicPr/>
                      <p:nvPr/>
                    </p:nvPicPr>
                    <p:blipFill>
                      <a:blip r:embed="rId4"/>
                      <a:stretch>
                        <a:fillRect/>
                      </a:stretch>
                    </p:blipFill>
                    <p:spPr>
                      <a:xfrm>
                        <a:off x="314366" y="2403872"/>
                        <a:ext cx="8528366" cy="155972"/>
                      </a:xfrm>
                      <a:prstGeom prst="rect">
                        <a:avLst/>
                      </a:prstGeom>
                      <a:noFill/>
                      <a:ln w="38100">
                        <a:noFill/>
                        <a:miter/>
                      </a:ln>
                    </p:spPr>
                  </p:pic>
                </p:oleObj>
              </mc:Fallback>
            </mc:AlternateContent>
          </a:graphicData>
        </a:graphic>
      </p:graphicFrame>
      <p:sp>
        <p:nvSpPr>
          <p:cNvPr id="19458" name="文本框 99"/>
          <p:cNvSpPr txBox="1"/>
          <p:nvPr/>
        </p:nvSpPr>
        <p:spPr>
          <a:xfrm>
            <a:off x="194285" y="379024"/>
            <a:ext cx="4613082" cy="377026"/>
          </a:xfrm>
          <a:prstGeom prst="rect">
            <a:avLst/>
          </a:prstGeom>
          <a:noFill/>
          <a:ln w="9525">
            <a:noFill/>
          </a:ln>
        </p:spPr>
        <p:txBody>
          <a:bodyPr wrap="square" lIns="68580" tIns="34290" rIns="68580" bIns="34290" anchor="t" anchorCtr="0">
            <a:spAutoFit/>
          </a:bodyPr>
          <a:lstStyle/>
          <a:p>
            <a:pPr marL="257175" indent="-257175">
              <a:buFont typeface="Wingdings" panose="05000000000000000000" charset="0"/>
              <a:buChar char="p"/>
            </a:pPr>
            <a:r>
              <a:rPr lang="zh-CN" altLang="en-US" sz="2000">
                <a:solidFill>
                  <a:srgbClr val="00B000"/>
                </a:solidFill>
                <a:latin typeface="Times New Roman" panose="02020603050405020304" pitchFamily="18" charset="0"/>
                <a:ea typeface="宋体" panose="02010600030101010101" pitchFamily="2" charset="-122"/>
              </a:rPr>
              <a:t>气候</a:t>
            </a:r>
            <a:r>
              <a:rPr lang="zh-CN" altLang="zh-CN" sz="2000">
                <a:solidFill>
                  <a:srgbClr val="00B000"/>
                </a:solidFill>
                <a:latin typeface="Times New Roman" panose="02020603050405020304" pitchFamily="18" charset="0"/>
                <a:ea typeface="宋体" panose="02010600030101010101" pitchFamily="2" charset="-122"/>
              </a:rPr>
              <a:t>与其他自然地理要素的联系</a:t>
            </a:r>
            <a:endParaRPr lang="zh-CN" altLang="en-US" sz="2000">
              <a:solidFill>
                <a:srgbClr val="00B000"/>
              </a:solidFill>
              <a:latin typeface="Times New Roman" panose="02020603050405020304" pitchFamily="18" charset="0"/>
              <a:ea typeface="宋体" panose="02010600030101010101" pitchFamily="2" charset="-122"/>
            </a:endParaRPr>
          </a:p>
        </p:txBody>
      </p:sp>
      <p:pic>
        <p:nvPicPr>
          <p:cNvPr id="21506" name="Picture 2" descr="EWM4"/>
          <p:cNvPicPr>
            <a:picLocks noChangeAspect="1"/>
          </p:cNvPicPr>
          <p:nvPr/>
        </p:nvPicPr>
        <p:blipFill>
          <a:blip r:embed="rId5"/>
          <a:stretch>
            <a:fillRect/>
          </a:stretch>
        </p:blipFill>
        <p:spPr>
          <a:xfrm>
            <a:off x="1277231" y="951547"/>
            <a:ext cx="5830059" cy="3671888"/>
          </a:xfrm>
          <a:prstGeom prst="rect">
            <a:avLst/>
          </a:prstGeom>
          <a:noFill/>
          <a:ln w="9525">
            <a:noFill/>
          </a:ln>
        </p:spPr>
      </p:pic>
    </p:spTree>
    <p:extLst>
      <p:ext uri="{BB962C8B-B14F-4D97-AF65-F5344CB8AC3E}">
        <p14:creationId xmlns:p14="http://schemas.microsoft.com/office/powerpoint/2010/main" val="3405769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28078"/>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00"/>
                </a:solidFill>
                <a:effectLst/>
                <a:latin typeface="Arial"/>
                <a:ea typeface="楷体" pitchFamily="49" charset="-122"/>
                <a:cs typeface="宋体" pitchFamily="2" charset="-122"/>
              </a:rPr>
              <a:t> </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黑土是大量枯枝落叶或草本植物难以腐化、分解，历经长时间演化形成的肥沃土壤。图</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13</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示意某优质黑士区。</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20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世纪</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30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年代以来，该区域农作物种植面积不断扩大，黑土侵蚀严重。</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60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年代起，该区域采取了滴灌等一系列措施，黑土侵蚀明显减少。  </a:t>
            </a:r>
            <a:endParaRPr kumimoji="0" lang="zh-CN" sz="2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(3)</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说明滴灌对减轻该地区黑土侵蚀的作用。</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r>
              <a:rPr kumimoji="0" lang="en-US"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2</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分</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endParaRPr kumimoji="0" lang="zh-CN" altLang="zh-CN" sz="2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pic>
        <p:nvPicPr>
          <p:cNvPr id="45058" name="Picture 2" descr="福建省2016届高三上学期期末单科质量检查地理【解析】"/>
          <p:cNvPicPr>
            <a:picLocks noChangeAspect="1" noChangeArrowheads="1"/>
          </p:cNvPicPr>
          <p:nvPr/>
        </p:nvPicPr>
        <p:blipFill>
          <a:blip r:embed="rId2"/>
          <a:srcRect/>
          <a:stretch>
            <a:fillRect/>
          </a:stretch>
        </p:blipFill>
        <p:spPr bwMode="auto">
          <a:xfrm>
            <a:off x="142845" y="2089543"/>
            <a:ext cx="4568167" cy="2878940"/>
          </a:xfrm>
          <a:prstGeom prst="rect">
            <a:avLst/>
          </a:prstGeom>
          <a:noFill/>
        </p:spPr>
      </p:pic>
      <p:sp>
        <p:nvSpPr>
          <p:cNvPr id="6" name="TextBox 5"/>
          <p:cNvSpPr txBox="1"/>
          <p:nvPr/>
        </p:nvSpPr>
        <p:spPr>
          <a:xfrm>
            <a:off x="4071934" y="1910914"/>
            <a:ext cx="5072066" cy="1938992"/>
          </a:xfrm>
          <a:prstGeom prst="rect">
            <a:avLst/>
          </a:prstGeom>
          <a:noFill/>
        </p:spPr>
        <p:txBody>
          <a:bodyPr wrap="square" rtlCol="0">
            <a:spAutoFit/>
          </a:bodyPr>
          <a:lstStyle/>
          <a:p>
            <a:r>
              <a:rPr lang="zh-CN" altLang="en-US" sz="2400" b="1" dirty="0" smtClean="0">
                <a:solidFill>
                  <a:srgbClr val="C00000"/>
                </a:solidFill>
              </a:rPr>
              <a:t>（</a:t>
            </a:r>
            <a:r>
              <a:rPr lang="en-US" altLang="zh-CN" sz="2400" b="1" dirty="0" smtClean="0">
                <a:solidFill>
                  <a:srgbClr val="C00000"/>
                </a:solidFill>
              </a:rPr>
              <a:t>3</a:t>
            </a:r>
            <a:r>
              <a:rPr lang="zh-CN" altLang="en-US" sz="2400" b="1" dirty="0" smtClean="0">
                <a:solidFill>
                  <a:srgbClr val="C00000"/>
                </a:solidFill>
              </a:rPr>
              <a:t>）保持黑土水分，防止旱季因土壤过度干燥，减轻风力对土壤的侵蚀（</a:t>
            </a:r>
            <a:r>
              <a:rPr lang="en-US" altLang="zh-CN" sz="2400" b="1" dirty="0" smtClean="0">
                <a:solidFill>
                  <a:srgbClr val="C00000"/>
                </a:solidFill>
              </a:rPr>
              <a:t>1</a:t>
            </a:r>
            <a:r>
              <a:rPr lang="zh-CN" altLang="en-US" sz="2400" b="1" dirty="0" smtClean="0">
                <a:solidFill>
                  <a:srgbClr val="C00000"/>
                </a:solidFill>
              </a:rPr>
              <a:t>分）；防止 过度灌溉造成水土流失（</a:t>
            </a:r>
            <a:r>
              <a:rPr lang="en-US" altLang="zh-CN" sz="2400" b="1" dirty="0" smtClean="0">
                <a:solidFill>
                  <a:srgbClr val="C00000"/>
                </a:solidFill>
              </a:rPr>
              <a:t>1</a:t>
            </a:r>
            <a:r>
              <a:rPr lang="zh-CN" altLang="en-US" sz="2400" b="1" dirty="0" smtClean="0">
                <a:solidFill>
                  <a:srgbClr val="C00000"/>
                </a:solidFill>
              </a:rPr>
              <a:t>分）。</a:t>
            </a:r>
          </a:p>
          <a:p>
            <a:endParaRPr lang="zh-CN" altLang="en-US" sz="2400" b="1" dirty="0">
              <a:solidFill>
                <a:srgbClr val="C00000"/>
              </a:solidFill>
            </a:endParaRPr>
          </a:p>
        </p:txBody>
      </p:sp>
    </p:spTree>
    <p:extLst>
      <p:ext uri="{BB962C8B-B14F-4D97-AF65-F5344CB8AC3E}">
        <p14:creationId xmlns:p14="http://schemas.microsoft.com/office/powerpoint/2010/main" val="316126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框 1"/>
          <p:cNvSpPr txBox="1">
            <a:spLocks noChangeArrowheads="1"/>
          </p:cNvSpPr>
          <p:nvPr/>
        </p:nvSpPr>
        <p:spPr bwMode="auto">
          <a:xfrm>
            <a:off x="660400" y="105966"/>
            <a:ext cx="8126442" cy="830997"/>
          </a:xfrm>
          <a:prstGeom prst="rect">
            <a:avLst/>
          </a:prstGeom>
          <a:noFill/>
          <a:ln w="9525">
            <a:noFill/>
            <a:miter lim="800000"/>
            <a:headEnd/>
            <a:tailEnd/>
          </a:ln>
        </p:spPr>
        <p:txBody>
          <a:bodyPr wrap="square">
            <a:spAutoFit/>
          </a:bodyPr>
          <a:lstStyle/>
          <a:p>
            <a:r>
              <a:rPr lang="zh-CN" altLang="en-US" sz="2400" b="1" dirty="0">
                <a:latin typeface="宋体" pitchFamily="2" charset="-122"/>
                <a:sym typeface="宋体" pitchFamily="2" charset="-122"/>
              </a:rPr>
              <a:t>盐碱化：</a:t>
            </a:r>
            <a:r>
              <a:rPr lang="zh-CN" altLang="en-US" sz="2400" dirty="0">
                <a:latin typeface="宋体" pitchFamily="2" charset="-122"/>
              </a:rPr>
              <a:t>土壤盐渍化是指土壤底层或地下水盐分随毛管水的上升到地表，水分蒸发后，使盐分积累在表层土壤中的过程。</a:t>
            </a:r>
          </a:p>
        </p:txBody>
      </p:sp>
      <p:sp>
        <p:nvSpPr>
          <p:cNvPr id="58372" name="文本框 4"/>
          <p:cNvSpPr txBox="1">
            <a:spLocks noChangeArrowheads="1"/>
          </p:cNvSpPr>
          <p:nvPr/>
        </p:nvSpPr>
        <p:spPr bwMode="auto">
          <a:xfrm>
            <a:off x="2928927" y="3536163"/>
            <a:ext cx="2655895" cy="461665"/>
          </a:xfrm>
          <a:prstGeom prst="rect">
            <a:avLst/>
          </a:prstGeom>
          <a:noFill/>
          <a:ln w="9525">
            <a:noFill/>
            <a:miter lim="800000"/>
            <a:headEnd/>
            <a:tailEnd/>
          </a:ln>
        </p:spPr>
        <p:txBody>
          <a:bodyPr wrap="square">
            <a:spAutoFit/>
          </a:bodyPr>
          <a:lstStyle/>
          <a:p>
            <a:r>
              <a:rPr lang="zh-CN" altLang="en-US" sz="2400" dirty="0"/>
              <a:t>盐分在地表析出</a:t>
            </a:r>
          </a:p>
        </p:txBody>
      </p:sp>
      <p:pic>
        <p:nvPicPr>
          <p:cNvPr id="58374" name="图片 8" descr="112354258_3_20171001092556375"/>
          <p:cNvPicPr>
            <a:picLocks noChangeAspect="1" noChangeArrowheads="1"/>
          </p:cNvPicPr>
          <p:nvPr/>
        </p:nvPicPr>
        <p:blipFill>
          <a:blip r:embed="rId2"/>
          <a:srcRect/>
          <a:stretch>
            <a:fillRect/>
          </a:stretch>
        </p:blipFill>
        <p:spPr bwMode="auto">
          <a:xfrm>
            <a:off x="4714876" y="1017974"/>
            <a:ext cx="3214710" cy="2411033"/>
          </a:xfrm>
          <a:prstGeom prst="rect">
            <a:avLst/>
          </a:prstGeom>
          <a:noFill/>
          <a:ln w="9525">
            <a:noFill/>
            <a:miter lim="800000"/>
            <a:headEnd/>
            <a:tailEnd/>
          </a:ln>
        </p:spPr>
      </p:pic>
      <p:sp>
        <p:nvSpPr>
          <p:cNvPr id="4" name="文本框 3"/>
          <p:cNvSpPr txBox="1"/>
          <p:nvPr/>
        </p:nvSpPr>
        <p:spPr>
          <a:xfrm>
            <a:off x="4143372" y="160718"/>
            <a:ext cx="3071834" cy="369332"/>
          </a:xfrm>
          <a:prstGeom prst="rect">
            <a:avLst/>
          </a:prstGeom>
          <a:noFill/>
          <a:ln w="28575" cmpd="sng">
            <a:solidFill>
              <a:srgbClr val="FF0000"/>
            </a:solidFill>
            <a:prstDash val="solid"/>
          </a:ln>
          <a:extLst/>
        </p:spPr>
        <p:style>
          <a:lnRef idx="2">
            <a:schemeClr val="accent2"/>
          </a:lnRef>
          <a:fillRef idx="1">
            <a:schemeClr val="lt1"/>
          </a:fillRef>
          <a:effectRef idx="0">
            <a:schemeClr val="accent2"/>
          </a:effectRef>
          <a:fontRef idx="minor">
            <a:schemeClr val="dk1"/>
          </a:fontRef>
        </p:style>
        <p:txBody>
          <a:bodyPr wrap="square">
            <a:spAutoFit/>
          </a:bodyPr>
          <a:lstStyle/>
          <a:p>
            <a:pPr fontAlgn="auto">
              <a:defRPr/>
            </a:pPr>
            <a:endParaRPr lang="zh-CN" altLang="en-US" noProof="1"/>
          </a:p>
        </p:txBody>
      </p:sp>
      <p:sp>
        <p:nvSpPr>
          <p:cNvPr id="10" name="文本框 9"/>
          <p:cNvSpPr txBox="1"/>
          <p:nvPr/>
        </p:nvSpPr>
        <p:spPr>
          <a:xfrm>
            <a:off x="2571736" y="521464"/>
            <a:ext cx="1285884" cy="369332"/>
          </a:xfrm>
          <a:prstGeom prst="rect">
            <a:avLst/>
          </a:prstGeom>
          <a:noFill/>
          <a:ln w="28575" cmpd="sng">
            <a:solidFill>
              <a:srgbClr val="FF0000"/>
            </a:solidFill>
            <a:prstDash val="solid"/>
          </a:ln>
          <a:extLst/>
        </p:spPr>
        <p:style>
          <a:lnRef idx="2">
            <a:schemeClr val="accent2"/>
          </a:lnRef>
          <a:fillRef idx="1">
            <a:schemeClr val="lt1"/>
          </a:fillRef>
          <a:effectRef idx="0">
            <a:schemeClr val="accent2"/>
          </a:effectRef>
          <a:fontRef idx="minor">
            <a:schemeClr val="dk1"/>
          </a:fontRef>
        </p:style>
        <p:txBody>
          <a:bodyPr wrap="square">
            <a:spAutoFit/>
          </a:bodyPr>
          <a:lstStyle/>
          <a:p>
            <a:pPr fontAlgn="auto">
              <a:defRPr/>
            </a:pPr>
            <a:endParaRPr lang="zh-CN" altLang="en-US" noProof="1"/>
          </a:p>
        </p:txBody>
      </p:sp>
      <p:pic>
        <p:nvPicPr>
          <p:cNvPr id="57346" name="Picture 2"/>
          <p:cNvPicPr>
            <a:picLocks noChangeAspect="1" noChangeArrowheads="1"/>
          </p:cNvPicPr>
          <p:nvPr/>
        </p:nvPicPr>
        <p:blipFill>
          <a:blip r:embed="rId3"/>
          <a:srcRect/>
          <a:stretch>
            <a:fillRect/>
          </a:stretch>
        </p:blipFill>
        <p:spPr bwMode="auto">
          <a:xfrm>
            <a:off x="428597" y="1017974"/>
            <a:ext cx="4071966" cy="2393156"/>
          </a:xfrm>
          <a:prstGeom prst="rect">
            <a:avLst/>
          </a:prstGeom>
          <a:noFill/>
          <a:ln w="9525">
            <a:noFill/>
            <a:miter lim="800000"/>
            <a:headEnd/>
            <a:tailEnd/>
          </a:ln>
          <a:effectLst/>
        </p:spPr>
      </p:pic>
    </p:spTree>
    <p:extLst>
      <p:ext uri="{BB962C8B-B14F-4D97-AF65-F5344CB8AC3E}">
        <p14:creationId xmlns:p14="http://schemas.microsoft.com/office/powerpoint/2010/main" val="426872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立方体 41"/>
          <p:cNvSpPr/>
          <p:nvPr/>
        </p:nvSpPr>
        <p:spPr>
          <a:xfrm>
            <a:off x="4413251" y="2800350"/>
            <a:ext cx="4143375" cy="1540669"/>
          </a:xfrm>
          <a:prstGeom prst="cub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zh-CN" altLang="en-US" noProof="1">
              <a:solidFill>
                <a:prstClr val="white"/>
              </a:solidFill>
              <a:latin typeface="Calibri" panose="020F0502020204030204"/>
              <a:ea typeface="黑体" panose="02010609060101010101" charset="-122"/>
            </a:endParaRPr>
          </a:p>
        </p:txBody>
      </p:sp>
      <p:sp>
        <p:nvSpPr>
          <p:cNvPr id="4" name="立方体 3"/>
          <p:cNvSpPr/>
          <p:nvPr/>
        </p:nvSpPr>
        <p:spPr>
          <a:xfrm>
            <a:off x="92075" y="2772966"/>
            <a:ext cx="3873500" cy="1484709"/>
          </a:xfrm>
          <a:prstGeom prst="cub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zh-CN" altLang="en-US" noProof="1">
              <a:solidFill>
                <a:prstClr val="white"/>
              </a:solidFill>
              <a:latin typeface="Calibri" panose="020F0502020204030204"/>
              <a:ea typeface="黑体" panose="02010609060101010101" charset="-122"/>
            </a:endParaRPr>
          </a:p>
        </p:txBody>
      </p:sp>
      <p:grpSp>
        <p:nvGrpSpPr>
          <p:cNvPr id="2" name="组合 40"/>
          <p:cNvGrpSpPr>
            <a:grpSpLocks/>
          </p:cNvGrpSpPr>
          <p:nvPr/>
        </p:nvGrpSpPr>
        <p:grpSpPr bwMode="auto">
          <a:xfrm>
            <a:off x="4908550" y="2744391"/>
            <a:ext cx="3068638" cy="636984"/>
            <a:chOff x="2742" y="6585"/>
            <a:chExt cx="4834" cy="1338"/>
          </a:xfrm>
        </p:grpSpPr>
        <p:sp>
          <p:nvSpPr>
            <p:cNvPr id="24" name=" 24"/>
            <p:cNvSpPr/>
            <p:nvPr/>
          </p:nvSpPr>
          <p:spPr>
            <a:xfrm>
              <a:off x="4210" y="705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25" name=" 24"/>
            <p:cNvSpPr/>
            <p:nvPr/>
          </p:nvSpPr>
          <p:spPr>
            <a:xfrm>
              <a:off x="4933" y="7220"/>
              <a:ext cx="243"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26" name=" 24"/>
            <p:cNvSpPr/>
            <p:nvPr/>
          </p:nvSpPr>
          <p:spPr>
            <a:xfrm>
              <a:off x="3442" y="7688"/>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27" name=" 24"/>
            <p:cNvSpPr/>
            <p:nvPr/>
          </p:nvSpPr>
          <p:spPr>
            <a:xfrm>
              <a:off x="5175" y="7688"/>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28" name=" 24"/>
            <p:cNvSpPr/>
            <p:nvPr/>
          </p:nvSpPr>
          <p:spPr>
            <a:xfrm>
              <a:off x="7333" y="6820"/>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29" name=" 24"/>
            <p:cNvSpPr/>
            <p:nvPr/>
          </p:nvSpPr>
          <p:spPr>
            <a:xfrm>
              <a:off x="6531" y="69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0" name=" 24"/>
            <p:cNvSpPr/>
            <p:nvPr/>
          </p:nvSpPr>
          <p:spPr>
            <a:xfrm>
              <a:off x="2742" y="65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1" name=" 24"/>
            <p:cNvSpPr/>
            <p:nvPr/>
          </p:nvSpPr>
          <p:spPr>
            <a:xfrm>
              <a:off x="3582" y="65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2" name=" 24"/>
            <p:cNvSpPr/>
            <p:nvPr/>
          </p:nvSpPr>
          <p:spPr>
            <a:xfrm>
              <a:off x="3200" y="69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3" name=" 24"/>
            <p:cNvSpPr/>
            <p:nvPr/>
          </p:nvSpPr>
          <p:spPr>
            <a:xfrm>
              <a:off x="3825" y="7220"/>
              <a:ext cx="245"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4" name=" 24"/>
            <p:cNvSpPr/>
            <p:nvPr/>
          </p:nvSpPr>
          <p:spPr>
            <a:xfrm>
              <a:off x="2742" y="745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5" name=" 24"/>
            <p:cNvSpPr/>
            <p:nvPr/>
          </p:nvSpPr>
          <p:spPr>
            <a:xfrm>
              <a:off x="4695" y="6750"/>
              <a:ext cx="245"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6" name=" 24"/>
            <p:cNvSpPr/>
            <p:nvPr/>
          </p:nvSpPr>
          <p:spPr>
            <a:xfrm>
              <a:off x="4453" y="754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7" name=" 24"/>
            <p:cNvSpPr/>
            <p:nvPr/>
          </p:nvSpPr>
          <p:spPr>
            <a:xfrm>
              <a:off x="5508" y="7220"/>
              <a:ext cx="245"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8" name=" 24"/>
            <p:cNvSpPr/>
            <p:nvPr/>
          </p:nvSpPr>
          <p:spPr>
            <a:xfrm>
              <a:off x="6393" y="754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39" name=" 24"/>
            <p:cNvSpPr/>
            <p:nvPr/>
          </p:nvSpPr>
          <p:spPr>
            <a:xfrm>
              <a:off x="7333" y="745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0" name=" 24"/>
            <p:cNvSpPr/>
            <p:nvPr/>
          </p:nvSpPr>
          <p:spPr>
            <a:xfrm>
              <a:off x="5753" y="6750"/>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grpSp>
      <p:sp>
        <p:nvSpPr>
          <p:cNvPr id="216" name=" 216"/>
          <p:cNvSpPr/>
          <p:nvPr/>
        </p:nvSpPr>
        <p:spPr>
          <a:xfrm>
            <a:off x="1277938" y="1463278"/>
            <a:ext cx="868362" cy="651272"/>
          </a:xfrm>
          <a:prstGeom prst="su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grpSp>
        <p:nvGrpSpPr>
          <p:cNvPr id="6" name="组合 42"/>
          <p:cNvGrpSpPr>
            <a:grpSpLocks/>
          </p:cNvGrpSpPr>
          <p:nvPr/>
        </p:nvGrpSpPr>
        <p:grpSpPr bwMode="auto">
          <a:xfrm>
            <a:off x="601664" y="3725466"/>
            <a:ext cx="3068637" cy="636984"/>
            <a:chOff x="2742" y="6585"/>
            <a:chExt cx="4834" cy="1338"/>
          </a:xfrm>
        </p:grpSpPr>
        <p:sp>
          <p:nvSpPr>
            <p:cNvPr id="44" name=" 24"/>
            <p:cNvSpPr/>
            <p:nvPr/>
          </p:nvSpPr>
          <p:spPr>
            <a:xfrm>
              <a:off x="4210" y="705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5" name=" 24"/>
            <p:cNvSpPr/>
            <p:nvPr/>
          </p:nvSpPr>
          <p:spPr>
            <a:xfrm>
              <a:off x="4933" y="7220"/>
              <a:ext cx="243"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6" name=" 24"/>
            <p:cNvSpPr/>
            <p:nvPr/>
          </p:nvSpPr>
          <p:spPr>
            <a:xfrm>
              <a:off x="3442" y="7688"/>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7" name=" 24"/>
            <p:cNvSpPr/>
            <p:nvPr/>
          </p:nvSpPr>
          <p:spPr>
            <a:xfrm>
              <a:off x="5175" y="7688"/>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8" name=" 24"/>
            <p:cNvSpPr/>
            <p:nvPr/>
          </p:nvSpPr>
          <p:spPr>
            <a:xfrm>
              <a:off x="7333" y="6820"/>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49" name=" 24"/>
            <p:cNvSpPr/>
            <p:nvPr/>
          </p:nvSpPr>
          <p:spPr>
            <a:xfrm>
              <a:off x="6531" y="69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0" name=" 24"/>
            <p:cNvSpPr/>
            <p:nvPr/>
          </p:nvSpPr>
          <p:spPr>
            <a:xfrm>
              <a:off x="2742" y="65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1" name=" 24"/>
            <p:cNvSpPr/>
            <p:nvPr/>
          </p:nvSpPr>
          <p:spPr>
            <a:xfrm>
              <a:off x="3582" y="65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2" name=" 24"/>
            <p:cNvSpPr/>
            <p:nvPr/>
          </p:nvSpPr>
          <p:spPr>
            <a:xfrm>
              <a:off x="3200" y="6985"/>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3" name=" 24"/>
            <p:cNvSpPr/>
            <p:nvPr/>
          </p:nvSpPr>
          <p:spPr>
            <a:xfrm>
              <a:off x="3825" y="7220"/>
              <a:ext cx="245"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4" name=" 24"/>
            <p:cNvSpPr/>
            <p:nvPr/>
          </p:nvSpPr>
          <p:spPr>
            <a:xfrm>
              <a:off x="2742" y="745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5" name=" 24"/>
            <p:cNvSpPr/>
            <p:nvPr/>
          </p:nvSpPr>
          <p:spPr>
            <a:xfrm>
              <a:off x="4695" y="6750"/>
              <a:ext cx="245"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6" name=" 24"/>
            <p:cNvSpPr/>
            <p:nvPr/>
          </p:nvSpPr>
          <p:spPr>
            <a:xfrm>
              <a:off x="4453" y="754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7" name=" 24"/>
            <p:cNvSpPr/>
            <p:nvPr/>
          </p:nvSpPr>
          <p:spPr>
            <a:xfrm>
              <a:off x="5508" y="7220"/>
              <a:ext cx="245" cy="23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8" name=" 24"/>
            <p:cNvSpPr/>
            <p:nvPr/>
          </p:nvSpPr>
          <p:spPr>
            <a:xfrm>
              <a:off x="6393" y="754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59" name=" 24"/>
            <p:cNvSpPr/>
            <p:nvPr/>
          </p:nvSpPr>
          <p:spPr>
            <a:xfrm>
              <a:off x="7333" y="7453"/>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sp>
          <p:nvSpPr>
            <p:cNvPr id="60" name=" 24"/>
            <p:cNvSpPr/>
            <p:nvPr/>
          </p:nvSpPr>
          <p:spPr>
            <a:xfrm>
              <a:off x="5753" y="6750"/>
              <a:ext cx="243" cy="235"/>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noProof="1">
                <a:solidFill>
                  <a:srgbClr val="FFFFFF"/>
                </a:solidFill>
                <a:latin typeface="Calibri" panose="020F0502020204030204"/>
                <a:ea typeface="黑体" panose="02010609060101010101" charset="-122"/>
              </a:endParaRPr>
            </a:p>
          </p:txBody>
        </p:sp>
      </p:grpSp>
      <p:grpSp>
        <p:nvGrpSpPr>
          <p:cNvPr id="7" name="组合 101"/>
          <p:cNvGrpSpPr>
            <a:grpSpLocks/>
          </p:cNvGrpSpPr>
          <p:nvPr/>
        </p:nvGrpSpPr>
        <p:grpSpPr bwMode="auto">
          <a:xfrm>
            <a:off x="5545138" y="1500188"/>
            <a:ext cx="1885950" cy="1228725"/>
            <a:chOff x="8573" y="2222"/>
            <a:chExt cx="2971" cy="2579"/>
          </a:xfrm>
        </p:grpSpPr>
        <p:sp>
          <p:nvSpPr>
            <p:cNvPr id="61" name="云形 60"/>
            <p:cNvSpPr/>
            <p:nvPr/>
          </p:nvSpPr>
          <p:spPr>
            <a:xfrm>
              <a:off x="9378" y="2577"/>
              <a:ext cx="2166" cy="812"/>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zh-CN" altLang="en-US" noProof="1">
                <a:solidFill>
                  <a:prstClr val="white"/>
                </a:solidFill>
                <a:latin typeface="Calibri" panose="020F0502020204030204"/>
                <a:ea typeface="黑体" panose="02010609060101010101" charset="-122"/>
              </a:endParaRPr>
            </a:p>
          </p:txBody>
        </p:sp>
        <p:sp>
          <p:nvSpPr>
            <p:cNvPr id="62" name="云形 61"/>
            <p:cNvSpPr/>
            <p:nvPr/>
          </p:nvSpPr>
          <p:spPr>
            <a:xfrm>
              <a:off x="8573" y="2222"/>
              <a:ext cx="2166" cy="82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zh-CN" altLang="en-US" noProof="1">
                <a:solidFill>
                  <a:prstClr val="white"/>
                </a:solidFill>
                <a:latin typeface="Calibri" panose="020F0502020204030204"/>
                <a:ea typeface="黑体" panose="02010609060101010101" charset="-122"/>
              </a:endParaRPr>
            </a:p>
          </p:txBody>
        </p:sp>
        <p:grpSp>
          <p:nvGrpSpPr>
            <p:cNvPr id="14358" name="组合 100"/>
            <p:cNvGrpSpPr>
              <a:grpSpLocks/>
            </p:cNvGrpSpPr>
            <p:nvPr/>
          </p:nvGrpSpPr>
          <p:grpSpPr bwMode="auto">
            <a:xfrm>
              <a:off x="8913" y="3517"/>
              <a:ext cx="1575" cy="1284"/>
              <a:chOff x="8913" y="3517"/>
              <a:chExt cx="1575" cy="1284"/>
            </a:xfrm>
          </p:grpSpPr>
          <p:grpSp>
            <p:nvGrpSpPr>
              <p:cNvPr id="14359" name="组合 78"/>
              <p:cNvGrpSpPr>
                <a:grpSpLocks/>
              </p:cNvGrpSpPr>
              <p:nvPr/>
            </p:nvGrpSpPr>
            <p:grpSpPr bwMode="auto">
              <a:xfrm>
                <a:off x="9050" y="3517"/>
                <a:ext cx="1439" cy="229"/>
                <a:chOff x="9056" y="3390"/>
                <a:chExt cx="1439" cy="229"/>
              </a:xfrm>
            </p:grpSpPr>
            <p:cxnSp>
              <p:nvCxnSpPr>
                <p:cNvPr id="63" name="直接连接符 62"/>
                <p:cNvCxnSpPr/>
                <p:nvPr/>
              </p:nvCxnSpPr>
              <p:spPr>
                <a:xfrm flipH="1">
                  <a:off x="9057" y="3389"/>
                  <a:ext cx="45" cy="230"/>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直接连接符 68"/>
                <p:cNvCxnSpPr/>
                <p:nvPr/>
              </p:nvCxnSpPr>
              <p:spPr>
                <a:xfrm flipH="1">
                  <a:off x="9334" y="3389"/>
                  <a:ext cx="45" cy="23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直接连接符 69"/>
                <p:cNvCxnSpPr/>
                <p:nvPr/>
              </p:nvCxnSpPr>
              <p:spPr>
                <a:xfrm flipH="1">
                  <a:off x="9634" y="3389"/>
                  <a:ext cx="43" cy="230"/>
                </a:xfrm>
                <a:prstGeom prst="line">
                  <a:avLst/>
                </a:prstGeom>
              </p:spPr>
              <p:style>
                <a:lnRef idx="3">
                  <a:schemeClr val="accent5"/>
                </a:lnRef>
                <a:fillRef idx="0">
                  <a:schemeClr val="accent5"/>
                </a:fillRef>
                <a:effectRef idx="2">
                  <a:schemeClr val="accent5"/>
                </a:effectRef>
                <a:fontRef idx="minor">
                  <a:schemeClr val="tx1"/>
                </a:fontRef>
              </p:style>
            </p:cxnSp>
            <p:cxnSp>
              <p:nvCxnSpPr>
                <p:cNvPr id="71" name="直接连接符 70"/>
                <p:cNvCxnSpPr/>
                <p:nvPr/>
              </p:nvCxnSpPr>
              <p:spPr>
                <a:xfrm flipH="1">
                  <a:off x="9882" y="3389"/>
                  <a:ext cx="45" cy="230"/>
                </a:xfrm>
                <a:prstGeom prst="line">
                  <a:avLst/>
                </a:prstGeom>
              </p:spPr>
              <p:style>
                <a:lnRef idx="3">
                  <a:schemeClr val="accent5"/>
                </a:lnRef>
                <a:fillRef idx="0">
                  <a:schemeClr val="accent5"/>
                </a:fillRef>
                <a:effectRef idx="2">
                  <a:schemeClr val="accent5"/>
                </a:effectRef>
                <a:fontRef idx="minor">
                  <a:schemeClr val="tx1"/>
                </a:fontRef>
              </p:style>
            </p:cxnSp>
            <p:cxnSp>
              <p:nvCxnSpPr>
                <p:cNvPr id="72" name="直接连接符 71"/>
                <p:cNvCxnSpPr/>
                <p:nvPr/>
              </p:nvCxnSpPr>
              <p:spPr>
                <a:xfrm flipH="1">
                  <a:off x="10177" y="3389"/>
                  <a:ext cx="43" cy="230"/>
                </a:xfrm>
                <a:prstGeom prst="line">
                  <a:avLst/>
                </a:prstGeom>
              </p:spPr>
              <p:style>
                <a:lnRef idx="3">
                  <a:schemeClr val="accent5"/>
                </a:lnRef>
                <a:fillRef idx="0">
                  <a:schemeClr val="accent5"/>
                </a:fillRef>
                <a:effectRef idx="2">
                  <a:schemeClr val="accent5"/>
                </a:effectRef>
                <a:fontRef idx="minor">
                  <a:schemeClr val="tx1"/>
                </a:fontRef>
              </p:style>
            </p:cxnSp>
            <p:cxnSp>
              <p:nvCxnSpPr>
                <p:cNvPr id="78" name="直接连接符 77"/>
                <p:cNvCxnSpPr/>
                <p:nvPr/>
              </p:nvCxnSpPr>
              <p:spPr>
                <a:xfrm flipH="1">
                  <a:off x="10452" y="3389"/>
                  <a:ext cx="43" cy="230"/>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14360" name="组合 79"/>
              <p:cNvGrpSpPr>
                <a:grpSpLocks/>
              </p:cNvGrpSpPr>
              <p:nvPr/>
            </p:nvGrpSpPr>
            <p:grpSpPr bwMode="auto">
              <a:xfrm>
                <a:off x="9007" y="3861"/>
                <a:ext cx="1439" cy="229"/>
                <a:chOff x="9056" y="3390"/>
                <a:chExt cx="1439" cy="229"/>
              </a:xfrm>
            </p:grpSpPr>
            <p:cxnSp>
              <p:nvCxnSpPr>
                <p:cNvPr id="81" name="直接连接符 80"/>
                <p:cNvCxnSpPr/>
                <p:nvPr/>
              </p:nvCxnSpPr>
              <p:spPr>
                <a:xfrm flipH="1">
                  <a:off x="9057"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直接连接符 81"/>
                <p:cNvCxnSpPr/>
                <p:nvPr/>
              </p:nvCxnSpPr>
              <p:spPr>
                <a:xfrm flipH="1">
                  <a:off x="9335"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直接连接符 82"/>
                <p:cNvCxnSpPr/>
                <p:nvPr/>
              </p:nvCxnSpPr>
              <p:spPr>
                <a:xfrm flipH="1">
                  <a:off x="9635"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4" name="直接连接符 83"/>
                <p:cNvCxnSpPr/>
                <p:nvPr/>
              </p:nvCxnSpPr>
              <p:spPr>
                <a:xfrm flipH="1">
                  <a:off x="9882"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5" name="直接连接符 84"/>
                <p:cNvCxnSpPr/>
                <p:nvPr/>
              </p:nvCxnSpPr>
              <p:spPr>
                <a:xfrm flipH="1">
                  <a:off x="10178"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直接连接符 85"/>
                <p:cNvCxnSpPr/>
                <p:nvPr/>
              </p:nvCxnSpPr>
              <p:spPr>
                <a:xfrm flipH="1">
                  <a:off x="10453" y="3390"/>
                  <a:ext cx="43" cy="225"/>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14361" name="组合 86"/>
              <p:cNvGrpSpPr>
                <a:grpSpLocks/>
              </p:cNvGrpSpPr>
              <p:nvPr/>
            </p:nvGrpSpPr>
            <p:grpSpPr bwMode="auto">
              <a:xfrm>
                <a:off x="8956" y="4231"/>
                <a:ext cx="1439" cy="229"/>
                <a:chOff x="9056" y="3390"/>
                <a:chExt cx="1439" cy="229"/>
              </a:xfrm>
            </p:grpSpPr>
            <p:cxnSp>
              <p:nvCxnSpPr>
                <p:cNvPr id="88" name="直接连接符 87"/>
                <p:cNvCxnSpPr/>
                <p:nvPr/>
              </p:nvCxnSpPr>
              <p:spPr>
                <a:xfrm flipH="1">
                  <a:off x="9056" y="3390"/>
                  <a:ext cx="43"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89" name="直接连接符 88"/>
                <p:cNvCxnSpPr/>
                <p:nvPr/>
              </p:nvCxnSpPr>
              <p:spPr>
                <a:xfrm flipH="1">
                  <a:off x="9336" y="3390"/>
                  <a:ext cx="43"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直接连接符 89"/>
                <p:cNvCxnSpPr/>
                <p:nvPr/>
              </p:nvCxnSpPr>
              <p:spPr>
                <a:xfrm flipH="1">
                  <a:off x="9633" y="3390"/>
                  <a:ext cx="45"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91" name="直接连接符 90"/>
                <p:cNvCxnSpPr/>
                <p:nvPr/>
              </p:nvCxnSpPr>
              <p:spPr>
                <a:xfrm flipH="1">
                  <a:off x="9883" y="3390"/>
                  <a:ext cx="43"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直接连接符 91"/>
                <p:cNvCxnSpPr/>
                <p:nvPr/>
              </p:nvCxnSpPr>
              <p:spPr>
                <a:xfrm flipH="1">
                  <a:off x="10181" y="3390"/>
                  <a:ext cx="43" cy="225"/>
                </a:xfrm>
                <a:prstGeom prst="line">
                  <a:avLst/>
                </a:prstGeom>
              </p:spPr>
              <p:style>
                <a:lnRef idx="3">
                  <a:schemeClr val="accent5"/>
                </a:lnRef>
                <a:fillRef idx="0">
                  <a:schemeClr val="accent5"/>
                </a:fillRef>
                <a:effectRef idx="2">
                  <a:schemeClr val="accent5"/>
                </a:effectRef>
                <a:fontRef idx="minor">
                  <a:schemeClr val="tx1"/>
                </a:fontRef>
              </p:style>
            </p:cxnSp>
            <p:cxnSp>
              <p:nvCxnSpPr>
                <p:cNvPr id="93" name="直接连接符 92"/>
                <p:cNvCxnSpPr/>
                <p:nvPr/>
              </p:nvCxnSpPr>
              <p:spPr>
                <a:xfrm flipH="1">
                  <a:off x="10456" y="3390"/>
                  <a:ext cx="43" cy="225"/>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14362" name="组合 93"/>
              <p:cNvGrpSpPr>
                <a:grpSpLocks/>
              </p:cNvGrpSpPr>
              <p:nvPr/>
            </p:nvGrpSpPr>
            <p:grpSpPr bwMode="auto">
              <a:xfrm>
                <a:off x="8913" y="4573"/>
                <a:ext cx="1439" cy="229"/>
                <a:chOff x="9056" y="3390"/>
                <a:chExt cx="1439" cy="229"/>
              </a:xfrm>
            </p:grpSpPr>
            <p:cxnSp>
              <p:nvCxnSpPr>
                <p:cNvPr id="95" name="直接连接符 94"/>
                <p:cNvCxnSpPr/>
                <p:nvPr/>
              </p:nvCxnSpPr>
              <p:spPr>
                <a:xfrm flipH="1">
                  <a:off x="9056" y="3391"/>
                  <a:ext cx="43" cy="227"/>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直接连接符 95"/>
                <p:cNvCxnSpPr/>
                <p:nvPr/>
              </p:nvCxnSpPr>
              <p:spPr>
                <a:xfrm flipH="1">
                  <a:off x="9336" y="3391"/>
                  <a:ext cx="43" cy="227"/>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直接连接符 96"/>
                <p:cNvCxnSpPr/>
                <p:nvPr/>
              </p:nvCxnSpPr>
              <p:spPr>
                <a:xfrm flipH="1">
                  <a:off x="9634" y="3391"/>
                  <a:ext cx="45" cy="227"/>
                </a:xfrm>
                <a:prstGeom prst="line">
                  <a:avLst/>
                </a:prstGeom>
              </p:spPr>
              <p:style>
                <a:lnRef idx="3">
                  <a:schemeClr val="accent5"/>
                </a:lnRef>
                <a:fillRef idx="0">
                  <a:schemeClr val="accent5"/>
                </a:fillRef>
                <a:effectRef idx="2">
                  <a:schemeClr val="accent5"/>
                </a:effectRef>
                <a:fontRef idx="minor">
                  <a:schemeClr val="tx1"/>
                </a:fontRef>
              </p:style>
            </p:cxnSp>
            <p:cxnSp>
              <p:nvCxnSpPr>
                <p:cNvPr id="98" name="直接连接符 97"/>
                <p:cNvCxnSpPr/>
                <p:nvPr/>
              </p:nvCxnSpPr>
              <p:spPr>
                <a:xfrm flipH="1">
                  <a:off x="9884" y="3391"/>
                  <a:ext cx="45" cy="227"/>
                </a:xfrm>
                <a:prstGeom prst="line">
                  <a:avLst/>
                </a:prstGeom>
              </p:spPr>
              <p:style>
                <a:lnRef idx="3">
                  <a:schemeClr val="accent5"/>
                </a:lnRef>
                <a:fillRef idx="0">
                  <a:schemeClr val="accent5"/>
                </a:fillRef>
                <a:effectRef idx="2">
                  <a:schemeClr val="accent5"/>
                </a:effectRef>
                <a:fontRef idx="minor">
                  <a:schemeClr val="tx1"/>
                </a:fontRef>
              </p:style>
            </p:cxnSp>
            <p:cxnSp>
              <p:nvCxnSpPr>
                <p:cNvPr id="99" name="直接连接符 98"/>
                <p:cNvCxnSpPr/>
                <p:nvPr/>
              </p:nvCxnSpPr>
              <p:spPr>
                <a:xfrm flipH="1">
                  <a:off x="10181" y="3391"/>
                  <a:ext cx="43" cy="227"/>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直接连接符 99"/>
                <p:cNvCxnSpPr/>
                <p:nvPr/>
              </p:nvCxnSpPr>
              <p:spPr>
                <a:xfrm flipH="1">
                  <a:off x="10457" y="3391"/>
                  <a:ext cx="43" cy="227"/>
                </a:xfrm>
                <a:prstGeom prst="line">
                  <a:avLst/>
                </a:prstGeom>
              </p:spPr>
              <p:style>
                <a:lnRef idx="3">
                  <a:schemeClr val="accent5"/>
                </a:lnRef>
                <a:fillRef idx="0">
                  <a:schemeClr val="accent5"/>
                </a:fillRef>
                <a:effectRef idx="2">
                  <a:schemeClr val="accent5"/>
                </a:effectRef>
                <a:fontRef idx="minor">
                  <a:schemeClr val="tx1"/>
                </a:fontRef>
              </p:style>
            </p:cxnSp>
          </p:grpSp>
        </p:grpSp>
      </p:grpSp>
      <p:sp>
        <p:nvSpPr>
          <p:cNvPr id="33865" name="文本框 102"/>
          <p:cNvSpPr txBox="1">
            <a:spLocks noChangeArrowheads="1"/>
          </p:cNvSpPr>
          <p:nvPr/>
        </p:nvSpPr>
        <p:spPr bwMode="auto">
          <a:xfrm>
            <a:off x="-3175" y="4354116"/>
            <a:ext cx="3968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a:solidFill>
                  <a:srgbClr val="FF0000"/>
                </a:solidFill>
                <a:latin typeface="Calibri" pitchFamily="34" charset="0"/>
                <a:ea typeface="黑体" pitchFamily="49" charset="-122"/>
              </a:rPr>
              <a:t>返  盐</a:t>
            </a:r>
          </a:p>
        </p:txBody>
      </p:sp>
      <p:sp>
        <p:nvSpPr>
          <p:cNvPr id="33866" name="文本框 103"/>
          <p:cNvSpPr txBox="1">
            <a:spLocks noChangeArrowheads="1"/>
          </p:cNvSpPr>
          <p:nvPr/>
        </p:nvSpPr>
        <p:spPr bwMode="auto">
          <a:xfrm>
            <a:off x="4422775" y="4341019"/>
            <a:ext cx="3767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a:solidFill>
                  <a:srgbClr val="FF0000"/>
                </a:solidFill>
                <a:latin typeface="Calibri" pitchFamily="34" charset="0"/>
                <a:ea typeface="黑体" pitchFamily="49" charset="-122"/>
              </a:rPr>
              <a:t>淋  盐</a:t>
            </a:r>
          </a:p>
        </p:txBody>
      </p:sp>
      <p:cxnSp>
        <p:nvCxnSpPr>
          <p:cNvPr id="105" name="曲线连接符 104"/>
          <p:cNvCxnSpPr/>
          <p:nvPr/>
        </p:nvCxnSpPr>
        <p:spPr>
          <a:xfrm rot="16200000" flipV="1">
            <a:off x="1084263" y="2437210"/>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07" name="曲线连接符 106"/>
          <p:cNvCxnSpPr/>
          <p:nvPr/>
        </p:nvCxnSpPr>
        <p:spPr>
          <a:xfrm rot="16200000" flipV="1">
            <a:off x="1470026" y="2437210"/>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08" name="曲线连接符 107"/>
          <p:cNvCxnSpPr/>
          <p:nvPr/>
        </p:nvCxnSpPr>
        <p:spPr>
          <a:xfrm rot="16200000" flipV="1">
            <a:off x="1868488" y="2437210"/>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14349" name="矩形 4"/>
          <p:cNvSpPr>
            <a:spLocks noChangeArrowheads="1"/>
          </p:cNvSpPr>
          <p:nvPr/>
        </p:nvSpPr>
        <p:spPr bwMode="auto">
          <a:xfrm>
            <a:off x="48374" y="339502"/>
            <a:ext cx="58961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zh-CN" altLang="en-US" sz="2800" dirty="0">
                <a:solidFill>
                  <a:srgbClr val="0000CC"/>
                </a:solidFill>
                <a:latin typeface="Calibri" pitchFamily="34" charset="0"/>
                <a:ea typeface="黑体" pitchFamily="49" charset="-122"/>
              </a:rPr>
              <a:t>水盐运动</a:t>
            </a:r>
            <a:r>
              <a:rPr lang="en-US" altLang="zh-CN" sz="2800" dirty="0">
                <a:solidFill>
                  <a:srgbClr val="000000"/>
                </a:solidFill>
                <a:latin typeface="Calibri" pitchFamily="34" charset="0"/>
                <a:ea typeface="黑体" pitchFamily="49" charset="-122"/>
                <a:sym typeface="+mn-ea"/>
              </a:rPr>
              <a:t>—</a:t>
            </a:r>
            <a:r>
              <a:rPr lang="zh-CN" altLang="en-US" sz="2800" dirty="0">
                <a:solidFill>
                  <a:srgbClr val="000000"/>
                </a:solidFill>
                <a:latin typeface="Calibri" pitchFamily="34" charset="0"/>
                <a:ea typeface="黑体" pitchFamily="49" charset="-122"/>
                <a:sym typeface="+mn-ea"/>
              </a:rPr>
              <a:t>（盐随水上，盐随水下）</a:t>
            </a:r>
            <a:endParaRPr lang="zh-CN" altLang="en-US" sz="2800" dirty="0">
              <a:solidFill>
                <a:srgbClr val="000000"/>
              </a:solidFill>
              <a:latin typeface="Calibri" pitchFamily="34" charset="0"/>
            </a:endParaRPr>
          </a:p>
        </p:txBody>
      </p:sp>
      <p:cxnSp>
        <p:nvCxnSpPr>
          <p:cNvPr id="94" name="曲线连接符 104"/>
          <p:cNvCxnSpPr/>
          <p:nvPr/>
        </p:nvCxnSpPr>
        <p:spPr>
          <a:xfrm rot="16200000" flipV="1">
            <a:off x="1277938" y="3337322"/>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01" name="曲线连接符 106"/>
          <p:cNvCxnSpPr/>
          <p:nvPr/>
        </p:nvCxnSpPr>
        <p:spPr>
          <a:xfrm rot="16200000" flipV="1">
            <a:off x="1663701" y="3337322"/>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02" name="曲线连接符 107"/>
          <p:cNvCxnSpPr/>
          <p:nvPr/>
        </p:nvCxnSpPr>
        <p:spPr>
          <a:xfrm rot="16200000" flipV="1">
            <a:off x="2062163" y="3337322"/>
            <a:ext cx="590550" cy="180975"/>
          </a:xfrm>
          <a:prstGeom prst="curvedConnector3">
            <a:avLst>
              <a:gd name="adj1" fmla="val 49960"/>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103" name="文本框 103"/>
          <p:cNvSpPr txBox="1">
            <a:spLocks noChangeArrowheads="1"/>
          </p:cNvSpPr>
          <p:nvPr/>
        </p:nvSpPr>
        <p:spPr bwMode="auto">
          <a:xfrm>
            <a:off x="6115050" y="2234804"/>
            <a:ext cx="3767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a:solidFill>
                  <a:srgbClr val="FF0000"/>
                </a:solidFill>
                <a:latin typeface="Calibri" pitchFamily="34" charset="0"/>
                <a:ea typeface="黑体" pitchFamily="49" charset="-122"/>
              </a:rPr>
              <a:t>淋溶作用</a:t>
            </a:r>
          </a:p>
        </p:txBody>
      </p:sp>
      <p:sp>
        <p:nvSpPr>
          <p:cNvPr id="104" name="文本框 103"/>
          <p:cNvSpPr txBox="1">
            <a:spLocks noChangeArrowheads="1"/>
          </p:cNvSpPr>
          <p:nvPr/>
        </p:nvSpPr>
        <p:spPr bwMode="auto">
          <a:xfrm>
            <a:off x="1500189" y="2257425"/>
            <a:ext cx="37671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a:solidFill>
                  <a:srgbClr val="000000"/>
                </a:solidFill>
                <a:latin typeface="Calibri" pitchFamily="34" charset="0"/>
                <a:ea typeface="黑体" pitchFamily="49" charset="-122"/>
              </a:rPr>
              <a:t>毛细现象</a:t>
            </a:r>
          </a:p>
        </p:txBody>
      </p:sp>
      <p:pic>
        <p:nvPicPr>
          <p:cNvPr id="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86" y="23797"/>
            <a:ext cx="3392603" cy="192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59664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nodeType="clickEffect">
                                  <p:stCondLst>
                                    <p:cond delay="0"/>
                                  </p:stCondLst>
                                  <p:childTnLst>
                                    <p:animMotion origin="layout" path="M -0.002847 -0.072685 L -0.002778 -0.187500 " pathEditMode="relative" rAng="0" ptsTypes="">
                                      <p:cBhvr>
                                        <p:cTn id="20" dur="2000" fill="hold"/>
                                        <p:tgtEl>
                                          <p:spTgt spid="6"/>
                                        </p:tgtEl>
                                        <p:attrNameLst>
                                          <p:attrName>ppt_x,ppt_y</p:attrName>
                                        </p:attrNameLst>
                                      </p:cBhvr>
                                      <p:rCtr x="0" y="0"/>
                                    </p:animMotion>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865"/>
                                        </p:tgtEl>
                                        <p:attrNameLst>
                                          <p:attrName>style.visibility</p:attrName>
                                        </p:attrNameLst>
                                      </p:cBhvr>
                                      <p:to>
                                        <p:strVal val="visible"/>
                                      </p:to>
                                    </p:set>
                                    <p:anim calcmode="lin" valueType="num">
                                      <p:cBhvr>
                                        <p:cTn id="31" dur="500" fill="hold"/>
                                        <p:tgtEl>
                                          <p:spTgt spid="33865"/>
                                        </p:tgtEl>
                                        <p:attrNameLst>
                                          <p:attrName>ppt_x</p:attrName>
                                        </p:attrNameLst>
                                      </p:cBhvr>
                                      <p:tavLst>
                                        <p:tav tm="0">
                                          <p:val>
                                            <p:strVal val="#ppt_x"/>
                                          </p:val>
                                        </p:tav>
                                        <p:tav tm="100000">
                                          <p:val>
                                            <p:strVal val="#ppt_x"/>
                                          </p:val>
                                        </p:tav>
                                      </p:tavLst>
                                    </p:anim>
                                    <p:anim calcmode="lin" valueType="num">
                                      <p:cBhvr>
                                        <p:cTn id="32" dur="500" fill="hold"/>
                                        <p:tgtEl>
                                          <p:spTgt spid="3386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nodeType="clickEffect">
                                  <p:stCondLst>
                                    <p:cond delay="0"/>
                                  </p:stCondLst>
                                  <p:childTnLst>
                                    <p:animMotion origin="layout" path="M -0.004861 0.016852 L -0.008681 0.201111 " pathEditMode="relative" rAng="0" ptsTypes="">
                                      <p:cBhvr>
                                        <p:cTn id="44" dur="2000" fill="hold"/>
                                        <p:tgtEl>
                                          <p:spTgt spid="2"/>
                                        </p:tgtEl>
                                        <p:attrNameLst>
                                          <p:attrName>ppt_x,ppt_y</p:attrName>
                                        </p:attrNameLst>
                                      </p:cBhvr>
                                      <p:rCtr x="0" y="0"/>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86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 grpId="0" bldLvl="0" animBg="1"/>
      <p:bldP spid="216" grpId="0" bldLvl="0" animBg="1"/>
      <p:bldP spid="33865" grpId="0"/>
      <p:bldP spid="33866" grpId="0"/>
      <p:bldP spid="103" grpId="0"/>
      <p:bldP spid="10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1479129477"/>
              </p:ext>
            </p:extLst>
          </p:nvPr>
        </p:nvGraphicFramePr>
        <p:xfrm>
          <a:off x="104776" y="1077516"/>
          <a:ext cx="8963025" cy="3006402"/>
        </p:xfrm>
        <a:graphic>
          <a:graphicData uri="http://schemas.openxmlformats.org/drawingml/2006/table">
            <a:tbl>
              <a:tblPr firstRow="1" bandRow="1">
                <a:tableStyleId>{5C22544A-7EE6-4342-B048-85BDC9FD1C3A}</a:tableStyleId>
              </a:tblPr>
              <a:tblGrid>
                <a:gridCol w="1169670"/>
                <a:gridCol w="1623060"/>
                <a:gridCol w="6170295"/>
              </a:tblGrid>
              <a:tr h="377539">
                <a:tc>
                  <a:txBody>
                    <a:bodyPr/>
                    <a:lstStyle/>
                    <a:p>
                      <a:pPr algn="ctr">
                        <a:buNone/>
                      </a:pPr>
                      <a:r>
                        <a:rPr lang="zh-CN" altLang="en-US" sz="1800" b="0" dirty="0">
                          <a:solidFill>
                            <a:schemeClr val="tx1"/>
                          </a:solidFill>
                          <a:latin typeface="黑体" panose="02010609060101010101" charset="-122"/>
                          <a:ea typeface="黑体" panose="02010609060101010101" charset="-122"/>
                        </a:rPr>
                        <a:t>季节</a:t>
                      </a: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sz="1800" b="0" dirty="0">
                          <a:solidFill>
                            <a:schemeClr val="tx1"/>
                          </a:solidFill>
                          <a:latin typeface="黑体" panose="02010609060101010101" charset="-122"/>
                          <a:ea typeface="黑体" panose="02010609060101010101" charset="-122"/>
                        </a:rPr>
                        <a:t>水盐运动</a:t>
                      </a: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sz="1800" b="0">
                          <a:solidFill>
                            <a:schemeClr val="tx1"/>
                          </a:solidFill>
                          <a:latin typeface="黑体" panose="02010609060101010101" charset="-122"/>
                          <a:ea typeface="黑体" panose="02010609060101010101" charset="-122"/>
                        </a:rPr>
                        <a:t>气候及其成因</a:t>
                      </a: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15488">
                <a:tc rowSpan="4">
                  <a:txBody>
                    <a:bodyPr/>
                    <a:lstStyle/>
                    <a:p>
                      <a:pPr algn="ctr">
                        <a:buNone/>
                      </a:pPr>
                      <a:r>
                        <a:rPr lang="zh-CN" altLang="en-US" sz="1800" b="0" dirty="0">
                          <a:latin typeface="黑体" panose="02010609060101010101" charset="-122"/>
                          <a:ea typeface="黑体" panose="02010609060101010101" charset="-122"/>
                        </a:rPr>
                        <a:t>春季</a:t>
                      </a:r>
                    </a:p>
                    <a:p>
                      <a:pPr algn="ctr">
                        <a:buNone/>
                      </a:pPr>
                      <a:endParaRPr lang="zh-CN" altLang="en-US" sz="1800" b="0" dirty="0">
                        <a:latin typeface="黑体" panose="02010609060101010101" charset="-122"/>
                        <a:ea typeface="黑体" panose="02010609060101010101" charset="-122"/>
                      </a:endParaRPr>
                    </a:p>
                    <a:p>
                      <a:pPr algn="ctr">
                        <a:buNone/>
                      </a:pPr>
                      <a:endParaRPr lang="zh-CN" altLang="en-US" sz="1800" b="0" dirty="0">
                        <a:latin typeface="黑体" panose="02010609060101010101" charset="-122"/>
                        <a:ea typeface="黑体" panose="02010609060101010101" charset="-122"/>
                      </a:endParaRPr>
                    </a:p>
                    <a:p>
                      <a:pPr algn="ctr">
                        <a:buNone/>
                      </a:pPr>
                      <a:r>
                        <a:rPr lang="zh-CN" altLang="en-US" sz="1800" b="0" dirty="0">
                          <a:latin typeface="黑体" panose="02010609060101010101" charset="-122"/>
                          <a:ea typeface="黑体" panose="02010609060101010101" charset="-122"/>
                        </a:rPr>
                        <a:t>夏季</a:t>
                      </a:r>
                    </a:p>
                    <a:p>
                      <a:pPr algn="ctr">
                        <a:buNone/>
                      </a:pPr>
                      <a:endParaRPr lang="zh-CN" altLang="en-US" sz="1800" b="0" dirty="0">
                        <a:latin typeface="黑体" panose="02010609060101010101" charset="-122"/>
                        <a:ea typeface="黑体" panose="02010609060101010101" charset="-122"/>
                      </a:endParaRPr>
                    </a:p>
                    <a:p>
                      <a:pPr algn="ctr">
                        <a:buNone/>
                      </a:pPr>
                      <a:r>
                        <a:rPr lang="zh-CN" altLang="en-US" sz="1800" b="0" dirty="0">
                          <a:latin typeface="黑体" panose="02010609060101010101" charset="-122"/>
                          <a:ea typeface="黑体" panose="02010609060101010101" charset="-122"/>
                        </a:rPr>
                        <a:t>秋季</a:t>
                      </a:r>
                    </a:p>
                    <a:p>
                      <a:pPr algn="ctr">
                        <a:buNone/>
                      </a:pPr>
                      <a:endParaRPr lang="zh-CN" altLang="en-US" sz="1800" b="0" dirty="0">
                        <a:latin typeface="黑体" panose="02010609060101010101" charset="-122"/>
                        <a:ea typeface="黑体" panose="02010609060101010101" charset="-122"/>
                      </a:endParaRPr>
                    </a:p>
                    <a:p>
                      <a:pPr algn="ctr">
                        <a:buNone/>
                      </a:pPr>
                      <a:endParaRPr lang="zh-CN" altLang="en-US" sz="1800" b="0" dirty="0">
                        <a:latin typeface="黑体" panose="02010609060101010101" charset="-122"/>
                        <a:ea typeface="黑体" panose="02010609060101010101" charset="-122"/>
                      </a:endParaRPr>
                    </a:p>
                    <a:p>
                      <a:pPr algn="ctr">
                        <a:buNone/>
                      </a:pPr>
                      <a:r>
                        <a:rPr lang="zh-CN" altLang="en-US" sz="1800" b="0" dirty="0">
                          <a:latin typeface="黑体" panose="02010609060101010101" charset="-122"/>
                          <a:ea typeface="黑体" panose="02010609060101010101" charset="-122"/>
                        </a:rPr>
                        <a:t>冬季</a:t>
                      </a: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endParaRPr lang="zh-CN" altLang="en-US" sz="1800" b="0" dirty="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endParaRPr lang="zh-CN" altLang="en-US" sz="1800" b="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14343">
                <a:tc vMerge="1">
                  <a:txBody>
                    <a:bodyPr/>
                    <a:lstStyle/>
                    <a:p>
                      <a:endParaRPr lang="zh-CN"/>
                    </a:p>
                  </a:txBody>
                  <a:tcPr>
                    <a:lnL w="12700">
                      <a:solidFill>
                        <a:schemeClr val="tx1"/>
                      </a:solidFill>
                      <a:prstDash val="solid"/>
                    </a:lnL>
                    <a:lnR w="12700">
                      <a:solidFill>
                        <a:schemeClr val="tx1"/>
                      </a:solidFill>
                      <a:prstDash val="solid"/>
                    </a:lnR>
                  </a:tcPr>
                </a:tc>
                <a:tc>
                  <a:txBody>
                    <a:bodyPr/>
                    <a:lstStyle/>
                    <a:p>
                      <a:pPr algn="ctr">
                        <a:buNone/>
                      </a:pPr>
                      <a:endParaRPr lang="zh-CN" altLang="en-US" sz="1800" b="0" dirty="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endParaRPr lang="zh-CN" altLang="en-US" sz="1800" b="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21600">
                <a:tc vMerge="1">
                  <a:txBody>
                    <a:bodyPr/>
                    <a:lstStyle/>
                    <a:p>
                      <a:endParaRPr lang="zh-CN"/>
                    </a:p>
                  </a:txBody>
                  <a:tcPr>
                    <a:lnL w="12700">
                      <a:solidFill>
                        <a:schemeClr val="tx1"/>
                      </a:solidFill>
                      <a:prstDash val="solid"/>
                    </a:lnL>
                    <a:lnR w="12700">
                      <a:solidFill>
                        <a:schemeClr val="tx1"/>
                      </a:solidFill>
                      <a:prstDash val="solid"/>
                    </a:lnR>
                  </a:tcPr>
                </a:tc>
                <a:tc>
                  <a:txBody>
                    <a:bodyPr/>
                    <a:lstStyle/>
                    <a:p>
                      <a:pPr algn="ctr">
                        <a:buNone/>
                      </a:pPr>
                      <a:endParaRPr lang="zh-CN" altLang="en-US" sz="1800" b="0" dirty="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endParaRPr lang="zh-CN" altLang="en-US" sz="1800" b="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77432">
                <a:tc vMerge="1">
                  <a:txBody>
                    <a:bodyPr/>
                    <a:lstStyle/>
                    <a:p>
                      <a:endParaRPr lang="zh-CN"/>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p>
                      <a:pPr algn="ctr">
                        <a:buNone/>
                      </a:pPr>
                      <a:endParaRPr lang="zh-CN" altLang="en-US" sz="1800" b="0" dirty="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endParaRPr lang="zh-CN" altLang="en-US" sz="1800" b="0" dirty="0">
                        <a:latin typeface="黑体" panose="02010609060101010101" charset="-122"/>
                        <a:ea typeface="黑体" panose="02010609060101010101" charset="-122"/>
                      </a:endParaRPr>
                    </a:p>
                  </a:txBody>
                  <a:tcPr marL="68580" marR="68580" marT="25720" marB="2572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
        <p:nvSpPr>
          <p:cNvPr id="15385" name="文本框 8"/>
          <p:cNvSpPr txBox="1">
            <a:spLocks noChangeArrowheads="1"/>
          </p:cNvSpPr>
          <p:nvPr/>
        </p:nvSpPr>
        <p:spPr bwMode="auto">
          <a:xfrm>
            <a:off x="1628775" y="1552576"/>
            <a:ext cx="96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a:solidFill>
                  <a:srgbClr val="FF0000"/>
                </a:solidFill>
                <a:latin typeface="黑体" pitchFamily="49" charset="-122"/>
                <a:ea typeface="黑体" pitchFamily="49" charset="-122"/>
              </a:rPr>
              <a:t>返盐</a:t>
            </a:r>
          </a:p>
        </p:txBody>
      </p:sp>
      <p:sp>
        <p:nvSpPr>
          <p:cNvPr id="15386" name="文本框 9"/>
          <p:cNvSpPr txBox="1">
            <a:spLocks noChangeArrowheads="1"/>
          </p:cNvSpPr>
          <p:nvPr/>
        </p:nvSpPr>
        <p:spPr bwMode="auto">
          <a:xfrm>
            <a:off x="1504951" y="2245519"/>
            <a:ext cx="1089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a:solidFill>
                  <a:srgbClr val="FF0000"/>
                </a:solidFill>
                <a:latin typeface="黑体" pitchFamily="49" charset="-122"/>
                <a:ea typeface="黑体" pitchFamily="49" charset="-122"/>
                <a:sym typeface="黑体" pitchFamily="49" charset="-122"/>
              </a:rPr>
              <a:t>淋盐</a:t>
            </a:r>
          </a:p>
        </p:txBody>
      </p:sp>
      <p:sp>
        <p:nvSpPr>
          <p:cNvPr id="15387" name="文本框 10"/>
          <p:cNvSpPr txBox="1">
            <a:spLocks noChangeArrowheads="1"/>
          </p:cNvSpPr>
          <p:nvPr/>
        </p:nvSpPr>
        <p:spPr bwMode="auto">
          <a:xfrm>
            <a:off x="1477963" y="2870598"/>
            <a:ext cx="1116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a:solidFill>
                  <a:srgbClr val="FF0000"/>
                </a:solidFill>
                <a:latin typeface="黑体" pitchFamily="49" charset="-122"/>
                <a:ea typeface="黑体" pitchFamily="49" charset="-122"/>
                <a:sym typeface="黑体" pitchFamily="49" charset="-122"/>
              </a:rPr>
              <a:t>返盐</a:t>
            </a:r>
          </a:p>
        </p:txBody>
      </p:sp>
      <p:sp>
        <p:nvSpPr>
          <p:cNvPr id="15388" name="文本框 11"/>
          <p:cNvSpPr txBox="1">
            <a:spLocks noChangeArrowheads="1"/>
          </p:cNvSpPr>
          <p:nvPr/>
        </p:nvSpPr>
        <p:spPr bwMode="auto">
          <a:xfrm>
            <a:off x="1347789" y="3396854"/>
            <a:ext cx="1430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a:solidFill>
                  <a:srgbClr val="FF0000"/>
                </a:solidFill>
                <a:latin typeface="黑体" pitchFamily="49" charset="-122"/>
                <a:ea typeface="黑体" pitchFamily="49" charset="-122"/>
                <a:sym typeface="黑体" pitchFamily="49" charset="-122"/>
              </a:rPr>
              <a:t>盐分稳定</a:t>
            </a:r>
          </a:p>
        </p:txBody>
      </p:sp>
      <p:sp>
        <p:nvSpPr>
          <p:cNvPr id="15389" name="文本框 12"/>
          <p:cNvSpPr txBox="1">
            <a:spLocks noChangeArrowheads="1"/>
          </p:cNvSpPr>
          <p:nvPr/>
        </p:nvSpPr>
        <p:spPr bwMode="auto">
          <a:xfrm>
            <a:off x="2898776" y="1525191"/>
            <a:ext cx="65373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en-US" sz="2400">
                <a:solidFill>
                  <a:srgbClr val="FF0000"/>
                </a:solidFill>
                <a:latin typeface="黑体" pitchFamily="49" charset="-122"/>
                <a:ea typeface="黑体" pitchFamily="49" charset="-122"/>
              </a:rPr>
              <a:t>蒸发</a:t>
            </a:r>
            <a:r>
              <a:rPr lang="zh-CN" altLang="en-US" sz="2400">
                <a:latin typeface="黑体" pitchFamily="49" charset="-122"/>
                <a:ea typeface="黑体" pitchFamily="49" charset="-122"/>
              </a:rPr>
              <a:t>强烈，土壤盐分随水沿土壤空隙上升地表</a:t>
            </a:r>
          </a:p>
        </p:txBody>
      </p:sp>
      <p:sp>
        <p:nvSpPr>
          <p:cNvPr id="15390" name="文本框 13"/>
          <p:cNvSpPr txBox="1">
            <a:spLocks noChangeArrowheads="1"/>
          </p:cNvSpPr>
          <p:nvPr/>
        </p:nvSpPr>
        <p:spPr bwMode="auto">
          <a:xfrm>
            <a:off x="2898776" y="2025254"/>
            <a:ext cx="59216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en-US" sz="2000" dirty="0">
                <a:solidFill>
                  <a:srgbClr val="FF0000"/>
                </a:solidFill>
                <a:latin typeface="黑体" pitchFamily="49" charset="-122"/>
                <a:ea typeface="黑体" pitchFamily="49" charset="-122"/>
              </a:rPr>
              <a:t>降水</a:t>
            </a:r>
            <a:r>
              <a:rPr lang="zh-CN" altLang="en-US" sz="2000" dirty="0">
                <a:latin typeface="黑体" pitchFamily="49" charset="-122"/>
                <a:ea typeface="黑体" pitchFamily="49" charset="-122"/>
              </a:rPr>
              <a:t>量大，土壤表层盐分被雨水淋洗，使土壤表层脱盐</a:t>
            </a:r>
          </a:p>
        </p:txBody>
      </p:sp>
      <p:sp>
        <p:nvSpPr>
          <p:cNvPr id="15391" name="文本框 14"/>
          <p:cNvSpPr txBox="1">
            <a:spLocks noChangeArrowheads="1"/>
          </p:cNvSpPr>
          <p:nvPr/>
        </p:nvSpPr>
        <p:spPr bwMode="auto">
          <a:xfrm>
            <a:off x="3021704" y="2783008"/>
            <a:ext cx="1301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a:latin typeface="黑体" pitchFamily="49" charset="-122"/>
                <a:ea typeface="黑体" pitchFamily="49" charset="-122"/>
              </a:rPr>
              <a:t>同春季</a:t>
            </a:r>
          </a:p>
        </p:txBody>
      </p:sp>
      <p:sp>
        <p:nvSpPr>
          <p:cNvPr id="15392" name="文本框 15"/>
          <p:cNvSpPr txBox="1">
            <a:spLocks noChangeArrowheads="1"/>
          </p:cNvSpPr>
          <p:nvPr/>
        </p:nvSpPr>
        <p:spPr bwMode="auto">
          <a:xfrm>
            <a:off x="3038476" y="3342085"/>
            <a:ext cx="512286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pPr>
            <a:r>
              <a:rPr lang="zh-CN" altLang="en-US" sz="2400">
                <a:solidFill>
                  <a:srgbClr val="FF0000"/>
                </a:solidFill>
                <a:latin typeface="黑体" pitchFamily="49" charset="-122"/>
                <a:ea typeface="黑体" pitchFamily="49" charset="-122"/>
              </a:rPr>
              <a:t>降水少</a:t>
            </a:r>
            <a:r>
              <a:rPr lang="zh-CN" altLang="en-US" sz="2400">
                <a:latin typeface="黑体" pitchFamily="49" charset="-122"/>
                <a:ea typeface="黑体" pitchFamily="49" charset="-122"/>
              </a:rPr>
              <a:t>，</a:t>
            </a:r>
            <a:r>
              <a:rPr lang="zh-CN" altLang="en-US" sz="2400">
                <a:solidFill>
                  <a:srgbClr val="FF0000"/>
                </a:solidFill>
                <a:latin typeface="黑体" pitchFamily="49" charset="-122"/>
                <a:ea typeface="黑体" pitchFamily="49" charset="-122"/>
              </a:rPr>
              <a:t>气温低</a:t>
            </a:r>
            <a:r>
              <a:rPr lang="zh-CN" altLang="en-US" sz="2400">
                <a:latin typeface="黑体" pitchFamily="49" charset="-122"/>
                <a:ea typeface="黑体" pitchFamily="49" charset="-122"/>
              </a:rPr>
              <a:t>、</a:t>
            </a:r>
            <a:r>
              <a:rPr lang="zh-CN" altLang="en-US" sz="2400">
                <a:solidFill>
                  <a:srgbClr val="FF0000"/>
                </a:solidFill>
                <a:latin typeface="黑体" pitchFamily="49" charset="-122"/>
                <a:ea typeface="黑体" pitchFamily="49" charset="-122"/>
              </a:rPr>
              <a:t>蒸发弱</a:t>
            </a:r>
            <a:r>
              <a:rPr lang="zh-CN" altLang="en-US" sz="2400">
                <a:latin typeface="黑体" pitchFamily="49" charset="-122"/>
                <a:ea typeface="黑体" pitchFamily="49" charset="-122"/>
              </a:rPr>
              <a:t>，盐分稳定</a:t>
            </a:r>
          </a:p>
        </p:txBody>
      </p:sp>
      <p:cxnSp>
        <p:nvCxnSpPr>
          <p:cNvPr id="2" name="直接箭头连接符 1"/>
          <p:cNvCxnSpPr/>
          <p:nvPr/>
        </p:nvCxnSpPr>
        <p:spPr>
          <a:xfrm>
            <a:off x="766763" y="1812132"/>
            <a:ext cx="0" cy="432197"/>
          </a:xfrm>
          <a:prstGeom prst="straightConnector1">
            <a:avLst/>
          </a:prstGeom>
          <a:ln w="47625" cmpd="sng">
            <a:solidFill>
              <a:schemeClr val="accent2"/>
            </a:solidFill>
            <a:prstDash val="solid"/>
            <a:tailEnd type="arrow" w="med" len="med"/>
          </a:ln>
        </p:spPr>
        <p:style>
          <a:lnRef idx="2">
            <a:schemeClr val="dk1"/>
          </a:lnRef>
          <a:fillRef idx="0">
            <a:schemeClr val="dk1"/>
          </a:fillRef>
          <a:effectRef idx="1">
            <a:schemeClr val="dk1"/>
          </a:effectRef>
          <a:fontRef idx="minor">
            <a:schemeClr val="tx1"/>
          </a:fontRef>
        </p:style>
      </p:cxnSp>
      <p:sp>
        <p:nvSpPr>
          <p:cNvPr id="15394" name="文本框 4"/>
          <p:cNvSpPr txBox="1">
            <a:spLocks noChangeArrowheads="1"/>
          </p:cNvSpPr>
          <p:nvPr/>
        </p:nvSpPr>
        <p:spPr bwMode="auto">
          <a:xfrm>
            <a:off x="104776" y="371476"/>
            <a:ext cx="3584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a:latin typeface="黑体" pitchFamily="49" charset="-122"/>
                <a:ea typeface="黑体" pitchFamily="49" charset="-122"/>
              </a:rPr>
              <a:t>华北平原的水盐运动特征</a:t>
            </a:r>
          </a:p>
        </p:txBody>
      </p:sp>
      <p:cxnSp>
        <p:nvCxnSpPr>
          <p:cNvPr id="8" name="直接箭头连接符 7"/>
          <p:cNvCxnSpPr/>
          <p:nvPr/>
        </p:nvCxnSpPr>
        <p:spPr>
          <a:xfrm flipH="1">
            <a:off x="750889" y="3215878"/>
            <a:ext cx="7937" cy="375047"/>
          </a:xfrm>
          <a:prstGeom prst="straightConnector1">
            <a:avLst/>
          </a:prstGeom>
          <a:ln w="47625" cmpd="sng">
            <a:solidFill>
              <a:schemeClr val="accent2"/>
            </a:solidFill>
            <a:prstDash val="solid"/>
            <a:tailEnd type="arrow" w="med" len="med"/>
          </a:ln>
        </p:spPr>
        <p:style>
          <a:lnRef idx="2">
            <a:schemeClr val="dk1"/>
          </a:lnRef>
          <a:fillRef idx="0">
            <a:schemeClr val="dk1"/>
          </a:fillRef>
          <a:effectRef idx="1">
            <a:schemeClr val="dk1"/>
          </a:effectRef>
          <a:fontRef idx="minor">
            <a:schemeClr val="tx1"/>
          </a:fontRef>
        </p:style>
      </p:cxnSp>
      <p:cxnSp>
        <p:nvCxnSpPr>
          <p:cNvPr id="17" name="直接箭头连接符 16"/>
          <p:cNvCxnSpPr/>
          <p:nvPr/>
        </p:nvCxnSpPr>
        <p:spPr>
          <a:xfrm flipH="1">
            <a:off x="758826" y="2533651"/>
            <a:ext cx="9525" cy="375047"/>
          </a:xfrm>
          <a:prstGeom prst="straightConnector1">
            <a:avLst/>
          </a:prstGeom>
          <a:ln w="47625" cmpd="sng">
            <a:solidFill>
              <a:schemeClr val="accent2"/>
            </a:solidFill>
            <a:prstDash val="solid"/>
            <a:tailEnd type="arrow" w="med" len="med"/>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30824658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1625" y="570310"/>
            <a:ext cx="8358188" cy="393338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lnSpc>
                <a:spcPct val="130000"/>
              </a:lnSpc>
              <a:defRPr/>
            </a:pPr>
            <a:r>
              <a:rPr lang="zh-CN" altLang="en-US" sz="2400" noProof="1">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土壤盐碱化：</a:t>
            </a:r>
            <a:r>
              <a:rPr lang="zh-CN" altLang="en-US" sz="2400" noProof="1">
                <a:latin typeface="黑体" panose="02010609060101010101" charset="-122"/>
                <a:ea typeface="黑体" panose="02010609060101010101" charset="-122"/>
                <a:cs typeface="黑体" panose="02010609060101010101" charset="-122"/>
                <a:sym typeface="宋体" panose="02010600030101010101" pitchFamily="2" charset="-122"/>
              </a:rPr>
              <a:t>土壤底层或地下水的盐分随毛管水上升到地表，水分蒸发后，使盐分积累在表层土壤中的过程。</a:t>
            </a:r>
            <a:r>
              <a:rPr lang="en-US" altLang="zh-CN" sz="2400" b="1" noProof="1">
                <a:solidFill>
                  <a:srgbClr val="FF0000"/>
                </a:solidFill>
                <a:latin typeface="黑体" panose="02010609060101010101" charset="-122"/>
                <a:ea typeface="黑体" panose="02010609060101010101" charset="-122"/>
                <a:cs typeface="黑体" panose="02010609060101010101" charset="-122"/>
              </a:rPr>
              <a:t>(</a:t>
            </a:r>
            <a:r>
              <a:rPr lang="zh-CN" altLang="en-US" sz="2400" b="1" noProof="1">
                <a:solidFill>
                  <a:srgbClr val="FF0000"/>
                </a:solidFill>
                <a:latin typeface="黑体" panose="02010609060101010101" charset="-122"/>
                <a:ea typeface="黑体" panose="02010609060101010101" charset="-122"/>
                <a:cs typeface="黑体" panose="02010609060101010101" charset="-122"/>
              </a:rPr>
              <a:t>自然）</a:t>
            </a:r>
          </a:p>
          <a:p>
            <a:pPr algn="just">
              <a:lnSpc>
                <a:spcPct val="130000"/>
              </a:lnSpc>
              <a:defRPr/>
            </a:pPr>
            <a:endParaRPr lang="zh-CN" altLang="en-US" sz="2400" b="1" noProof="1">
              <a:solidFill>
                <a:srgbClr val="FF0000"/>
              </a:solidFill>
              <a:latin typeface="黑体" panose="02010609060101010101" charset="-122"/>
              <a:ea typeface="黑体" panose="02010609060101010101" charset="-122"/>
              <a:cs typeface="黑体" panose="02010609060101010101" charset="-122"/>
            </a:endParaRPr>
          </a:p>
          <a:p>
            <a:pPr algn="just">
              <a:lnSpc>
                <a:spcPct val="130000"/>
              </a:lnSpc>
              <a:defRPr/>
            </a:pPr>
            <a:r>
              <a:rPr lang="zh-CN" altLang="en-US" sz="2400" noProof="1">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土壤次生盐碱化：</a:t>
            </a:r>
            <a:r>
              <a:rPr lang="zh-CN" altLang="en-US" sz="2400" noProof="1">
                <a:latin typeface="黑体" panose="02010609060101010101" charset="-122"/>
                <a:ea typeface="黑体" panose="02010609060101010101" charset="-122"/>
                <a:cs typeface="黑体" panose="02010609060101010101" charset="-122"/>
                <a:sym typeface="宋体" panose="02010600030101010101" pitchFamily="2" charset="-122"/>
              </a:rPr>
              <a:t>在干旱</a:t>
            </a:r>
            <a:r>
              <a:rPr lang="zh-CN" altLang="en-US" sz="2400" noProof="1">
                <a:solidFill>
                  <a:schemeClr val="tx2"/>
                </a:solidFill>
                <a:latin typeface="黑体" panose="02010609060101010101" charset="-122"/>
                <a:ea typeface="黑体" panose="02010609060101010101" charset="-122"/>
                <a:cs typeface="黑体" panose="02010609060101010101" charset="-122"/>
                <a:sym typeface="宋体" panose="02010600030101010101" pitchFamily="2" charset="-122"/>
              </a:rPr>
              <a:t>、半干旱</a:t>
            </a:r>
            <a:r>
              <a:rPr lang="zh-CN" altLang="en-US" sz="2400" noProof="1">
                <a:latin typeface="黑体" panose="02010609060101010101" charset="-122"/>
                <a:ea typeface="黑体" panose="02010609060101010101" charset="-122"/>
                <a:cs typeface="黑体" panose="02010609060101010101" charset="-122"/>
                <a:sym typeface="宋体" panose="02010600030101010101" pitchFamily="2" charset="-122"/>
              </a:rPr>
              <a:t>地区的，因</a:t>
            </a:r>
            <a:r>
              <a:rPr lang="zh-CN" altLang="en-US" sz="2400" noProof="1">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灌溉不合理</a:t>
            </a:r>
            <a:r>
              <a:rPr lang="zh-CN" altLang="en-US" sz="2400" noProof="1">
                <a:latin typeface="黑体" panose="02010609060101010101" charset="-122"/>
                <a:ea typeface="黑体" panose="02010609060101010101" charset="-122"/>
                <a:cs typeface="黑体" panose="02010609060101010101" charset="-122"/>
                <a:sym typeface="宋体" panose="02010600030101010101" pitchFamily="2" charset="-122"/>
              </a:rPr>
              <a:t>，排水受阻，导致</a:t>
            </a:r>
            <a:r>
              <a:rPr lang="zh-CN" altLang="en-US" sz="2400" noProof="1">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地下水位上升</a:t>
            </a:r>
            <a:r>
              <a:rPr lang="zh-CN" altLang="en-US" sz="2400" noProof="1">
                <a:latin typeface="黑体" panose="02010609060101010101" charset="-122"/>
                <a:ea typeface="黑体" panose="02010609060101010101" charset="-122"/>
                <a:cs typeface="黑体" panose="02010609060101010101" charset="-122"/>
                <a:sym typeface="宋体" panose="02010600030101010101" pitchFamily="2" charset="-122"/>
              </a:rPr>
              <a:t>，地下水通过毛细作用上升至地表附近而蒸发，使土壤母质和地下水中所含盐分随毛细管水上升而积聚于土壤表层，形成次生盐渍化引起可溶性盐类在土壤表层积累的过程。</a:t>
            </a:r>
            <a:r>
              <a:rPr lang="zh-CN" altLang="en-US" sz="2400" b="1" noProof="1">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（人为）</a:t>
            </a:r>
          </a:p>
        </p:txBody>
      </p:sp>
    </p:spTree>
    <p:custDataLst>
      <p:tags r:id="rId1"/>
    </p:custDataLst>
    <p:extLst>
      <p:ext uri="{BB962C8B-B14F-4D97-AF65-F5344CB8AC3E}">
        <p14:creationId xmlns:p14="http://schemas.microsoft.com/office/powerpoint/2010/main" val="37665596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框 1"/>
          <p:cNvSpPr txBox="1">
            <a:spLocks noChangeArrowheads="1"/>
          </p:cNvSpPr>
          <p:nvPr/>
        </p:nvSpPr>
        <p:spPr bwMode="auto">
          <a:xfrm>
            <a:off x="571472" y="214296"/>
            <a:ext cx="3640488" cy="461665"/>
          </a:xfrm>
          <a:prstGeom prst="rect">
            <a:avLst/>
          </a:prstGeom>
          <a:noFill/>
          <a:ln w="9525">
            <a:noFill/>
            <a:miter lim="800000"/>
            <a:headEnd/>
            <a:tailEnd/>
          </a:ln>
        </p:spPr>
        <p:txBody>
          <a:bodyPr wrap="square">
            <a:spAutoFit/>
          </a:bodyPr>
          <a:lstStyle/>
          <a:p>
            <a:r>
              <a:rPr lang="zh-CN" altLang="en-US" sz="2400" b="1" dirty="0" smtClean="0"/>
              <a:t>土壤盐碱化的成因</a:t>
            </a:r>
            <a:endParaRPr lang="zh-CN" altLang="en-US" sz="2400" b="1" dirty="0"/>
          </a:p>
        </p:txBody>
      </p:sp>
      <p:sp>
        <p:nvSpPr>
          <p:cNvPr id="59395" name="文本框 2"/>
          <p:cNvSpPr txBox="1">
            <a:spLocks noChangeArrowheads="1"/>
          </p:cNvSpPr>
          <p:nvPr/>
        </p:nvSpPr>
        <p:spPr bwMode="auto">
          <a:xfrm>
            <a:off x="285720" y="2678907"/>
            <a:ext cx="8858280" cy="1938992"/>
          </a:xfrm>
          <a:prstGeom prst="rect">
            <a:avLst/>
          </a:prstGeom>
          <a:noFill/>
          <a:ln w="9525">
            <a:noFill/>
            <a:miter lim="800000"/>
            <a:headEnd/>
            <a:tailEnd/>
          </a:ln>
        </p:spPr>
        <p:txBody>
          <a:bodyPr wrap="square">
            <a:spAutoFit/>
          </a:bodyPr>
          <a:lstStyle/>
          <a:p>
            <a:r>
              <a:rPr lang="zh-CN" altLang="en-US" sz="2000" b="1" dirty="0"/>
              <a:t>人为原因：</a:t>
            </a:r>
          </a:p>
          <a:p>
            <a:r>
              <a:rPr lang="zh-CN" altLang="en-US" sz="2000" b="1" dirty="0" smtClean="0">
                <a:solidFill>
                  <a:srgbClr val="FF0000"/>
                </a:solidFill>
              </a:rPr>
              <a:t>①不</a:t>
            </a:r>
            <a:r>
              <a:rPr lang="zh-CN" altLang="en-US" sz="2000" b="1" dirty="0">
                <a:solidFill>
                  <a:srgbClr val="FF0000"/>
                </a:solidFill>
              </a:rPr>
              <a:t>合理的</a:t>
            </a:r>
            <a:r>
              <a:rPr lang="zh-CN" altLang="en-US" sz="2000" b="1" dirty="0" smtClean="0">
                <a:solidFill>
                  <a:srgbClr val="FF0000"/>
                </a:solidFill>
              </a:rPr>
              <a:t>灌溉：</a:t>
            </a:r>
            <a:r>
              <a:rPr lang="zh-CN" altLang="en-US" sz="2000" b="1" dirty="0" smtClean="0"/>
              <a:t>大水漫灌，只灌不排，</a:t>
            </a:r>
            <a:r>
              <a:rPr lang="zh-CN" altLang="en-US" sz="2000" b="1" dirty="0"/>
              <a:t>导致水在地表聚集，大量下渗，地下水位升高，盐分被带到地表；</a:t>
            </a:r>
          </a:p>
          <a:p>
            <a:r>
              <a:rPr lang="zh-CN" altLang="en-US" sz="2000" b="1" dirty="0" smtClean="0">
                <a:solidFill>
                  <a:srgbClr val="FF0000"/>
                </a:solidFill>
              </a:rPr>
              <a:t>②沿海地区</a:t>
            </a:r>
            <a:r>
              <a:rPr lang="zh-CN" altLang="en-US" sz="2000" b="1" dirty="0">
                <a:solidFill>
                  <a:srgbClr val="FF0000"/>
                </a:solidFill>
              </a:rPr>
              <a:t>过度抽取</a:t>
            </a:r>
            <a:r>
              <a:rPr lang="zh-CN" altLang="en-US" sz="2000" b="1" dirty="0" smtClean="0">
                <a:solidFill>
                  <a:srgbClr val="FF0000"/>
                </a:solidFill>
              </a:rPr>
              <a:t>地下水：</a:t>
            </a:r>
            <a:r>
              <a:rPr lang="zh-CN" altLang="en-US" sz="2000" b="1" dirty="0" smtClean="0"/>
              <a:t>引起</a:t>
            </a:r>
            <a:r>
              <a:rPr lang="zh-CN" altLang="en-US" sz="2000" b="1" dirty="0"/>
              <a:t>海水入侵地下水，进而随着地下水上升，增加了土地盐分</a:t>
            </a:r>
            <a:r>
              <a:rPr lang="zh-CN" altLang="en-US" sz="2000" b="1" dirty="0" smtClean="0"/>
              <a:t>。</a:t>
            </a:r>
            <a:endParaRPr lang="en-US" altLang="zh-CN" sz="2000" b="1" dirty="0" smtClean="0"/>
          </a:p>
          <a:p>
            <a:r>
              <a:rPr lang="zh-CN" altLang="en-US" sz="2000" b="1" dirty="0" smtClean="0">
                <a:solidFill>
                  <a:srgbClr val="FF0000"/>
                </a:solidFill>
                <a:latin typeface="楷体_GB2312" pitchFamily="49" charset="-122"/>
                <a:ea typeface="楷体_GB2312" pitchFamily="49" charset="-122"/>
              </a:rPr>
              <a:t>③兴修水利工程：</a:t>
            </a:r>
            <a:r>
              <a:rPr lang="zh-CN" altLang="en-US" sz="2000" b="1" dirty="0" smtClean="0">
                <a:latin typeface="楷体_GB2312" pitchFamily="49" charset="-122"/>
                <a:ea typeface="楷体_GB2312" pitchFamily="49" charset="-122"/>
              </a:rPr>
              <a:t>补给地下水，水位升高</a:t>
            </a:r>
            <a:endParaRPr lang="zh-CN" altLang="en-US" sz="2000" b="1" dirty="0"/>
          </a:p>
        </p:txBody>
      </p:sp>
      <p:sp>
        <p:nvSpPr>
          <p:cNvPr id="59396" name="文本框 3"/>
          <p:cNvSpPr txBox="1">
            <a:spLocks noChangeArrowheads="1"/>
          </p:cNvSpPr>
          <p:nvPr/>
        </p:nvSpPr>
        <p:spPr bwMode="auto">
          <a:xfrm>
            <a:off x="214283" y="796529"/>
            <a:ext cx="8685243" cy="1692771"/>
          </a:xfrm>
          <a:prstGeom prst="rect">
            <a:avLst/>
          </a:prstGeom>
          <a:noFill/>
          <a:ln w="9525">
            <a:noFill/>
            <a:miter lim="800000"/>
            <a:headEnd/>
            <a:tailEnd/>
          </a:ln>
        </p:spPr>
        <p:txBody>
          <a:bodyPr wrap="square">
            <a:spAutoFit/>
          </a:bodyPr>
          <a:lstStyle/>
          <a:p>
            <a:r>
              <a:rPr lang="zh-CN" altLang="en-US" sz="2000" b="1" dirty="0">
                <a:sym typeface="宋体" pitchFamily="2" charset="-122"/>
              </a:rPr>
              <a:t>自然原因：</a:t>
            </a:r>
            <a:endParaRPr lang="zh-CN" altLang="en-US" sz="2000" b="1" dirty="0"/>
          </a:p>
          <a:p>
            <a:r>
              <a:rPr lang="zh-CN" altLang="en-US" sz="2000" b="1" dirty="0" smtClean="0">
                <a:solidFill>
                  <a:srgbClr val="FF0000"/>
                </a:solidFill>
                <a:sym typeface="宋体" pitchFamily="2" charset="-122"/>
              </a:rPr>
              <a:t>①气候</a:t>
            </a:r>
            <a:r>
              <a:rPr lang="zh-CN" altLang="en-US" sz="2000" b="1" dirty="0" smtClean="0">
                <a:sym typeface="宋体" pitchFamily="2" charset="-122"/>
              </a:rPr>
              <a:t>：（气温与降水）干旱，降水少；气温高，多大风天气，蒸发旺盛</a:t>
            </a:r>
            <a:endParaRPr lang="zh-CN" altLang="en-US" sz="2000" b="1" dirty="0"/>
          </a:p>
          <a:p>
            <a:r>
              <a:rPr lang="zh-CN" altLang="en-US" sz="2000" b="1" dirty="0">
                <a:solidFill>
                  <a:srgbClr val="FF0000"/>
                </a:solidFill>
                <a:sym typeface="宋体" pitchFamily="2" charset="-122"/>
              </a:rPr>
              <a:t>②地形</a:t>
            </a:r>
            <a:r>
              <a:rPr lang="zh-CN" altLang="en-US" sz="2000" b="1" dirty="0">
                <a:sym typeface="宋体" pitchFamily="2" charset="-122"/>
              </a:rPr>
              <a:t>：地势低洼，排水不</a:t>
            </a:r>
            <a:r>
              <a:rPr lang="zh-CN" altLang="en-US" sz="2000" b="1" dirty="0" smtClean="0">
                <a:sym typeface="宋体" pitchFamily="2" charset="-122"/>
              </a:rPr>
              <a:t>畅，地表水下渗，地下水位升高</a:t>
            </a:r>
            <a:endParaRPr lang="zh-CN" altLang="en-US" sz="2000" b="1" dirty="0"/>
          </a:p>
          <a:p>
            <a:r>
              <a:rPr lang="zh-CN" altLang="en-US" sz="2000" b="1" dirty="0">
                <a:solidFill>
                  <a:srgbClr val="FF0000"/>
                </a:solidFill>
                <a:sym typeface="宋体" pitchFamily="2" charset="-122"/>
              </a:rPr>
              <a:t>③地下水</a:t>
            </a:r>
            <a:r>
              <a:rPr lang="zh-CN" altLang="en-US" sz="2000" b="1" dirty="0">
                <a:sym typeface="宋体" pitchFamily="2" charset="-122"/>
              </a:rPr>
              <a:t>：地下水位埋藏浅</a:t>
            </a:r>
            <a:r>
              <a:rPr lang="zh-CN" altLang="en-US" sz="2000" b="1" dirty="0" smtClean="0">
                <a:sym typeface="宋体" pitchFamily="2" charset="-122"/>
              </a:rPr>
              <a:t>。</a:t>
            </a:r>
            <a:endParaRPr lang="en-US" altLang="zh-CN" sz="2000" b="1" dirty="0" smtClean="0">
              <a:sym typeface="宋体" pitchFamily="2" charset="-122"/>
            </a:endParaRPr>
          </a:p>
          <a:p>
            <a:r>
              <a:rPr lang="zh-CN" altLang="en-US" sz="2000" b="1" dirty="0" smtClean="0">
                <a:solidFill>
                  <a:srgbClr val="FF0000"/>
                </a:solidFill>
                <a:sym typeface="宋体" pitchFamily="2" charset="-122"/>
              </a:rPr>
              <a:t>④土壤：</a:t>
            </a:r>
            <a:r>
              <a:rPr lang="zh-CN" altLang="en-US" sz="2000" b="1" dirty="0" smtClean="0">
                <a:sym typeface="宋体" pitchFamily="2" charset="-122"/>
              </a:rPr>
              <a:t>碱性土壤</a:t>
            </a:r>
            <a:r>
              <a:rPr lang="en-US" altLang="zh-CN" sz="2000" b="1" dirty="0" smtClean="0">
                <a:sym typeface="宋体" pitchFamily="2" charset="-122"/>
              </a:rPr>
              <a:t>(</a:t>
            </a:r>
            <a:r>
              <a:rPr lang="zh-CN" altLang="en-US" sz="2000" dirty="0">
                <a:latin typeface="黑体" pitchFamily="49" charset="-122"/>
                <a:ea typeface="黑体" pitchFamily="49" charset="-122"/>
                <a:sym typeface="宋体" pitchFamily="2" charset="-122"/>
              </a:rPr>
              <a:t>地下水盐度高或海水</a:t>
            </a:r>
            <a:r>
              <a:rPr lang="zh-CN" altLang="en-US" sz="2000" dirty="0" smtClean="0">
                <a:latin typeface="黑体" pitchFamily="49" charset="-122"/>
                <a:ea typeface="黑体" pitchFamily="49" charset="-122"/>
                <a:sym typeface="宋体" pitchFamily="2" charset="-122"/>
              </a:rPr>
              <a:t>倒灌</a:t>
            </a:r>
            <a:r>
              <a:rPr lang="en-US" altLang="zh-CN" sz="2000" dirty="0" smtClean="0">
                <a:latin typeface="黑体" pitchFamily="49" charset="-122"/>
                <a:ea typeface="黑体" pitchFamily="49" charset="-122"/>
                <a:sym typeface="宋体" pitchFamily="2" charset="-122"/>
              </a:rPr>
              <a:t>)</a:t>
            </a:r>
            <a:endParaRPr lang="zh-CN" altLang="en-US" sz="2000" b="1" dirty="0"/>
          </a:p>
        </p:txBody>
      </p:sp>
    </p:spTree>
    <p:extLst>
      <p:ext uri="{BB962C8B-B14F-4D97-AF65-F5344CB8AC3E}">
        <p14:creationId xmlns:p14="http://schemas.microsoft.com/office/powerpoint/2010/main" val="27717741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306117"/>
            <a:ext cx="8764588" cy="3430190"/>
            <a:chOff x="144" y="719"/>
            <a:chExt cx="5521" cy="2881"/>
          </a:xfrm>
        </p:grpSpPr>
        <p:pic>
          <p:nvPicPr>
            <p:cNvPr id="97283" name="Picture 3" descr="5-10-1"/>
            <p:cNvPicPr>
              <a:picLocks noChangeAspect="1" noChangeArrowheads="1"/>
            </p:cNvPicPr>
            <p:nvPr/>
          </p:nvPicPr>
          <p:blipFill>
            <a:blip r:embed="rId2"/>
            <a:srcRect/>
            <a:stretch>
              <a:fillRect/>
            </a:stretch>
          </p:blipFill>
          <p:spPr bwMode="auto">
            <a:xfrm>
              <a:off x="144" y="719"/>
              <a:ext cx="1633" cy="2881"/>
            </a:xfrm>
            <a:prstGeom prst="rect">
              <a:avLst/>
            </a:prstGeom>
            <a:noFill/>
          </p:spPr>
        </p:pic>
        <p:pic>
          <p:nvPicPr>
            <p:cNvPr id="97284" name="Picture 4" descr="5-10-2"/>
            <p:cNvPicPr>
              <a:picLocks noChangeAspect="1" noChangeArrowheads="1"/>
            </p:cNvPicPr>
            <p:nvPr/>
          </p:nvPicPr>
          <p:blipFill>
            <a:blip r:embed="rId3"/>
            <a:srcRect/>
            <a:stretch>
              <a:fillRect/>
            </a:stretch>
          </p:blipFill>
          <p:spPr bwMode="auto">
            <a:xfrm>
              <a:off x="2112" y="719"/>
              <a:ext cx="1633" cy="2881"/>
            </a:xfrm>
            <a:prstGeom prst="rect">
              <a:avLst/>
            </a:prstGeom>
            <a:noFill/>
          </p:spPr>
        </p:pic>
        <p:pic>
          <p:nvPicPr>
            <p:cNvPr id="97285" name="Picture 5" descr="5-10-3"/>
            <p:cNvPicPr>
              <a:picLocks noChangeAspect="1" noChangeArrowheads="1"/>
            </p:cNvPicPr>
            <p:nvPr/>
          </p:nvPicPr>
          <p:blipFill>
            <a:blip r:embed="rId4"/>
            <a:srcRect/>
            <a:stretch>
              <a:fillRect/>
            </a:stretch>
          </p:blipFill>
          <p:spPr bwMode="auto">
            <a:xfrm>
              <a:off x="4032" y="720"/>
              <a:ext cx="1633" cy="2880"/>
            </a:xfrm>
            <a:prstGeom prst="rect">
              <a:avLst/>
            </a:prstGeom>
            <a:noFill/>
          </p:spPr>
        </p:pic>
        <p:sp>
          <p:nvSpPr>
            <p:cNvPr id="97286" name="Line 6"/>
            <p:cNvSpPr>
              <a:spLocks noChangeShapeType="1"/>
            </p:cNvSpPr>
            <p:nvPr/>
          </p:nvSpPr>
          <p:spPr bwMode="auto">
            <a:xfrm>
              <a:off x="1824" y="2160"/>
              <a:ext cx="192" cy="0"/>
            </a:xfrm>
            <a:prstGeom prst="line">
              <a:avLst/>
            </a:prstGeom>
            <a:noFill/>
            <a:ln w="76200">
              <a:solidFill>
                <a:srgbClr val="CC0066"/>
              </a:solidFill>
              <a:round/>
              <a:headEnd/>
              <a:tailEnd type="triangle" w="med" len="sm"/>
            </a:ln>
            <a:effectLst/>
          </p:spPr>
          <p:txBody>
            <a:bodyPr/>
            <a:lstStyle/>
            <a:p>
              <a:endParaRPr lang="zh-CN" altLang="en-US"/>
            </a:p>
          </p:txBody>
        </p:sp>
        <p:sp>
          <p:nvSpPr>
            <p:cNvPr id="97287" name="Line 7"/>
            <p:cNvSpPr>
              <a:spLocks noChangeShapeType="1"/>
            </p:cNvSpPr>
            <p:nvPr/>
          </p:nvSpPr>
          <p:spPr bwMode="auto">
            <a:xfrm>
              <a:off x="3792" y="2160"/>
              <a:ext cx="192" cy="0"/>
            </a:xfrm>
            <a:prstGeom prst="line">
              <a:avLst/>
            </a:prstGeom>
            <a:noFill/>
            <a:ln w="76200">
              <a:solidFill>
                <a:srgbClr val="CC0066"/>
              </a:solidFill>
              <a:round/>
              <a:headEnd/>
              <a:tailEnd type="triangle" w="med" len="sm"/>
            </a:ln>
            <a:effectLst/>
          </p:spPr>
          <p:txBody>
            <a:bodyPr/>
            <a:lstStyle/>
            <a:p>
              <a:endParaRPr lang="zh-CN" altLang="en-US"/>
            </a:p>
          </p:txBody>
        </p:sp>
      </p:grpSp>
      <p:sp>
        <p:nvSpPr>
          <p:cNvPr id="97288" name="Text Box 8"/>
          <p:cNvSpPr txBox="1">
            <a:spLocks noChangeArrowheads="1"/>
          </p:cNvSpPr>
          <p:nvPr/>
        </p:nvSpPr>
        <p:spPr bwMode="auto">
          <a:xfrm>
            <a:off x="1476375" y="421481"/>
            <a:ext cx="6840538" cy="769441"/>
          </a:xfrm>
          <a:prstGeom prst="rect">
            <a:avLst/>
          </a:prstGeom>
          <a:noFill/>
          <a:ln w="9525">
            <a:noFill/>
            <a:miter lim="800000"/>
            <a:headEnd/>
            <a:tailEnd/>
          </a:ln>
          <a:effectLst/>
        </p:spPr>
        <p:txBody>
          <a:bodyPr>
            <a:spAutoFit/>
          </a:bodyPr>
          <a:lstStyle/>
          <a:p>
            <a:pPr>
              <a:spcBef>
                <a:spcPct val="50000"/>
              </a:spcBef>
            </a:pPr>
            <a:r>
              <a:rPr kumimoji="1" lang="en-US" altLang="zh-CN" sz="4400" b="1">
                <a:solidFill>
                  <a:srgbClr val="800000"/>
                </a:solidFill>
                <a:latin typeface="Times New Roman" pitchFamily="18" charset="0"/>
                <a:ea typeface="黑体" pitchFamily="49" charset="-122"/>
              </a:rPr>
              <a:t>    </a:t>
            </a:r>
            <a:r>
              <a:rPr kumimoji="1" lang="zh-CN" altLang="en-US" sz="4400" b="1">
                <a:solidFill>
                  <a:srgbClr val="800000"/>
                </a:solidFill>
                <a:latin typeface="Times New Roman" pitchFamily="18" charset="0"/>
                <a:ea typeface="黑体" pitchFamily="49" charset="-122"/>
              </a:rPr>
              <a:t>土壤盐碱化示意图</a:t>
            </a:r>
          </a:p>
        </p:txBody>
      </p:sp>
      <p:grpSp>
        <p:nvGrpSpPr>
          <p:cNvPr id="3" name="Group 12"/>
          <p:cNvGrpSpPr>
            <a:grpSpLocks/>
          </p:cNvGrpSpPr>
          <p:nvPr/>
        </p:nvGrpSpPr>
        <p:grpSpPr bwMode="auto">
          <a:xfrm>
            <a:off x="228600" y="1085850"/>
            <a:ext cx="8915400" cy="3886200"/>
            <a:chOff x="144" y="912"/>
            <a:chExt cx="5616" cy="3264"/>
          </a:xfrm>
        </p:grpSpPr>
        <p:pic>
          <p:nvPicPr>
            <p:cNvPr id="97289" name="Picture 9"/>
            <p:cNvPicPr>
              <a:picLocks noChangeAspect="1" noChangeArrowheads="1"/>
            </p:cNvPicPr>
            <p:nvPr/>
          </p:nvPicPr>
          <p:blipFill>
            <a:blip r:embed="rId5"/>
            <a:srcRect/>
            <a:stretch>
              <a:fillRect/>
            </a:stretch>
          </p:blipFill>
          <p:spPr bwMode="auto">
            <a:xfrm>
              <a:off x="144" y="960"/>
              <a:ext cx="5616" cy="3216"/>
            </a:xfrm>
            <a:prstGeom prst="rect">
              <a:avLst/>
            </a:prstGeom>
            <a:noFill/>
          </p:spPr>
        </p:pic>
        <p:sp>
          <p:nvSpPr>
            <p:cNvPr id="97291" name="AutoShape 11"/>
            <p:cNvSpPr>
              <a:spLocks noChangeArrowheads="1"/>
            </p:cNvSpPr>
            <p:nvPr/>
          </p:nvSpPr>
          <p:spPr bwMode="auto">
            <a:xfrm>
              <a:off x="2112" y="912"/>
              <a:ext cx="384" cy="384"/>
            </a:xfrm>
            <a:prstGeom prst="star5">
              <a:avLst/>
            </a:prstGeom>
            <a:solidFill>
              <a:srgbClr val="FF0000"/>
            </a:solidFill>
            <a:ln w="9525">
              <a:solidFill>
                <a:schemeClr val="tx1"/>
              </a:solidFill>
              <a:miter lim="800000"/>
              <a:headEnd/>
              <a:tailEnd/>
            </a:ln>
            <a:effectLst/>
          </p:spPr>
          <p:txBody>
            <a:bodyPr wrap="none" anchor="ctr"/>
            <a:lstStyle/>
            <a:p>
              <a:endParaRPr lang="zh-CN" altLang="en-US"/>
            </a:p>
          </p:txBody>
        </p:sp>
      </p:grpSp>
      <p:pic>
        <p:nvPicPr>
          <p:cNvPr id="97293" name="Picture 13" descr="blue_velvet_077">
            <a:hlinkClick r:id="rId6" action="ppaction://hlinksldjump"/>
          </p:cNvPr>
          <p:cNvPicPr>
            <a:picLocks noChangeAspect="1" noChangeArrowheads="1"/>
          </p:cNvPicPr>
          <p:nvPr/>
        </p:nvPicPr>
        <p:blipFill>
          <a:blip r:embed="rId7"/>
          <a:srcRect/>
          <a:stretch>
            <a:fillRect/>
          </a:stretch>
        </p:blipFill>
        <p:spPr bwMode="auto">
          <a:xfrm>
            <a:off x="8534400" y="4686300"/>
            <a:ext cx="609600" cy="457200"/>
          </a:xfrm>
          <a:prstGeom prst="rect">
            <a:avLst/>
          </a:prstGeom>
          <a:noFill/>
        </p:spPr>
      </p:pic>
    </p:spTree>
    <p:extLst>
      <p:ext uri="{BB962C8B-B14F-4D97-AF65-F5344CB8AC3E}">
        <p14:creationId xmlns:p14="http://schemas.microsoft.com/office/powerpoint/2010/main" val="3092607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图片 215045"/>
          <p:cNvPicPr>
            <a:picLocks noGrp="1" noChangeAspect="1" noChangeArrowheads="1"/>
          </p:cNvPicPr>
          <p:nvPr/>
        </p:nvPicPr>
        <p:blipFill>
          <a:blip r:embed="rId3">
            <a:lum bright="-18000" contrast="30000"/>
            <a:extLst>
              <a:ext uri="{28A0092B-C50C-407E-A947-70E740481C1C}">
                <a14:useLocalDpi xmlns:a14="http://schemas.microsoft.com/office/drawing/2010/main" val="0"/>
              </a:ext>
            </a:extLst>
          </a:blip>
          <a:srcRect/>
          <a:stretch>
            <a:fillRect/>
          </a:stretch>
        </p:blipFill>
        <p:spPr bwMode="auto">
          <a:xfrm>
            <a:off x="3440161" y="87475"/>
            <a:ext cx="3880330" cy="270297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2290" name="组合 2"/>
          <p:cNvGrpSpPr>
            <a:grpSpLocks/>
          </p:cNvGrpSpPr>
          <p:nvPr/>
        </p:nvGrpSpPr>
        <p:grpSpPr bwMode="auto">
          <a:xfrm>
            <a:off x="1628776" y="250031"/>
            <a:ext cx="7377113" cy="2315766"/>
            <a:chOff x="-758" y="2030"/>
            <a:chExt cx="15666" cy="7295"/>
          </a:xfrm>
        </p:grpSpPr>
        <p:sp>
          <p:nvSpPr>
            <p:cNvPr id="6" name="线形标注 1 5"/>
            <p:cNvSpPr/>
            <p:nvPr/>
          </p:nvSpPr>
          <p:spPr>
            <a:xfrm>
              <a:off x="11378" y="3470"/>
              <a:ext cx="3530" cy="1883"/>
            </a:xfrm>
            <a:prstGeom prst="borderCallout1">
              <a:avLst>
                <a:gd name="adj1" fmla="val 40617"/>
                <a:gd name="adj2" fmla="val 1240"/>
                <a:gd name="adj3" fmla="val 82443"/>
                <a:gd name="adj4" fmla="val -61799"/>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noProof="1">
                  <a:solidFill>
                    <a:schemeClr val="tx1"/>
                  </a:solidFill>
                  <a:latin typeface="黑体" panose="02010609060101010101" charset="-122"/>
                  <a:ea typeface="黑体" panose="02010609060101010101" charset="-122"/>
                </a:rPr>
                <a:t>华北和东北旱作农业区</a:t>
              </a:r>
            </a:p>
          </p:txBody>
        </p:sp>
        <p:sp>
          <p:nvSpPr>
            <p:cNvPr id="7" name="线形标注 1 6"/>
            <p:cNvSpPr/>
            <p:nvPr/>
          </p:nvSpPr>
          <p:spPr>
            <a:xfrm>
              <a:off x="11695" y="8110"/>
              <a:ext cx="2886" cy="975"/>
            </a:xfrm>
            <a:prstGeom prst="borderCallout1">
              <a:avLst>
                <a:gd name="adj1" fmla="val 46850"/>
                <a:gd name="adj2" fmla="val 427"/>
                <a:gd name="adj3" fmla="val -16964"/>
                <a:gd name="adj4" fmla="val -50583"/>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2100" noProof="1">
                  <a:solidFill>
                    <a:schemeClr val="tx1"/>
                  </a:solidFill>
                  <a:latin typeface="黑体" panose="02010609060101010101" charset="-122"/>
                  <a:ea typeface="黑体" panose="02010609060101010101" charset="-122"/>
                  <a:sym typeface="+mn-ea"/>
                </a:rPr>
                <a:t>滨海平原</a:t>
              </a:r>
            </a:p>
          </p:txBody>
        </p:sp>
        <p:sp>
          <p:nvSpPr>
            <p:cNvPr id="11" name="线形标注 1 10"/>
            <p:cNvSpPr/>
            <p:nvPr/>
          </p:nvSpPr>
          <p:spPr>
            <a:xfrm>
              <a:off x="-758" y="3470"/>
              <a:ext cx="3496" cy="2730"/>
            </a:xfrm>
            <a:prstGeom prst="borderCallout1">
              <a:avLst>
                <a:gd name="adj1" fmla="val 51442"/>
                <a:gd name="adj2" fmla="val 98832"/>
                <a:gd name="adj3" fmla="val 24627"/>
                <a:gd name="adj4" fmla="val 178701"/>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Tx/>
                <a:buNone/>
                <a:defRPr/>
              </a:pPr>
              <a:r>
                <a:rPr lang="zh-CN" altLang="en-US" noProof="1">
                  <a:solidFill>
                    <a:schemeClr val="tx1"/>
                  </a:solidFill>
                  <a:latin typeface="黑体" panose="02010609060101010101" charset="-122"/>
                  <a:ea typeface="黑体" panose="02010609060101010101" charset="-122"/>
                  <a:sym typeface="+mn-ea"/>
                </a:rPr>
                <a:t>西北干旱半干旱地区（灌溉和绿洲农业区）</a:t>
              </a:r>
            </a:p>
          </p:txBody>
        </p:sp>
        <p:sp>
          <p:nvSpPr>
            <p:cNvPr id="2" name="线形标注 1 1"/>
            <p:cNvSpPr/>
            <p:nvPr/>
          </p:nvSpPr>
          <p:spPr>
            <a:xfrm>
              <a:off x="-758" y="7607"/>
              <a:ext cx="3354" cy="829"/>
            </a:xfrm>
            <a:prstGeom prst="borderCallout1">
              <a:avLst>
                <a:gd name="adj1" fmla="val -362"/>
                <a:gd name="adj2" fmla="val 47448"/>
                <a:gd name="adj3" fmla="val -121965"/>
                <a:gd name="adj4" fmla="val 168899"/>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Tx/>
                <a:buNone/>
                <a:defRPr/>
              </a:pPr>
              <a:r>
                <a:rPr lang="zh-CN" altLang="en-US" sz="2100" noProof="1">
                  <a:solidFill>
                    <a:schemeClr val="tx1"/>
                  </a:solidFill>
                  <a:latin typeface="黑体" panose="02010609060101010101" charset="-122"/>
                  <a:ea typeface="黑体" panose="02010609060101010101" charset="-122"/>
                  <a:sym typeface="+mn-ea"/>
                </a:rPr>
                <a:t>青藏高寒区</a:t>
              </a:r>
            </a:p>
          </p:txBody>
        </p:sp>
      </p:grpSp>
      <p:sp>
        <p:nvSpPr>
          <p:cNvPr id="12291" name="文本框 2"/>
          <p:cNvSpPr txBox="1">
            <a:spLocks noChangeArrowheads="1"/>
          </p:cNvSpPr>
          <p:nvPr/>
        </p:nvSpPr>
        <p:spPr bwMode="auto">
          <a:xfrm>
            <a:off x="92076" y="148829"/>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dirty="0" err="1">
                <a:solidFill>
                  <a:srgbClr val="33339B"/>
                </a:solidFill>
                <a:latin typeface="黑体" pitchFamily="49" charset="-122"/>
                <a:ea typeface="黑体" pitchFamily="49" charset="-122"/>
                <a:sym typeface="宋体" pitchFamily="2" charset="-122"/>
              </a:rPr>
              <a:t>我国盐碱地的空间分布</a:t>
            </a:r>
            <a:endParaRPr lang="en-US" altLang="zh-CN" sz="2400" dirty="0">
              <a:solidFill>
                <a:srgbClr val="33339B"/>
              </a:solidFill>
              <a:latin typeface="黑体" pitchFamily="49" charset="-122"/>
              <a:ea typeface="黑体" pitchFamily="49" charset="-122"/>
              <a:sym typeface="宋体" pitchFamily="2" charset="-122"/>
            </a:endParaRPr>
          </a:p>
        </p:txBody>
      </p:sp>
      <p:pic>
        <p:nvPicPr>
          <p:cNvPr id="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569493"/>
            <a:ext cx="2881312"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a:off x="92076" y="2702719"/>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zh-CN" altLang="en-US" sz="2400">
                <a:solidFill>
                  <a:srgbClr val="33339B"/>
                </a:solidFill>
                <a:latin typeface="Calibri" pitchFamily="34" charset="0"/>
                <a:ea typeface="黑体" pitchFamily="49" charset="-122"/>
              </a:rPr>
              <a:t>土地盐碱化的危害</a:t>
            </a:r>
          </a:p>
        </p:txBody>
      </p:sp>
      <p:pic>
        <p:nvPicPr>
          <p:cNvPr id="10" name="图片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9005" y="2933551"/>
            <a:ext cx="2882900" cy="162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92075" y="3259931"/>
            <a:ext cx="3481388" cy="19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875"/>
              </a:lnSpc>
            </a:pPr>
            <a:r>
              <a:rPr lang="zh-CN" altLang="zh-CN" sz="2400" noProof="1">
                <a:solidFill>
                  <a:srgbClr val="000000"/>
                </a:solidFill>
                <a:latin typeface="黑体" pitchFamily="49" charset="-122"/>
                <a:ea typeface="黑体" pitchFamily="49" charset="-122"/>
                <a:sym typeface="+mn-ea"/>
              </a:rPr>
              <a:t>(1)</a:t>
            </a:r>
            <a:r>
              <a:rPr lang="zh-CN" altLang="en-US" sz="2400" noProof="1">
                <a:solidFill>
                  <a:srgbClr val="000000"/>
                </a:solidFill>
                <a:latin typeface="黑体" pitchFamily="49" charset="-122"/>
                <a:ea typeface="黑体" pitchFamily="49" charset="-122"/>
                <a:sym typeface="+mn-ea"/>
              </a:rPr>
              <a:t>土壤板结与肥力下降</a:t>
            </a:r>
          </a:p>
          <a:p>
            <a:pPr>
              <a:lnSpc>
                <a:spcPts val="2875"/>
              </a:lnSpc>
            </a:pPr>
            <a:r>
              <a:rPr lang="en-US" altLang="zh-CN" sz="2400">
                <a:solidFill>
                  <a:srgbClr val="000000"/>
                </a:solidFill>
                <a:latin typeface="黑体" pitchFamily="49" charset="-122"/>
                <a:ea typeface="黑体" pitchFamily="49" charset="-122"/>
                <a:sym typeface="宋体" pitchFamily="2" charset="-122"/>
              </a:rPr>
              <a:t>(2)</a:t>
            </a:r>
            <a:r>
              <a:rPr lang="zh-CN" altLang="en-US" sz="2400">
                <a:solidFill>
                  <a:srgbClr val="000000"/>
                </a:solidFill>
                <a:latin typeface="黑体" pitchFamily="49" charset="-122"/>
                <a:ea typeface="黑体" pitchFamily="49" charset="-122"/>
                <a:sym typeface="宋体" pitchFamily="2" charset="-122"/>
              </a:rPr>
              <a:t>不利农作物吸收养分，</a:t>
            </a:r>
            <a:endParaRPr lang="en-US" altLang="zh-CN" sz="2400">
              <a:solidFill>
                <a:srgbClr val="000000"/>
              </a:solidFill>
              <a:latin typeface="黑体" pitchFamily="49" charset="-122"/>
              <a:ea typeface="黑体" pitchFamily="49" charset="-122"/>
              <a:sym typeface="宋体" pitchFamily="2" charset="-122"/>
            </a:endParaRPr>
          </a:p>
          <a:p>
            <a:pPr>
              <a:lnSpc>
                <a:spcPts val="2875"/>
              </a:lnSpc>
            </a:pPr>
            <a:r>
              <a:rPr lang="zh-CN" altLang="en-US" sz="2400">
                <a:solidFill>
                  <a:srgbClr val="000000"/>
                </a:solidFill>
                <a:latin typeface="黑体" pitchFamily="49" charset="-122"/>
                <a:ea typeface="黑体" pitchFamily="49" charset="-122"/>
              </a:rPr>
              <a:t>阻碍作物生长</a:t>
            </a:r>
          </a:p>
          <a:p>
            <a:pPr>
              <a:lnSpc>
                <a:spcPts val="2875"/>
              </a:lnSpc>
            </a:pPr>
            <a:r>
              <a:rPr lang="en-US" altLang="zh-CN" sz="2400">
                <a:solidFill>
                  <a:srgbClr val="000000"/>
                </a:solidFill>
                <a:latin typeface="黑体" pitchFamily="49" charset="-122"/>
                <a:ea typeface="黑体" pitchFamily="49" charset="-122"/>
              </a:rPr>
              <a:t>(3)</a:t>
            </a:r>
            <a:r>
              <a:rPr lang="zh-CN" altLang="en-US" sz="2400">
                <a:solidFill>
                  <a:srgbClr val="000000"/>
                </a:solidFill>
                <a:latin typeface="黑体" pitchFamily="49" charset="-122"/>
                <a:ea typeface="黑体" pitchFamily="49" charset="-122"/>
              </a:rPr>
              <a:t>加大农业生产投入，成本高，效益低</a:t>
            </a:r>
          </a:p>
        </p:txBody>
      </p:sp>
    </p:spTree>
    <p:custDataLst>
      <p:tags r:id="rId1"/>
    </p:custDataLst>
    <p:extLst>
      <p:ext uri="{BB962C8B-B14F-4D97-AF65-F5344CB8AC3E}">
        <p14:creationId xmlns:p14="http://schemas.microsoft.com/office/powerpoint/2010/main" val="772524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a:xfrm>
            <a:off x="313023" y="267494"/>
            <a:ext cx="6343650" cy="1157288"/>
          </a:xfrm>
        </p:spPr>
        <p:txBody>
          <a:bodyPr>
            <a:noAutofit/>
          </a:bodyPr>
          <a:lstStyle/>
          <a:p>
            <a:pPr eaLnBrk="1" hangingPunct="1">
              <a:lnSpc>
                <a:spcPct val="90000"/>
              </a:lnSpc>
              <a:defRPr/>
            </a:pPr>
            <a:r>
              <a:rPr lang="zh-CN" altLang="en-US" sz="1800" b="1" dirty="0">
                <a:ea typeface="幼圆" panose="02010509060101010101" pitchFamily="49" charset="-122"/>
              </a:rPr>
              <a:t>盐碱化的治理措施</a:t>
            </a:r>
          </a:p>
          <a:p>
            <a:pPr eaLnBrk="1" hangingPunct="1">
              <a:lnSpc>
                <a:spcPct val="90000"/>
              </a:lnSpc>
              <a:defRPr/>
            </a:pPr>
            <a:r>
              <a:rPr lang="zh-CN" altLang="en-US" sz="1800" b="1" dirty="0">
                <a:solidFill>
                  <a:srgbClr val="FF0000"/>
                </a:solidFill>
                <a:ea typeface="幼圆" panose="02010509060101010101" pitchFamily="49" charset="-122"/>
              </a:rPr>
              <a:t>引淡淋盐</a:t>
            </a:r>
            <a:endParaRPr lang="en-US" altLang="zh-CN" sz="1800" b="1" dirty="0">
              <a:solidFill>
                <a:srgbClr val="FF0000"/>
              </a:solidFill>
              <a:ea typeface="幼圆" panose="02010509060101010101" pitchFamily="49" charset="-122"/>
            </a:endParaRPr>
          </a:p>
          <a:p>
            <a:pPr eaLnBrk="1" hangingPunct="1">
              <a:lnSpc>
                <a:spcPct val="90000"/>
              </a:lnSpc>
              <a:defRPr/>
            </a:pPr>
            <a:r>
              <a:rPr lang="zh-CN" altLang="en-US" sz="1800" b="1" dirty="0">
                <a:solidFill>
                  <a:srgbClr val="FF0000"/>
                </a:solidFill>
                <a:ea typeface="幼圆" panose="02010509060101010101" pitchFamily="49" charset="-122"/>
              </a:rPr>
              <a:t>井排井灌，建立现代化排水系统</a:t>
            </a:r>
            <a:endParaRPr lang="en-US" altLang="zh-CN" sz="1800" b="1" dirty="0">
              <a:solidFill>
                <a:srgbClr val="FF0000"/>
              </a:solidFill>
              <a:ea typeface="幼圆" panose="02010509060101010101" pitchFamily="49" charset="-122"/>
            </a:endParaRPr>
          </a:p>
          <a:p>
            <a:pPr eaLnBrk="1" hangingPunct="1">
              <a:lnSpc>
                <a:spcPct val="90000"/>
              </a:lnSpc>
              <a:defRPr/>
            </a:pPr>
            <a:r>
              <a:rPr lang="zh-CN" altLang="en-US" sz="1800" b="1" dirty="0">
                <a:solidFill>
                  <a:srgbClr val="FF0000"/>
                </a:solidFill>
                <a:ea typeface="幼圆" panose="02010509060101010101" pitchFamily="49" charset="-122"/>
              </a:rPr>
              <a:t>节水灌溉技术：滴灌喷灌</a:t>
            </a:r>
            <a:endParaRPr lang="en-US" altLang="zh-CN" sz="1800" b="1" dirty="0">
              <a:solidFill>
                <a:srgbClr val="FF0000"/>
              </a:solidFill>
              <a:ea typeface="幼圆" panose="02010509060101010101" pitchFamily="49" charset="-122"/>
            </a:endParaRPr>
          </a:p>
          <a:p>
            <a:pPr>
              <a:defRPr/>
            </a:pPr>
            <a:r>
              <a:rPr lang="zh-CN" altLang="en-US" sz="1800" b="1" dirty="0">
                <a:solidFill>
                  <a:srgbClr val="FF0000"/>
                </a:solidFill>
                <a:ea typeface="幼圆" panose="02010509060101010101" pitchFamily="49" charset="-122"/>
              </a:rPr>
              <a:t>地膜覆盖（抑制水分蒸发）</a:t>
            </a:r>
            <a:endParaRPr lang="en-US" altLang="zh-CN" sz="1800" b="1" dirty="0">
              <a:solidFill>
                <a:srgbClr val="FF0000"/>
              </a:solidFill>
              <a:ea typeface="幼圆" panose="02010509060101010101" pitchFamily="49" charset="-122"/>
            </a:endParaRPr>
          </a:p>
          <a:p>
            <a:pPr eaLnBrk="1" hangingPunct="1">
              <a:lnSpc>
                <a:spcPct val="90000"/>
              </a:lnSpc>
              <a:defRPr/>
            </a:pPr>
            <a:r>
              <a:rPr lang="zh-CN" altLang="en-US" sz="1800" b="1" dirty="0">
                <a:solidFill>
                  <a:srgbClr val="FF0000"/>
                </a:solidFill>
                <a:ea typeface="幼圆" panose="02010509060101010101" pitchFamily="49" charset="-122"/>
              </a:rPr>
              <a:t>生物措施：种植耐盐碱作物</a:t>
            </a:r>
            <a:r>
              <a:rPr lang="zh-CN" altLang="en-US" sz="1800" b="1" dirty="0">
                <a:ea typeface="幼圆" panose="02010509060101010101" pitchFamily="49" charset="-122"/>
              </a:rPr>
              <a:t>。</a:t>
            </a:r>
          </a:p>
        </p:txBody>
      </p:sp>
      <p:grpSp>
        <p:nvGrpSpPr>
          <p:cNvPr id="116739" name="Group 4"/>
          <p:cNvGrpSpPr>
            <a:grpSpLocks/>
          </p:cNvGrpSpPr>
          <p:nvPr/>
        </p:nvGrpSpPr>
        <p:grpSpPr bwMode="auto">
          <a:xfrm>
            <a:off x="295276" y="2189560"/>
            <a:ext cx="7980363" cy="2171700"/>
            <a:chOff x="249" y="0"/>
            <a:chExt cx="5353" cy="2432"/>
          </a:xfrm>
        </p:grpSpPr>
        <p:pic>
          <p:nvPicPr>
            <p:cNvPr id="116744" name="Picture 5" descr="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0"/>
              <a:ext cx="2367" cy="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Text Box 6"/>
            <p:cNvSpPr txBox="1">
              <a:spLocks noChangeArrowheads="1"/>
            </p:cNvSpPr>
            <p:nvPr/>
          </p:nvSpPr>
          <p:spPr bwMode="auto">
            <a:xfrm>
              <a:off x="431" y="1888"/>
              <a:ext cx="213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100" b="1">
                  <a:solidFill>
                    <a:srgbClr val="FF3300"/>
                  </a:solidFill>
                  <a:latin typeface="Times New Roman" pitchFamily="18" charset="0"/>
                </a:rPr>
                <a:t>种植耐盐碱的植物</a:t>
              </a:r>
            </a:p>
          </p:txBody>
        </p:sp>
        <p:pic>
          <p:nvPicPr>
            <p:cNvPr id="116746" name="Picture 7" descr="08-04"/>
            <p:cNvPicPr>
              <a:picLocks noChangeAspect="1" noChangeArrowheads="1"/>
            </p:cNvPicPr>
            <p:nvPr/>
          </p:nvPicPr>
          <p:blipFill>
            <a:blip r:embed="rId4">
              <a:lum contrast="36000"/>
              <a:extLst>
                <a:ext uri="{28A0092B-C50C-407E-A947-70E740481C1C}">
                  <a14:useLocalDpi xmlns:a14="http://schemas.microsoft.com/office/drawing/2010/main" val="0"/>
                </a:ext>
              </a:extLst>
            </a:blip>
            <a:srcRect/>
            <a:stretch>
              <a:fillRect/>
            </a:stretch>
          </p:blipFill>
          <p:spPr bwMode="auto">
            <a:xfrm>
              <a:off x="2653" y="28"/>
              <a:ext cx="2949" cy="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6740" name="矩形 7"/>
          <p:cNvSpPr>
            <a:spLocks noChangeArrowheads="1"/>
          </p:cNvSpPr>
          <p:nvPr/>
        </p:nvSpPr>
        <p:spPr bwMode="auto">
          <a:xfrm>
            <a:off x="2843808" y="123478"/>
            <a:ext cx="372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100" dirty="0">
                <a:ea typeface="黑体" pitchFamily="49" charset="-122"/>
              </a:rPr>
              <a:t>关键</a:t>
            </a:r>
            <a:r>
              <a:rPr lang="en-US" altLang="zh-CN" sz="2100" dirty="0">
                <a:ea typeface="黑体" pitchFamily="49" charset="-122"/>
              </a:rPr>
              <a:t>—</a:t>
            </a:r>
            <a:r>
              <a:rPr lang="zh-CN" altLang="en-US" sz="2100" dirty="0">
                <a:ea typeface="黑体" pitchFamily="49" charset="-122"/>
              </a:rPr>
              <a:t>脱盐；治理中心</a:t>
            </a:r>
            <a:r>
              <a:rPr lang="en-US" altLang="zh-CN" sz="2100" dirty="0">
                <a:ea typeface="黑体" pitchFamily="49" charset="-122"/>
              </a:rPr>
              <a:t>—</a:t>
            </a:r>
            <a:r>
              <a:rPr lang="zh-CN" altLang="en-US" sz="2100" dirty="0">
                <a:ea typeface="黑体" pitchFamily="49" charset="-122"/>
              </a:rPr>
              <a:t>治水</a:t>
            </a:r>
          </a:p>
        </p:txBody>
      </p:sp>
      <p:pic>
        <p:nvPicPr>
          <p:cNvPr id="116741" name="图片 8" descr="949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6351" y="2164556"/>
            <a:ext cx="4506913"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01445" y="4443958"/>
            <a:ext cx="7821819" cy="5539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500" b="1" dirty="0">
                <a:solidFill>
                  <a:srgbClr val="333333"/>
                </a:solidFill>
              </a:rPr>
              <a:t>从机井抽取地下水用于灌溉</a:t>
            </a:r>
            <a:r>
              <a:rPr lang="en-US" altLang="zh-CN" sz="1500" b="1" dirty="0">
                <a:solidFill>
                  <a:srgbClr val="333333"/>
                </a:solidFill>
              </a:rPr>
              <a:t>,</a:t>
            </a:r>
            <a:r>
              <a:rPr lang="zh-CN" altLang="en-US" sz="1500" b="1" dirty="0">
                <a:solidFill>
                  <a:srgbClr val="333333"/>
                </a:solidFill>
              </a:rPr>
              <a:t>既可满足作物需水</a:t>
            </a:r>
            <a:r>
              <a:rPr lang="en-US" altLang="zh-CN" sz="1500" b="1" dirty="0">
                <a:solidFill>
                  <a:srgbClr val="333333"/>
                </a:solidFill>
              </a:rPr>
              <a:t>,</a:t>
            </a:r>
            <a:r>
              <a:rPr lang="zh-CN" altLang="en-US" sz="1500" b="1" dirty="0">
                <a:solidFill>
                  <a:srgbClr val="333333"/>
                </a:solidFill>
              </a:rPr>
              <a:t>又能淋洗土壤盐分和降低地下水位</a:t>
            </a:r>
            <a:r>
              <a:rPr lang="en-US" altLang="zh-CN" sz="1500" b="1" dirty="0">
                <a:solidFill>
                  <a:srgbClr val="333333"/>
                </a:solidFill>
              </a:rPr>
              <a:t>,</a:t>
            </a:r>
            <a:r>
              <a:rPr lang="zh-CN" altLang="en-US" sz="1500" b="1" dirty="0">
                <a:solidFill>
                  <a:srgbClr val="333333"/>
                </a:solidFill>
              </a:rPr>
              <a:t>起了竖井排水的作用</a:t>
            </a:r>
            <a:r>
              <a:rPr lang="en-US" altLang="zh-CN" sz="1500" b="1" dirty="0">
                <a:solidFill>
                  <a:srgbClr val="333333"/>
                </a:solidFill>
              </a:rPr>
              <a:t>,</a:t>
            </a:r>
            <a:r>
              <a:rPr lang="zh-CN" altLang="en-US" sz="1500" b="1" dirty="0">
                <a:solidFill>
                  <a:srgbClr val="333333"/>
                </a:solidFill>
              </a:rPr>
              <a:t>故称</a:t>
            </a:r>
            <a:r>
              <a:rPr lang="zh-CN" altLang="en-US" sz="1500" b="1" dirty="0">
                <a:solidFill>
                  <a:srgbClr val="3366CC"/>
                </a:solidFill>
              </a:rPr>
              <a:t>井灌井排</a:t>
            </a:r>
            <a:r>
              <a:rPr lang="zh-CN" altLang="en-US" sz="1500" b="1" dirty="0">
                <a:solidFill>
                  <a:srgbClr val="333333"/>
                </a:solidFill>
              </a:rPr>
              <a:t>。</a:t>
            </a:r>
            <a:endParaRPr lang="zh-CN" altLang="en-US" sz="1500" b="1" dirty="0"/>
          </a:p>
        </p:txBody>
      </p:sp>
      <p:cxnSp>
        <p:nvCxnSpPr>
          <p:cNvPr id="4" name="直接箭头连接符 3"/>
          <p:cNvCxnSpPr/>
          <p:nvPr/>
        </p:nvCxnSpPr>
        <p:spPr>
          <a:xfrm>
            <a:off x="3879209" y="1995686"/>
            <a:ext cx="105283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148064" y="1795224"/>
            <a:ext cx="1800200" cy="369332"/>
          </a:xfrm>
          <a:prstGeom prst="rect">
            <a:avLst/>
          </a:prstGeom>
          <a:noFill/>
        </p:spPr>
        <p:txBody>
          <a:bodyPr wrap="square" rtlCol="0">
            <a:spAutoFit/>
          </a:bodyPr>
          <a:lstStyle/>
          <a:p>
            <a:r>
              <a:rPr lang="zh-CN" altLang="en-US" dirty="0" smtClean="0"/>
              <a:t>适应性措施</a:t>
            </a:r>
            <a:endParaRPr lang="zh-CN" altLang="en-US" dirty="0"/>
          </a:p>
        </p:txBody>
      </p:sp>
      <p:cxnSp>
        <p:nvCxnSpPr>
          <p:cNvPr id="7" name="直接箭头连接符 6"/>
          <p:cNvCxnSpPr/>
          <p:nvPr/>
        </p:nvCxnSpPr>
        <p:spPr>
          <a:xfrm>
            <a:off x="3563888" y="1635646"/>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04358" y="1419622"/>
            <a:ext cx="3468042" cy="369332"/>
          </a:xfrm>
          <a:prstGeom prst="rect">
            <a:avLst/>
          </a:prstGeom>
          <a:noFill/>
        </p:spPr>
        <p:txBody>
          <a:bodyPr wrap="square" rtlCol="0">
            <a:spAutoFit/>
          </a:bodyPr>
          <a:lstStyle/>
          <a:p>
            <a:r>
              <a:rPr lang="zh-CN" altLang="en-US" dirty="0" smtClean="0"/>
              <a:t>气候干旱，降水少，蒸发旺盛</a:t>
            </a:r>
            <a:endParaRPr lang="zh-CN" altLang="en-US" dirty="0"/>
          </a:p>
        </p:txBody>
      </p:sp>
      <p:cxnSp>
        <p:nvCxnSpPr>
          <p:cNvPr id="10" name="直接箭头连接符 9"/>
          <p:cNvCxnSpPr/>
          <p:nvPr/>
        </p:nvCxnSpPr>
        <p:spPr>
          <a:xfrm>
            <a:off x="3491880" y="1275606"/>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04358" y="1059582"/>
            <a:ext cx="2171898" cy="369332"/>
          </a:xfrm>
          <a:prstGeom prst="rect">
            <a:avLst/>
          </a:prstGeom>
          <a:noFill/>
        </p:spPr>
        <p:txBody>
          <a:bodyPr wrap="square" rtlCol="0">
            <a:spAutoFit/>
          </a:bodyPr>
          <a:lstStyle/>
          <a:p>
            <a:r>
              <a:rPr lang="zh-CN" altLang="en-US" dirty="0" smtClean="0"/>
              <a:t>不合理灌溉</a:t>
            </a:r>
            <a:endParaRPr lang="zh-CN" altLang="en-US" dirty="0"/>
          </a:p>
        </p:txBody>
      </p:sp>
      <p:sp>
        <p:nvSpPr>
          <p:cNvPr id="29" name="右大括号 28"/>
          <p:cNvSpPr/>
          <p:nvPr/>
        </p:nvSpPr>
        <p:spPr>
          <a:xfrm>
            <a:off x="4067944" y="538976"/>
            <a:ext cx="144016" cy="520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29"/>
          <p:cNvSpPr txBox="1"/>
          <p:nvPr/>
        </p:nvSpPr>
        <p:spPr>
          <a:xfrm>
            <a:off x="4283968" y="627534"/>
            <a:ext cx="1584176" cy="369332"/>
          </a:xfrm>
          <a:prstGeom prst="rect">
            <a:avLst/>
          </a:prstGeom>
          <a:noFill/>
        </p:spPr>
        <p:txBody>
          <a:bodyPr wrap="square" rtlCol="0">
            <a:spAutoFit/>
          </a:bodyPr>
          <a:lstStyle/>
          <a:p>
            <a:r>
              <a:rPr lang="zh-CN" altLang="en-US" dirty="0" smtClean="0"/>
              <a:t>地下水位高</a:t>
            </a:r>
            <a:endParaRPr lang="zh-CN" altLang="en-US" dirty="0"/>
          </a:p>
        </p:txBody>
      </p:sp>
    </p:spTree>
    <p:extLst>
      <p:ext uri="{BB962C8B-B14F-4D97-AF65-F5344CB8AC3E}">
        <p14:creationId xmlns:p14="http://schemas.microsoft.com/office/powerpoint/2010/main" val="2179457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anim calcmode="lin" valueType="num">
                                      <p:cBhvr additive="base">
                                        <p:cTn id="7" dur="5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2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02083">
                                            <p:txEl>
                                              <p:pRg st="2" end="2"/>
                                            </p:txEl>
                                          </p:spTgt>
                                        </p:tgtEl>
                                        <p:attrNameLst>
                                          <p:attrName>style.visibility</p:attrName>
                                        </p:attrNameLst>
                                      </p:cBhvr>
                                      <p:to>
                                        <p:strVal val="visible"/>
                                      </p:to>
                                    </p:set>
                                    <p:animEffect transition="in" filter="fade">
                                      <p:cBhvr>
                                        <p:cTn id="13" dur="1000"/>
                                        <p:tgtEl>
                                          <p:spTgt spid="302083">
                                            <p:txEl>
                                              <p:pRg st="2" end="2"/>
                                            </p:txEl>
                                          </p:spTgt>
                                        </p:tgtEl>
                                      </p:cBhvr>
                                    </p:animEffect>
                                    <p:anim calcmode="lin" valueType="num">
                                      <p:cBhvr>
                                        <p:cTn id="14"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302083">
                                            <p:txEl>
                                              <p:pRg st="3" end="3"/>
                                            </p:txEl>
                                          </p:spTgt>
                                        </p:tgtEl>
                                        <p:attrNameLst>
                                          <p:attrName>style.visibility</p:attrName>
                                        </p:attrNameLst>
                                      </p:cBhvr>
                                      <p:to>
                                        <p:strVal val="visible"/>
                                      </p:to>
                                    </p:set>
                                    <p:animEffect transition="in" filter="fade">
                                      <p:cBhvr>
                                        <p:cTn id="27" dur="1000"/>
                                        <p:tgtEl>
                                          <p:spTgt spid="302083">
                                            <p:txEl>
                                              <p:pRg st="3" end="3"/>
                                            </p:txEl>
                                          </p:spTgt>
                                        </p:tgtEl>
                                      </p:cBhvr>
                                    </p:animEffect>
                                    <p:anim calcmode="lin" valueType="num">
                                      <p:cBhvr>
                                        <p:cTn id="28" dur="10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02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302083">
                                            <p:txEl>
                                              <p:pRg st="4" end="4"/>
                                            </p:txEl>
                                          </p:spTgt>
                                        </p:tgtEl>
                                        <p:attrNameLst>
                                          <p:attrName>style.visibility</p:attrName>
                                        </p:attrNameLst>
                                      </p:cBhvr>
                                      <p:to>
                                        <p:strVal val="visible"/>
                                      </p:to>
                                    </p:set>
                                    <p:animEffect transition="in" filter="fade">
                                      <p:cBhvr>
                                        <p:cTn id="34" dur="1000"/>
                                        <p:tgtEl>
                                          <p:spTgt spid="302083">
                                            <p:txEl>
                                              <p:pRg st="4" end="4"/>
                                            </p:txEl>
                                          </p:spTgt>
                                        </p:tgtEl>
                                      </p:cBhvr>
                                    </p:animEffect>
                                    <p:anim calcmode="lin" valueType="num">
                                      <p:cBhvr>
                                        <p:cTn id="35" dur="1000" fill="hold"/>
                                        <p:tgtEl>
                                          <p:spTgt spid="30208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020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302083">
                                            <p:txEl>
                                              <p:pRg st="5" end="5"/>
                                            </p:txEl>
                                          </p:spTgt>
                                        </p:tgtEl>
                                        <p:attrNameLst>
                                          <p:attrName>style.visibility</p:attrName>
                                        </p:attrNameLst>
                                      </p:cBhvr>
                                      <p:to>
                                        <p:strVal val="visible"/>
                                      </p:to>
                                    </p:set>
                                    <p:anim calcmode="lin" valueType="num">
                                      <p:cBhvr additive="base">
                                        <p:cTn id="41" dur="500" fill="hold"/>
                                        <p:tgtEl>
                                          <p:spTgt spid="30208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020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1" y="90487"/>
            <a:ext cx="4519613" cy="261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313" y="38100"/>
            <a:ext cx="4445000" cy="266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descr="C:\Users\le\Desktop\u=4174814823,4229650807&amp;fm=214&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1" y="2706291"/>
            <a:ext cx="8926513" cy="243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3"/>
          <p:cNvSpPr txBox="1"/>
          <p:nvPr/>
        </p:nvSpPr>
        <p:spPr>
          <a:xfrm>
            <a:off x="200026" y="90488"/>
            <a:ext cx="841375" cy="369332"/>
          </a:xfrm>
          <a:prstGeom prst="rect">
            <a:avLst/>
          </a:prstGeom>
          <a:solidFill>
            <a:schemeClr val="accent6">
              <a:lumMod val="40000"/>
              <a:lumOff val="60000"/>
            </a:schemeClr>
          </a:solidFill>
          <a:ln w="9525">
            <a:noFill/>
          </a:ln>
        </p:spPr>
        <p:txBody>
          <a:bodyPr>
            <a:spAutoFit/>
          </a:bodyPr>
          <a:lstStyle/>
          <a:p>
            <a:pPr>
              <a:buFontTx/>
              <a:buNone/>
              <a:defRPr/>
            </a:pPr>
            <a:r>
              <a:rPr lang="zh-CN" altLang="en-US">
                <a:solidFill>
                  <a:srgbClr val="FF0000"/>
                </a:solidFill>
                <a:ea typeface="黑体" panose="02010609060101010101" charset="-122"/>
              </a:rPr>
              <a:t>滴灌</a:t>
            </a:r>
          </a:p>
        </p:txBody>
      </p:sp>
      <p:sp>
        <p:nvSpPr>
          <p:cNvPr id="44037" name="文本框 4"/>
          <p:cNvSpPr txBox="1"/>
          <p:nvPr/>
        </p:nvSpPr>
        <p:spPr>
          <a:xfrm>
            <a:off x="3473451" y="2815828"/>
            <a:ext cx="2424113" cy="369332"/>
          </a:xfrm>
          <a:prstGeom prst="rect">
            <a:avLst/>
          </a:prstGeom>
          <a:solidFill>
            <a:schemeClr val="accent6">
              <a:lumMod val="40000"/>
              <a:lumOff val="60000"/>
            </a:schemeClr>
          </a:solidFill>
          <a:ln w="9525">
            <a:noFill/>
          </a:ln>
        </p:spPr>
        <p:txBody>
          <a:bodyPr>
            <a:spAutoFit/>
          </a:bodyPr>
          <a:lstStyle/>
          <a:p>
            <a:pPr>
              <a:buFontTx/>
              <a:buNone/>
              <a:defRPr/>
            </a:pPr>
            <a:r>
              <a:rPr lang="zh-CN" altLang="en-US" b="1" dirty="0">
                <a:solidFill>
                  <a:srgbClr val="FF0000"/>
                </a:solidFill>
                <a:ea typeface="黑体" panose="02010609060101010101" charset="-122"/>
              </a:rPr>
              <a:t>明沟排水，暗管排水</a:t>
            </a:r>
          </a:p>
        </p:txBody>
      </p:sp>
      <p:sp>
        <p:nvSpPr>
          <p:cNvPr id="44038" name="文本框 5"/>
          <p:cNvSpPr txBox="1"/>
          <p:nvPr/>
        </p:nvSpPr>
        <p:spPr>
          <a:xfrm>
            <a:off x="4659314" y="90488"/>
            <a:ext cx="706437" cy="369332"/>
          </a:xfrm>
          <a:prstGeom prst="rect">
            <a:avLst/>
          </a:prstGeom>
          <a:solidFill>
            <a:schemeClr val="accent6">
              <a:lumMod val="40000"/>
              <a:lumOff val="60000"/>
            </a:schemeClr>
          </a:solidFill>
          <a:ln w="9525">
            <a:noFill/>
          </a:ln>
        </p:spPr>
        <p:txBody>
          <a:bodyPr>
            <a:spAutoFit/>
          </a:bodyPr>
          <a:lstStyle/>
          <a:p>
            <a:pPr>
              <a:buFontTx/>
              <a:buNone/>
              <a:defRPr/>
            </a:pPr>
            <a:r>
              <a:rPr lang="zh-CN" altLang="en-US">
                <a:solidFill>
                  <a:srgbClr val="FF0000"/>
                </a:solidFill>
                <a:ea typeface="黑体" panose="02010609060101010101" charset="-122"/>
              </a:rPr>
              <a:t>喷灌</a:t>
            </a:r>
          </a:p>
        </p:txBody>
      </p:sp>
    </p:spTree>
    <p:custDataLst>
      <p:tags r:id="rId1"/>
    </p:custDataLst>
    <p:extLst>
      <p:ext uri="{BB962C8B-B14F-4D97-AF65-F5344CB8AC3E}">
        <p14:creationId xmlns:p14="http://schemas.microsoft.com/office/powerpoint/2010/main" val="3565625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对象 1"/>
          <p:cNvGraphicFramePr>
            <a:graphicFrameLocks noChangeAspect="1"/>
          </p:cNvGraphicFramePr>
          <p:nvPr/>
        </p:nvGraphicFramePr>
        <p:xfrm>
          <a:off x="314366" y="2403872"/>
          <a:ext cx="8528366" cy="155972"/>
        </p:xfrm>
        <a:graphic>
          <a:graphicData uri="http://schemas.openxmlformats.org/presentationml/2006/ole">
            <mc:AlternateContent xmlns:mc="http://schemas.openxmlformats.org/markup-compatibility/2006">
              <mc:Choice xmlns:v="urn:schemas-microsoft-com:vml" Requires="v">
                <p:oleObj spid="_x0000_s4121" r:id="rId4" imgW="11477625" imgH="209550" progId="Word.Document.8">
                  <p:embed/>
                </p:oleObj>
              </mc:Choice>
              <mc:Fallback>
                <p:oleObj r:id="rId4" imgW="11477625" imgH="209550" progId="Word.Document.8">
                  <p:embed/>
                  <p:pic>
                    <p:nvPicPr>
                      <p:cNvPr id="0" name=""/>
                      <p:cNvPicPr/>
                      <p:nvPr/>
                    </p:nvPicPr>
                    <p:blipFill>
                      <a:blip r:embed="rId5"/>
                      <a:stretch>
                        <a:fillRect/>
                      </a:stretch>
                    </p:blipFill>
                    <p:spPr>
                      <a:xfrm>
                        <a:off x="314366" y="2403872"/>
                        <a:ext cx="8528366" cy="155972"/>
                      </a:xfrm>
                      <a:prstGeom prst="rect">
                        <a:avLst/>
                      </a:prstGeom>
                      <a:noFill/>
                      <a:ln w="38100">
                        <a:noFill/>
                        <a:miter/>
                      </a:ln>
                    </p:spPr>
                  </p:pic>
                </p:oleObj>
              </mc:Fallback>
            </mc:AlternateContent>
          </a:graphicData>
        </a:graphic>
      </p:graphicFrame>
      <p:sp>
        <p:nvSpPr>
          <p:cNvPr id="20482" name="文本框 99"/>
          <p:cNvSpPr txBox="1"/>
          <p:nvPr/>
        </p:nvSpPr>
        <p:spPr>
          <a:xfrm>
            <a:off x="314128" y="550546"/>
            <a:ext cx="4613082" cy="345281"/>
          </a:xfrm>
          <a:prstGeom prst="rect">
            <a:avLst/>
          </a:prstGeom>
          <a:noFill/>
          <a:ln w="9525">
            <a:noFill/>
          </a:ln>
        </p:spPr>
        <p:txBody>
          <a:bodyPr wrap="square" lIns="68580" tIns="34290" rIns="68580" bIns="34290" anchor="t" anchorCtr="0">
            <a:spAutoFit/>
          </a:bodyPr>
          <a:lstStyle/>
          <a:p>
            <a:pPr marL="257175" indent="-257175">
              <a:buFont typeface="Wingdings" panose="05000000000000000000" charset="0"/>
              <a:buChar char="p"/>
            </a:pPr>
            <a:r>
              <a:rPr lang="zh-CN" altLang="zh-CN">
                <a:solidFill>
                  <a:srgbClr val="00B000"/>
                </a:solidFill>
                <a:latin typeface="Times New Roman" panose="02020603050405020304" pitchFamily="18" charset="0"/>
                <a:ea typeface="宋体" panose="02010600030101010101" pitchFamily="2" charset="-122"/>
              </a:rPr>
              <a:t>地形与其他自然地理要素的联系</a:t>
            </a:r>
            <a:endParaRPr lang="zh-CN" altLang="en-US">
              <a:solidFill>
                <a:srgbClr val="00B000"/>
              </a:solidFill>
              <a:latin typeface="Times New Roman" panose="02020603050405020304" pitchFamily="18" charset="0"/>
              <a:ea typeface="宋体" panose="02010600030101010101" pitchFamily="2" charset="-122"/>
            </a:endParaRPr>
          </a:p>
        </p:txBody>
      </p:sp>
      <p:graphicFrame>
        <p:nvGraphicFramePr>
          <p:cNvPr id="2" name="表格 1"/>
          <p:cNvGraphicFramePr>
            <a:graphicFrameLocks noGrp="1"/>
          </p:cNvGraphicFramePr>
          <p:nvPr>
            <p:custDataLst>
              <p:tags r:id="rId2"/>
            </p:custDataLst>
          </p:nvPr>
        </p:nvGraphicFramePr>
        <p:xfrm>
          <a:off x="433444" y="912019"/>
          <a:ext cx="7855814" cy="1329691"/>
        </p:xfrm>
        <a:graphic>
          <a:graphicData uri="http://schemas.openxmlformats.org/drawingml/2006/table">
            <a:tbl>
              <a:tblPr firstRow="1" bandRow="1">
                <a:tableStyleId>{5940675A-B579-460E-94D1-54222C63F5DA}</a:tableStyleId>
              </a:tblPr>
              <a:tblGrid>
                <a:gridCol w="1013592"/>
                <a:gridCol w="6842222"/>
              </a:tblGrid>
              <a:tr h="279559">
                <a:tc>
                  <a:txBody>
                    <a:bodyPr/>
                    <a:lstStyle/>
                    <a:p>
                      <a:pPr indent="0" algn="ctr">
                        <a:buNone/>
                      </a:pPr>
                      <a:r>
                        <a:rPr lang="en-US" sz="1500" b="1" dirty="0">
                          <a:latin typeface="Times New Roman" panose="02020603050405020304" pitchFamily="18" charset="0"/>
                          <a:cs typeface="Times New Roman" panose="02020603050405020304" pitchFamily="18" charset="0"/>
                        </a:rPr>
                        <a:t>水</a:t>
                      </a:r>
                      <a:endParaRPr lang="en-US" altLang="en-US" sz="15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河流运动塑造地貌</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地貌影响河流的流速及水系分布特征</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571">
                <a:tc>
                  <a:txBody>
                    <a:bodyPr/>
                    <a:lstStyle/>
                    <a:p>
                      <a:pPr indent="0" algn="ctr">
                        <a:buNone/>
                      </a:pPr>
                      <a:r>
                        <a:rPr lang="en-US" sz="1500" b="1">
                          <a:latin typeface="Times New Roman" panose="02020603050405020304" pitchFamily="18" charset="0"/>
                          <a:cs typeface="Times New Roman" panose="02020603050405020304" pitchFamily="18" charset="0"/>
                        </a:rPr>
                        <a:t>大气</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大气运动(风力作用)塑造地貌</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高大的山体阻碍大气的运动</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进而形成地形雨</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083">
                <a:tc>
                  <a:txBody>
                    <a:bodyPr/>
                    <a:lstStyle/>
                    <a:p>
                      <a:pPr indent="0" algn="ctr">
                        <a:buNone/>
                      </a:pPr>
                      <a:r>
                        <a:rPr lang="en-US" sz="1500" b="1">
                          <a:latin typeface="Times New Roman" panose="02020603050405020304" pitchFamily="18" charset="0"/>
                          <a:cs typeface="Times New Roman" panose="02020603050405020304" pitchFamily="18" charset="0"/>
                        </a:rPr>
                        <a:t>土壤</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坡度陡</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易水土流失；坡度缓</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土壤沉积</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土壤肥沃</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1478">
                <a:tc>
                  <a:txBody>
                    <a:bodyPr/>
                    <a:lstStyle/>
                    <a:p>
                      <a:pPr indent="0" algn="ctr">
                        <a:buNone/>
                      </a:pPr>
                      <a:r>
                        <a:rPr lang="en-US" sz="1500" b="1">
                          <a:latin typeface="Times New Roman" panose="02020603050405020304" pitchFamily="18" charset="0"/>
                          <a:cs typeface="Times New Roman" panose="02020603050405020304" pitchFamily="18" charset="0"/>
                        </a:rPr>
                        <a:t>生物</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植被可以涵养水源</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进而影响地貌形态；平坦的地形有利于农业发展</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0500" name="文本框 2"/>
          <p:cNvSpPr txBox="1"/>
          <p:nvPr/>
        </p:nvSpPr>
        <p:spPr>
          <a:xfrm>
            <a:off x="358901" y="2296717"/>
            <a:ext cx="3810496" cy="345281"/>
          </a:xfrm>
          <a:prstGeom prst="rect">
            <a:avLst/>
          </a:prstGeom>
          <a:noFill/>
          <a:ln w="9525">
            <a:noFill/>
          </a:ln>
        </p:spPr>
        <p:txBody>
          <a:bodyPr lIns="68580" tIns="34290" rIns="68580" bIns="34290" anchor="t" anchorCtr="0">
            <a:spAutoFit/>
          </a:bodyPr>
          <a:lstStyle/>
          <a:p>
            <a:pPr marL="257175" indent="-257175">
              <a:buFont typeface="Wingdings" panose="05000000000000000000" charset="0"/>
              <a:buChar char="p"/>
            </a:pPr>
            <a:r>
              <a:rPr lang="zh-CN" altLang="zh-CN" dirty="0">
                <a:solidFill>
                  <a:srgbClr val="00B000"/>
                </a:solidFill>
                <a:latin typeface="Times New Roman" panose="02020603050405020304" pitchFamily="18" charset="0"/>
                <a:ea typeface="宋体" panose="02010600030101010101" pitchFamily="2" charset="-122"/>
              </a:rPr>
              <a:t>土壤与其他自然地理要素的联系</a:t>
            </a:r>
            <a:endParaRPr lang="zh-CN" altLang="en-US" dirty="0">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433444" y="2715816"/>
          <a:ext cx="7821995" cy="1199199"/>
        </p:xfrm>
        <a:graphic>
          <a:graphicData uri="http://schemas.openxmlformats.org/drawingml/2006/table">
            <a:tbl>
              <a:tblPr firstRow="1" bandRow="1">
                <a:tableStyleId>{5940675A-B579-460E-94D1-54222C63F5DA}</a:tableStyleId>
              </a:tblPr>
              <a:tblGrid>
                <a:gridCol w="1030739"/>
                <a:gridCol w="6791256"/>
              </a:tblGrid>
              <a:tr h="273368">
                <a:tc>
                  <a:txBody>
                    <a:bodyPr/>
                    <a:lstStyle/>
                    <a:p>
                      <a:pPr indent="0" algn="ctr">
                        <a:buNone/>
                      </a:pPr>
                      <a:r>
                        <a:rPr lang="en-US" sz="1500" b="1" dirty="0" err="1">
                          <a:latin typeface="Times New Roman" panose="02020603050405020304" pitchFamily="18" charset="0"/>
                          <a:cs typeface="Times New Roman" panose="02020603050405020304" pitchFamily="18" charset="0"/>
                        </a:rPr>
                        <a:t>大气</a:t>
                      </a:r>
                      <a:endParaRPr lang="en-US" altLang="en-US" sz="15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气候的干湿冷暖条件影响土壤</a:t>
                      </a:r>
                      <a:r>
                        <a:rPr lang="en-US" sz="1500" b="1">
                          <a:latin typeface="宋体" panose="02010600030101010101" pitchFamily="2" charset="-122"/>
                          <a:ea typeface="宋体" panose="02010600030101010101" pitchFamily="2" charset="-122"/>
                          <a:cs typeface="宋体" panose="02010600030101010101" pitchFamily="2" charset="-122"/>
                        </a:rPr>
                        <a:t>，</a:t>
                      </a:r>
                      <a:r>
                        <a:rPr lang="en-US" sz="1500" b="1">
                          <a:latin typeface="Times New Roman" panose="02020603050405020304" pitchFamily="18" charset="0"/>
                          <a:cs typeface="Times New Roman" panose="02020603050405020304" pitchFamily="18" charset="0"/>
                        </a:rPr>
                        <a:t>土壤是气候的反映</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368">
                <a:tc>
                  <a:txBody>
                    <a:bodyPr/>
                    <a:lstStyle/>
                    <a:p>
                      <a:pPr indent="0" algn="ctr">
                        <a:buNone/>
                      </a:pPr>
                      <a:r>
                        <a:rPr lang="en-US" sz="1500" b="1">
                          <a:latin typeface="Times New Roman" panose="02020603050405020304" pitchFamily="18" charset="0"/>
                          <a:cs typeface="Times New Roman" panose="02020603050405020304" pitchFamily="18" charset="0"/>
                        </a:rPr>
                        <a:t>生物</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a:latin typeface="Times New Roman" panose="02020603050405020304" pitchFamily="18" charset="0"/>
                          <a:cs typeface="Times New Roman" panose="02020603050405020304" pitchFamily="18" charset="0"/>
                        </a:rPr>
                        <a:t>土壤的肥力、酸碱性、透气性影响植物的生长</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095">
                <a:tc>
                  <a:txBody>
                    <a:bodyPr/>
                    <a:lstStyle/>
                    <a:p>
                      <a:pPr indent="0" algn="ctr">
                        <a:buNone/>
                      </a:pPr>
                      <a:r>
                        <a:rPr lang="en-US" sz="1500" b="1">
                          <a:latin typeface="Times New Roman" panose="02020603050405020304" pitchFamily="18" charset="0"/>
                          <a:cs typeface="Times New Roman" panose="02020603050405020304" pitchFamily="18" charset="0"/>
                        </a:rPr>
                        <a:t>水、地形</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dirty="0" err="1">
                          <a:latin typeface="Times New Roman" panose="02020603050405020304" pitchFamily="18" charset="0"/>
                          <a:cs typeface="Times New Roman" panose="02020603050405020304" pitchFamily="18" charset="0"/>
                        </a:rPr>
                        <a:t>土质疏松</a:t>
                      </a:r>
                      <a:r>
                        <a:rPr lang="en-US" sz="1500" b="1" dirty="0" err="1">
                          <a:latin typeface="宋体" panose="02010600030101010101" pitchFamily="2" charset="-122"/>
                          <a:ea typeface="宋体" panose="02010600030101010101" pitchFamily="2" charset="-122"/>
                          <a:cs typeface="宋体" panose="02010600030101010101" pitchFamily="2" charset="-122"/>
                        </a:rPr>
                        <a:t>，</a:t>
                      </a:r>
                      <a:r>
                        <a:rPr lang="en-US" sz="1500" b="1" dirty="0" err="1">
                          <a:latin typeface="Times New Roman" panose="02020603050405020304" pitchFamily="18" charset="0"/>
                          <a:cs typeface="Times New Roman" panose="02020603050405020304" pitchFamily="18" charset="0"/>
                        </a:rPr>
                        <a:t>易水土流失</a:t>
                      </a:r>
                      <a:r>
                        <a:rPr lang="en-US" sz="1500" b="1" dirty="0" err="1">
                          <a:latin typeface="宋体" panose="02010600030101010101" pitchFamily="2" charset="-122"/>
                          <a:ea typeface="宋体" panose="02010600030101010101" pitchFamily="2" charset="-122"/>
                          <a:cs typeface="宋体" panose="02010600030101010101" pitchFamily="2" charset="-122"/>
                        </a:rPr>
                        <a:t>，</a:t>
                      </a:r>
                      <a:r>
                        <a:rPr lang="en-US" sz="1500" b="1" dirty="0" err="1">
                          <a:latin typeface="Times New Roman" panose="02020603050405020304" pitchFamily="18" charset="0"/>
                          <a:cs typeface="Times New Roman" panose="02020603050405020304" pitchFamily="18" charset="0"/>
                        </a:rPr>
                        <a:t>进而影响河流的含沙量</a:t>
                      </a:r>
                      <a:r>
                        <a:rPr lang="en-US" sz="1500" b="1" dirty="0" err="1">
                          <a:latin typeface="宋体" panose="02010600030101010101" pitchFamily="2" charset="-122"/>
                          <a:ea typeface="宋体" panose="02010600030101010101" pitchFamily="2" charset="-122"/>
                          <a:cs typeface="宋体" panose="02010600030101010101" pitchFamily="2" charset="-122"/>
                        </a:rPr>
                        <a:t>，</a:t>
                      </a:r>
                      <a:r>
                        <a:rPr lang="en-US" sz="1500" b="1" dirty="0" err="1">
                          <a:latin typeface="Times New Roman" panose="02020603050405020304" pitchFamily="18" charset="0"/>
                          <a:cs typeface="Times New Roman" panose="02020603050405020304" pitchFamily="18" charset="0"/>
                        </a:rPr>
                        <a:t>并进一步塑造地表形态</a:t>
                      </a:r>
                      <a:endParaRPr lang="en-US" altLang="en-US" sz="15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368">
                <a:tc>
                  <a:txBody>
                    <a:bodyPr/>
                    <a:lstStyle/>
                    <a:p>
                      <a:pPr indent="0" algn="ctr">
                        <a:buNone/>
                      </a:pPr>
                      <a:r>
                        <a:rPr lang="en-US" sz="1500" b="1">
                          <a:latin typeface="Times New Roman" panose="02020603050405020304" pitchFamily="18" charset="0"/>
                          <a:cs typeface="Times New Roman" panose="02020603050405020304" pitchFamily="18" charset="0"/>
                        </a:rPr>
                        <a:t>岩石</a:t>
                      </a:r>
                      <a:endParaRPr lang="en-US" altLang="en-US" sz="1500" b="1">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500" b="1" dirty="0" err="1">
                          <a:latin typeface="Times New Roman" panose="02020603050405020304" pitchFamily="18" charset="0"/>
                          <a:cs typeface="Times New Roman" panose="02020603050405020304" pitchFamily="18" charset="0"/>
                        </a:rPr>
                        <a:t>地壳表层的岩石圈经过风化作用成为风化壳</a:t>
                      </a:r>
                      <a:r>
                        <a:rPr lang="en-US" sz="1500" b="1" dirty="0" err="1">
                          <a:latin typeface="宋体" panose="02010600030101010101" pitchFamily="2" charset="-122"/>
                          <a:ea typeface="宋体" panose="02010600030101010101" pitchFamily="2" charset="-122"/>
                          <a:cs typeface="宋体" panose="02010600030101010101" pitchFamily="2" charset="-122"/>
                        </a:rPr>
                        <a:t>，</a:t>
                      </a:r>
                      <a:r>
                        <a:rPr lang="en-US" sz="1500" b="1" dirty="0" err="1">
                          <a:latin typeface="Times New Roman" panose="02020603050405020304" pitchFamily="18" charset="0"/>
                          <a:cs typeface="Times New Roman" panose="02020603050405020304" pitchFamily="18" charset="0"/>
                        </a:rPr>
                        <a:t>即成土母质</a:t>
                      </a:r>
                      <a:endParaRPr lang="en-US" altLang="en-US" sz="15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42" marR="51442"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0518" name="文本框 4"/>
          <p:cNvSpPr txBox="1"/>
          <p:nvPr/>
        </p:nvSpPr>
        <p:spPr>
          <a:xfrm>
            <a:off x="359139" y="4083918"/>
            <a:ext cx="7930595" cy="899160"/>
          </a:xfrm>
          <a:prstGeom prst="rect">
            <a:avLst/>
          </a:prstGeom>
          <a:noFill/>
          <a:ln w="9525">
            <a:noFill/>
          </a:ln>
        </p:spPr>
        <p:txBody>
          <a:bodyPr wrap="square" lIns="68580" tIns="34290" rIns="68580" bIns="34290" anchor="t" anchorCtr="0">
            <a:spAutoFit/>
          </a:bodyPr>
          <a:lstStyle/>
          <a:p>
            <a:pPr marL="342900" indent="-342900">
              <a:buFont typeface="Wingdings" panose="05000000000000000000" charset="0"/>
              <a:buChar char="p"/>
            </a:pPr>
            <a:r>
              <a:rPr lang="zh-CN" altLang="zh-CN" dirty="0">
                <a:solidFill>
                  <a:srgbClr val="00B000"/>
                </a:solidFill>
                <a:latin typeface="Times New Roman" panose="02020603050405020304" pitchFamily="18" charset="0"/>
                <a:ea typeface="宋体" panose="02010600030101010101" pitchFamily="2" charset="-122"/>
              </a:rPr>
              <a:t>生物与其他自然地理要素的联系</a:t>
            </a:r>
            <a:endParaRPr lang="zh-CN" altLang="zh-CN" dirty="0">
              <a:latin typeface="Times New Roman" panose="02020603050405020304" pitchFamily="18" charset="0"/>
              <a:ea typeface="宋体" panose="02010600030101010101" pitchFamily="2" charset="-122"/>
            </a:endParaRPr>
          </a:p>
          <a:p>
            <a:pPr marL="342900" indent="342900"/>
            <a:r>
              <a:rPr lang="zh-CN" altLang="zh-CN" dirty="0">
                <a:solidFill>
                  <a:schemeClr val="tx1"/>
                </a:solidFill>
                <a:latin typeface="Times New Roman" panose="02020603050405020304" pitchFamily="18" charset="0"/>
                <a:ea typeface="宋体" panose="02010600030101010101" pitchFamily="2" charset="-122"/>
              </a:rPr>
              <a:t>以农业发展为例，气候</a:t>
            </a:r>
            <a:r>
              <a:rPr lang="en-US" altLang="zh-CN" dirty="0">
                <a:solidFill>
                  <a:schemeClr val="tx1"/>
                </a:solidFill>
                <a:latin typeface="Times New Roman" panose="02020603050405020304" pitchFamily="18" charset="0"/>
                <a:ea typeface="宋体" panose="02010600030101010101" pitchFamily="2" charset="-122"/>
              </a:rPr>
              <a:t>(</a:t>
            </a:r>
            <a:r>
              <a:rPr lang="zh-CN" altLang="zh-CN" dirty="0">
                <a:solidFill>
                  <a:schemeClr val="tx1"/>
                </a:solidFill>
                <a:latin typeface="Times New Roman" panose="02020603050405020304" pitchFamily="18" charset="0"/>
                <a:ea typeface="宋体" panose="02010600030101010101" pitchFamily="2" charset="-122"/>
              </a:rPr>
              <a:t>光照、热量、降水、昼夜</a:t>
            </a:r>
            <a:r>
              <a:rPr lang="zh-CN" altLang="zh-CN" dirty="0" smtClean="0">
                <a:solidFill>
                  <a:schemeClr val="tx1"/>
                </a:solidFill>
                <a:latin typeface="Times New Roman" panose="02020603050405020304" pitchFamily="18" charset="0"/>
                <a:ea typeface="宋体" panose="02010600030101010101" pitchFamily="2" charset="-122"/>
              </a:rPr>
              <a:t>温差</a:t>
            </a:r>
            <a:r>
              <a:rPr lang="zh-CN" altLang="en-US" dirty="0" smtClean="0">
                <a:latin typeface="Times New Roman" panose="02020603050405020304" pitchFamily="18" charset="0"/>
                <a:ea typeface="宋体" panose="02010600030101010101" pitchFamily="2" charset="-122"/>
              </a:rPr>
              <a:t>、气象灾害</a:t>
            </a:r>
            <a:r>
              <a:rPr lang="en-US" altLang="zh-CN" dirty="0" smtClean="0">
                <a:solidFill>
                  <a:schemeClr val="tx1"/>
                </a:solidFill>
                <a:latin typeface="Times New Roman" panose="02020603050405020304" pitchFamily="18" charset="0"/>
                <a:ea typeface="宋体" panose="02010600030101010101" pitchFamily="2" charset="-122"/>
              </a:rPr>
              <a:t>)</a:t>
            </a:r>
            <a:r>
              <a:rPr lang="zh-CN" altLang="zh-CN" dirty="0">
                <a:solidFill>
                  <a:schemeClr val="tx1"/>
                </a:solidFill>
                <a:latin typeface="Times New Roman" panose="02020603050405020304" pitchFamily="18" charset="0"/>
                <a:ea typeface="宋体" panose="02010600030101010101" pitchFamily="2" charset="-122"/>
              </a:rPr>
              <a:t>、地形、土壤、灌溉水源等都会对农作物的生长造成影响。</a:t>
            </a:r>
            <a:endParaRPr lang="zh-CN" altLang="en-US" dirty="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11335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00"/>
                                        </p:tgtEl>
                                        <p:attrNameLst>
                                          <p:attrName>style.visibility</p:attrName>
                                        </p:attrNameLst>
                                      </p:cBhvr>
                                      <p:to>
                                        <p:strVal val="visible"/>
                                      </p:to>
                                    </p:set>
                                    <p:anim calcmode="lin" valueType="num">
                                      <p:cBhvr additive="base">
                                        <p:cTn id="13" dur="500" fill="hold"/>
                                        <p:tgtEl>
                                          <p:spTgt spid="20500"/>
                                        </p:tgtEl>
                                        <p:attrNameLst>
                                          <p:attrName>ppt_x</p:attrName>
                                        </p:attrNameLst>
                                      </p:cBhvr>
                                      <p:tavLst>
                                        <p:tav tm="0">
                                          <p:val>
                                            <p:strVal val="#ppt_x"/>
                                          </p:val>
                                        </p:tav>
                                        <p:tav tm="100000">
                                          <p:val>
                                            <p:strVal val="#ppt_x"/>
                                          </p:val>
                                        </p:tav>
                                      </p:tavLst>
                                    </p:anim>
                                    <p:anim calcmode="lin" valueType="num">
                                      <p:cBhvr additive="base">
                                        <p:cTn id="14" dur="500" fill="hold"/>
                                        <p:tgtEl>
                                          <p:spTgt spid="205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428597" y="3210563"/>
            <a:ext cx="828944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400" b="0" i="0"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从水循环角度，说明黄河三角洲土壤盐碱化的成因。</a:t>
            </a:r>
            <a:r>
              <a:rPr kumimoji="0" lang="en-US" altLang="zh-CN" sz="2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(4</a:t>
            </a:r>
            <a:r>
              <a:rPr kumimoji="0" lang="zh-CN" altLang="en-US" sz="2400" b="0" i="0"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分</a:t>
            </a:r>
            <a:r>
              <a:rPr kumimoji="0" lang="en-US" altLang="zh-CN" sz="2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51202" name="组合 206"/>
          <p:cNvGrpSpPr>
            <a:grpSpLocks/>
          </p:cNvGrpSpPr>
          <p:nvPr/>
        </p:nvGrpSpPr>
        <p:grpSpPr bwMode="auto">
          <a:xfrm>
            <a:off x="692150" y="788194"/>
            <a:ext cx="2879718" cy="2372921"/>
            <a:chOff x="0" y="0"/>
            <a:chExt cx="27813" cy="30771"/>
          </a:xfrm>
        </p:grpSpPr>
        <p:sp>
          <p:nvSpPr>
            <p:cNvPr id="51203" name="文本框 196"/>
            <p:cNvSpPr txBox="1">
              <a:spLocks noChangeArrowheads="1"/>
            </p:cNvSpPr>
            <p:nvPr/>
          </p:nvSpPr>
          <p:spPr bwMode="auto">
            <a:xfrm>
              <a:off x="8882" y="28999"/>
              <a:ext cx="10027" cy="17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第</a:t>
              </a:r>
              <a:r>
                <a:rPr kumimoji="0" lang="en-US" altLang="zh-CN"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29</a:t>
              </a:r>
              <a:r>
                <a:rPr kumimoji="0" lang="zh-CN" altLang="en-US"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题图</a:t>
              </a:r>
              <a:r>
                <a:rPr kumimoji="0" lang="en-US" altLang="zh-CN"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04" name="图片 202"/>
            <p:cNvPicPr>
              <a:picLocks noChangeAspect="1" noChangeArrowheads="1"/>
            </p:cNvPicPr>
            <p:nvPr/>
          </p:nvPicPr>
          <p:blipFill>
            <a:blip r:embed="rId2" cstate="print">
              <a:lum bright="-18000" contrast="42000"/>
            </a:blip>
            <a:srcRect/>
            <a:stretch>
              <a:fillRect/>
            </a:stretch>
          </p:blipFill>
          <p:spPr bwMode="auto">
            <a:xfrm>
              <a:off x="0" y="0"/>
              <a:ext cx="27813" cy="28003"/>
            </a:xfrm>
            <a:prstGeom prst="rect">
              <a:avLst/>
            </a:prstGeom>
            <a:noFill/>
            <a:ln w="9525">
              <a:noFill/>
              <a:miter lim="800000"/>
              <a:headEnd/>
              <a:tailEnd/>
            </a:ln>
          </p:spPr>
        </p:pic>
      </p:grpSp>
      <p:grpSp>
        <p:nvGrpSpPr>
          <p:cNvPr id="51205" name="组合 7"/>
          <p:cNvGrpSpPr>
            <a:grpSpLocks/>
          </p:cNvGrpSpPr>
          <p:nvPr/>
        </p:nvGrpSpPr>
        <p:grpSpPr bwMode="auto">
          <a:xfrm>
            <a:off x="4286248" y="1125130"/>
            <a:ext cx="3714776" cy="1768091"/>
            <a:chOff x="0" y="0"/>
            <a:chExt cx="21740" cy="15360"/>
          </a:xfrm>
        </p:grpSpPr>
        <p:sp>
          <p:nvSpPr>
            <p:cNvPr id="51206" name="文本框 203"/>
            <p:cNvSpPr txBox="1">
              <a:spLocks noChangeArrowheads="1"/>
            </p:cNvSpPr>
            <p:nvPr/>
          </p:nvSpPr>
          <p:spPr bwMode="auto">
            <a:xfrm>
              <a:off x="7934" y="13595"/>
              <a:ext cx="10027" cy="1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第</a:t>
              </a:r>
              <a:r>
                <a:rPr kumimoji="0" lang="en-US" altLang="zh-CN"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29</a:t>
              </a:r>
              <a:r>
                <a:rPr kumimoji="0" lang="zh-CN" altLang="en-US"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题图</a:t>
              </a:r>
              <a:r>
                <a:rPr kumimoji="0" lang="en-US" altLang="zh-CN" sz="1000" b="0" i="0" u="none" strike="noStrike" cap="none" normalizeH="0" baseline="0" smtClean="0">
                  <a:ln>
                    <a:noFill/>
                  </a:ln>
                  <a:solidFill>
                    <a:schemeClr val="tx1"/>
                  </a:solidFill>
                  <a:effectLst/>
                  <a:latin typeface="宋体" pitchFamily="2" charset="-122"/>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07" name="图片 6"/>
            <p:cNvPicPr>
              <a:picLocks noChangeAspect="1" noChangeArrowheads="1"/>
            </p:cNvPicPr>
            <p:nvPr/>
          </p:nvPicPr>
          <p:blipFill>
            <a:blip r:embed="rId3"/>
            <a:srcRect/>
            <a:stretch>
              <a:fillRect/>
            </a:stretch>
          </p:blipFill>
          <p:spPr bwMode="auto">
            <a:xfrm>
              <a:off x="0" y="0"/>
              <a:ext cx="21740" cy="13014"/>
            </a:xfrm>
            <a:prstGeom prst="rect">
              <a:avLst/>
            </a:prstGeom>
            <a:noFill/>
            <a:ln w="9525">
              <a:noFill/>
              <a:miter lim="800000"/>
              <a:headEnd/>
              <a:tailEnd/>
            </a:ln>
          </p:spPr>
        </p:pic>
      </p:grpSp>
      <p:sp>
        <p:nvSpPr>
          <p:cNvPr id="51208" name="Rectangle 8"/>
          <p:cNvSpPr>
            <a:spLocks noChangeArrowheads="1"/>
          </p:cNvSpPr>
          <p:nvPr/>
        </p:nvSpPr>
        <p:spPr bwMode="auto">
          <a:xfrm>
            <a:off x="0" y="-103874"/>
            <a:ext cx="8754320"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0005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Times New Roman" pitchFamily="18" charset="0"/>
                <a:ea typeface="华文楷体" pitchFamily="2" charset="-122"/>
                <a:cs typeface="Times New Roman" pitchFamily="18" charset="0"/>
              </a:rPr>
              <a:t>（</a:t>
            </a:r>
            <a:r>
              <a:rPr kumimoji="0" lang="en-US" altLang="zh-CN" sz="2400" b="0" i="0" u="none" strike="noStrike" cap="none" normalizeH="0" baseline="0" dirty="0" smtClean="0">
                <a:ln>
                  <a:noFill/>
                </a:ln>
                <a:solidFill>
                  <a:srgbClr val="000000"/>
                </a:solidFill>
                <a:effectLst/>
                <a:latin typeface="Times New Roman" pitchFamily="18" charset="0"/>
                <a:ea typeface="华文楷体" pitchFamily="2" charset="-122"/>
                <a:cs typeface="Times New Roman" pitchFamily="18" charset="0"/>
              </a:rPr>
              <a:t>2018.4</a:t>
            </a:r>
            <a:r>
              <a:rPr kumimoji="0" lang="zh-CN" altLang="en-US" sz="2400" b="0" i="0" u="none" strike="noStrike" cap="none" normalizeH="0" baseline="0" dirty="0" smtClean="0">
                <a:ln>
                  <a:noFill/>
                </a:ln>
                <a:solidFill>
                  <a:srgbClr val="000000"/>
                </a:solidFill>
                <a:effectLst/>
                <a:latin typeface="Times New Roman" pitchFamily="18" charset="0"/>
                <a:ea typeface="华文楷体" pitchFamily="2" charset="-122"/>
                <a:cs typeface="Times New Roman" pitchFamily="18" charset="0"/>
              </a:rPr>
              <a:t>）</a:t>
            </a:r>
            <a:r>
              <a:rPr kumimoji="0" lang="en-US" altLang="zh-CN" sz="2400" b="0" i="0" u="none" strike="noStrike" cap="none" normalizeH="0" baseline="0" dirty="0" smtClean="0">
                <a:ln>
                  <a:noFill/>
                </a:ln>
                <a:solidFill>
                  <a:srgbClr val="000000"/>
                </a:solidFill>
                <a:effectLst/>
                <a:latin typeface="Times New Roman" pitchFamily="18" charset="0"/>
                <a:ea typeface="华文楷体" pitchFamily="2" charset="-122"/>
                <a:cs typeface="Times New Roman" pitchFamily="18" charset="0"/>
              </a:rPr>
              <a:t>29</a:t>
            </a:r>
            <a:r>
              <a:rPr kumimoji="0" lang="zh-CN" altLang="en-US" sz="2400" b="0" i="0" u="none" strike="noStrike" cap="none" normalizeH="0" baseline="0" dirty="0" smtClean="0">
                <a:ln>
                  <a:noFill/>
                </a:ln>
                <a:solidFill>
                  <a:srgbClr val="000000"/>
                </a:solidFill>
                <a:effectLst/>
                <a:latin typeface="Times New Roman" pitchFamily="18" charset="0"/>
                <a:ea typeface="宋体" pitchFamily="2" charset="-122"/>
                <a:cs typeface="华文楷体" pitchFamily="2" charset="-122"/>
              </a:rPr>
              <a:t>．</a:t>
            </a:r>
            <a:r>
              <a:rPr kumimoji="0" lang="en-US" altLang="zh-CN" sz="2400" b="0" i="0" u="none" strike="noStrike" cap="none" normalizeH="0" baseline="0" dirty="0" smtClean="0">
                <a:ln>
                  <a:noFill/>
                </a:ln>
                <a:solidFill>
                  <a:srgbClr val="000000"/>
                </a:solidFill>
                <a:effectLst/>
                <a:latin typeface="Arial" pitchFamily="34" charset="0"/>
                <a:ea typeface="宋体" pitchFamily="2" charset="-122"/>
                <a:cs typeface="黑体" pitchFamily="49" charset="-122"/>
              </a:rPr>
              <a:t>【</a:t>
            </a:r>
            <a:r>
              <a:rPr kumimoji="0" lang="zh-CN" altLang="en-US" sz="2400" b="0" i="0" u="none" strike="noStrike" cap="none" normalizeH="0" baseline="0" dirty="0" smtClean="0">
                <a:ln>
                  <a:noFill/>
                </a:ln>
                <a:solidFill>
                  <a:srgbClr val="000000"/>
                </a:solidFill>
                <a:effectLst/>
                <a:latin typeface="Arial" pitchFamily="34" charset="0"/>
                <a:ea typeface="宋体" pitchFamily="2" charset="-122"/>
                <a:cs typeface="黑体" pitchFamily="49" charset="-122"/>
              </a:rPr>
              <a:t>加试题</a:t>
            </a:r>
            <a:r>
              <a:rPr kumimoji="0" lang="en-US" altLang="zh-CN" sz="2400" b="0" i="0" u="none" strike="noStrike" cap="none" normalizeH="0" baseline="0" dirty="0" smtClean="0">
                <a:ln>
                  <a:noFill/>
                </a:ln>
                <a:solidFill>
                  <a:srgbClr val="000000"/>
                </a:solidFill>
                <a:effectLst/>
                <a:latin typeface="Arial" pitchFamily="34" charset="0"/>
                <a:ea typeface="宋体" pitchFamily="2" charset="-122"/>
                <a:cs typeface="黑体" pitchFamily="49" charset="-122"/>
              </a:rPr>
              <a:t>】</a:t>
            </a:r>
            <a:r>
              <a:rPr kumimoji="0" lang="zh-CN" altLang="en-US" sz="2400" b="0" i="0" u="none" strike="noStrike" cap="none" normalizeH="0" baseline="0" dirty="0" smtClean="0">
                <a:ln>
                  <a:noFill/>
                </a:ln>
                <a:solidFill>
                  <a:srgbClr val="000000"/>
                </a:solidFill>
                <a:effectLst/>
                <a:latin typeface="Arial" pitchFamily="34" charset="0"/>
                <a:ea typeface="宋体" pitchFamily="2" charset="-122"/>
                <a:cs typeface="宋体" pitchFamily="2" charset="-122"/>
              </a:rPr>
              <a:t>阅读材料，完成下列问题。</a:t>
            </a:r>
            <a:r>
              <a:rPr kumimoji="0" lang="en-US" altLang="zh-CN" sz="2400" b="0" i="0" u="none" strike="noStrike" cap="none" normalizeH="0" baseline="0" dirty="0" smtClean="0">
                <a:ln>
                  <a:noFill/>
                </a:ln>
                <a:solidFill>
                  <a:srgbClr val="000000"/>
                </a:solidFill>
                <a:effectLst/>
                <a:latin typeface="Arial" pitchFamily="34" charset="0"/>
                <a:ea typeface="宋体" pitchFamily="2" charset="-122"/>
                <a:cs typeface="宋体" pitchFamily="2" charset="-122"/>
              </a:rPr>
              <a:t>(15</a:t>
            </a:r>
            <a:r>
              <a:rPr kumimoji="0" lang="zh-CN" altLang="en-US" sz="2400" b="0" i="0" u="none" strike="noStrike" cap="none" normalizeH="0" baseline="0" dirty="0" smtClean="0">
                <a:ln>
                  <a:noFill/>
                </a:ln>
                <a:solidFill>
                  <a:srgbClr val="000000"/>
                </a:solidFill>
                <a:effectLst/>
                <a:latin typeface="Arial" pitchFamily="34" charset="0"/>
                <a:ea typeface="宋体" pitchFamily="2" charset="-122"/>
                <a:cs typeface="宋体" pitchFamily="2" charset="-122"/>
              </a:rPr>
              <a:t>分</a:t>
            </a:r>
            <a:r>
              <a:rPr kumimoji="0" lang="en-US" altLang="zh-CN" sz="2400" b="0" i="0" u="none" strike="noStrike" cap="none" normalizeH="0" baseline="0" dirty="0" smtClean="0">
                <a:ln>
                  <a:noFill/>
                </a:ln>
                <a:solidFill>
                  <a:srgbClr val="000000"/>
                </a:solidFill>
                <a:effectLst/>
                <a:latin typeface="Arial" pitchFamily="34" charset="0"/>
                <a:ea typeface="宋体" pitchFamily="2" charset="-122"/>
                <a:cs typeface="宋体" pitchFamily="2" charset="-122"/>
              </a:rPr>
              <a:t>)</a:t>
            </a:r>
            <a:endPar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Arial" pitchFamily="34" charset="0"/>
                <a:ea typeface="宋体" pitchFamily="2" charset="-122"/>
                <a:cs typeface="黑体" pitchFamily="49" charset="-122"/>
              </a:rPr>
              <a:t>材料一：</a:t>
            </a:r>
            <a:r>
              <a:rPr kumimoji="0" lang="zh-CN" altLang="en-US" sz="2400" b="0" i="0" u="none" strike="noStrike" cap="none" normalizeH="0" baseline="0" dirty="0" smtClean="0">
                <a:ln>
                  <a:noFill/>
                </a:ln>
                <a:solidFill>
                  <a:srgbClr val="000000"/>
                </a:solidFill>
                <a:effectLst/>
                <a:latin typeface="Times New Roman" pitchFamily="18" charset="0"/>
                <a:ea typeface="宋体" pitchFamily="2" charset="-122"/>
                <a:cs typeface="华文楷体" pitchFamily="2" charset="-122"/>
              </a:rPr>
              <a:t>图</a:t>
            </a:r>
            <a:r>
              <a:rPr kumimoji="0" lang="en-US" altLang="zh-CN" sz="2400" b="0" i="0" u="none" strike="noStrike" cap="none" normalizeH="0" baseline="0" dirty="0" smtClean="0">
                <a:ln>
                  <a:noFill/>
                </a:ln>
                <a:solidFill>
                  <a:srgbClr val="000000"/>
                </a:solidFill>
                <a:effectLst/>
                <a:latin typeface="Times New Roman" pitchFamily="18" charset="0"/>
                <a:ea typeface="华文楷体" pitchFamily="2" charset="-122"/>
                <a:cs typeface="Times New Roman" pitchFamily="18" charset="0"/>
              </a:rPr>
              <a:t>1</a:t>
            </a:r>
            <a:r>
              <a:rPr kumimoji="0" lang="zh-CN" altLang="en-US" sz="2400" b="0" i="0" u="none" strike="noStrike" cap="none" normalizeH="0" baseline="0" dirty="0" smtClean="0">
                <a:ln>
                  <a:noFill/>
                </a:ln>
                <a:solidFill>
                  <a:srgbClr val="000000"/>
                </a:solidFill>
                <a:effectLst/>
                <a:latin typeface="Times New Roman" pitchFamily="18" charset="0"/>
                <a:ea typeface="宋体" pitchFamily="2" charset="-122"/>
                <a:cs typeface="华文楷体" pitchFamily="2" charset="-122"/>
              </a:rPr>
              <a:t>为黄河三角洲略图。</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1" name="TextBox 10"/>
          <p:cNvSpPr txBox="1"/>
          <p:nvPr/>
        </p:nvSpPr>
        <p:spPr>
          <a:xfrm>
            <a:off x="357158" y="3804055"/>
            <a:ext cx="8072494" cy="1077218"/>
          </a:xfrm>
          <a:prstGeom prst="rect">
            <a:avLst/>
          </a:prstGeom>
          <a:noFill/>
        </p:spPr>
        <p:txBody>
          <a:bodyPr wrap="square" rtlCol="0">
            <a:spAutoFit/>
          </a:bodyPr>
          <a:lstStyle/>
          <a:p>
            <a:r>
              <a:rPr lang="zh-CN" altLang="en-US" sz="3200" b="1" dirty="0" smtClean="0">
                <a:solidFill>
                  <a:srgbClr val="FF0000"/>
                </a:solidFill>
              </a:rPr>
              <a:t>地势低平</a:t>
            </a:r>
            <a:r>
              <a:rPr lang="en-US" sz="3200" b="1" dirty="0" smtClean="0">
                <a:solidFill>
                  <a:srgbClr val="FF0000"/>
                </a:solidFill>
              </a:rPr>
              <a:t>,</a:t>
            </a:r>
            <a:r>
              <a:rPr lang="zh-CN" altLang="en-US" sz="3200" b="1" dirty="0" smtClean="0">
                <a:solidFill>
                  <a:srgbClr val="FF0000"/>
                </a:solidFill>
              </a:rPr>
              <a:t>径流缓慢；海水倒灌；地下水位高；蒸发量较大</a:t>
            </a:r>
            <a:endParaRPr lang="zh-CN" altLang="en-US" sz="3200" b="1" dirty="0">
              <a:solidFill>
                <a:srgbClr val="FF0000"/>
              </a:solidFill>
            </a:endParaRPr>
          </a:p>
        </p:txBody>
      </p:sp>
    </p:spTree>
    <p:extLst>
      <p:ext uri="{BB962C8B-B14F-4D97-AF65-F5344CB8AC3E}">
        <p14:creationId xmlns:p14="http://schemas.microsoft.com/office/powerpoint/2010/main" val="1111675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328" y="2427734"/>
            <a:ext cx="4597734" cy="369332"/>
          </a:xfrm>
          <a:prstGeom prst="rect">
            <a:avLst/>
          </a:prstGeom>
        </p:spPr>
        <p:txBody>
          <a:bodyPr wrap="none">
            <a:spAutoFit/>
          </a:bodyPr>
          <a:lstStyle/>
          <a:p>
            <a:r>
              <a:rPr lang="zh-CN" altLang="zh-CN" b="1" dirty="0">
                <a:solidFill>
                  <a:srgbClr val="0000FF"/>
                </a:solidFill>
              </a:rPr>
              <a:t>简述利用暗管技术排盐碱的主要优点。</a:t>
            </a:r>
            <a:r>
              <a:rPr lang="en-US" altLang="zh-CN" b="1" dirty="0">
                <a:solidFill>
                  <a:srgbClr val="0000FF"/>
                </a:solidFill>
              </a:rPr>
              <a:t>(4</a:t>
            </a:r>
            <a:r>
              <a:rPr lang="zh-CN" altLang="zh-CN" b="1" dirty="0">
                <a:solidFill>
                  <a:srgbClr val="0000FF"/>
                </a:solidFill>
              </a:rPr>
              <a:t>分</a:t>
            </a:r>
            <a:r>
              <a:rPr lang="en-US" altLang="zh-CN" b="1" dirty="0">
                <a:solidFill>
                  <a:srgbClr val="0000FF"/>
                </a:solidFill>
              </a:rPr>
              <a:t>)</a:t>
            </a:r>
            <a:endParaRPr lang="zh-CN" altLang="en-US" b="1" dirty="0">
              <a:solidFill>
                <a:srgbClr val="0000FF"/>
              </a:solidFill>
            </a:endParaRPr>
          </a:p>
        </p:txBody>
      </p:sp>
      <p:pic>
        <p:nvPicPr>
          <p:cNvPr id="22533" name="Picture 5" descr="C:\Users\User\AppData\Local\Temp\企业微信截图_1631578560198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612" y="2142808"/>
            <a:ext cx="36004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27462" y="339502"/>
            <a:ext cx="8359751" cy="1631216"/>
          </a:xfrm>
          <a:prstGeom prst="rect">
            <a:avLst/>
          </a:prstGeom>
        </p:spPr>
        <p:txBody>
          <a:bodyPr wrap="square">
            <a:spAutoFit/>
          </a:bodyPr>
          <a:lstStyle/>
          <a:p>
            <a:r>
              <a:rPr lang="en-US" altLang="zh-CN" sz="2000" b="1" dirty="0" smtClean="0">
                <a:solidFill>
                  <a:srgbClr val="FF0000"/>
                </a:solidFill>
              </a:rPr>
              <a:t>(2018.4)</a:t>
            </a:r>
            <a:r>
              <a:rPr lang="zh-CN" altLang="zh-CN" sz="2000" b="1" dirty="0" smtClean="0"/>
              <a:t>材料</a:t>
            </a:r>
            <a:r>
              <a:rPr lang="zh-CN" altLang="zh-CN" sz="2000" b="1" dirty="0"/>
              <a:t>二：传统盐碱化治理措施是在地表开挖明渠，引水漫灌，以降低土壤盐碱含量。</a:t>
            </a:r>
          </a:p>
          <a:p>
            <a:r>
              <a:rPr lang="en-US" altLang="zh-CN" sz="2000" b="1" dirty="0"/>
              <a:t>2000</a:t>
            </a:r>
            <a:r>
              <a:rPr lang="zh-CN" altLang="zh-CN" sz="2000" b="1" dirty="0"/>
              <a:t>年以来，该地区引进暗管排盐碱技术，即在土壤中铺设渗水管收集盐碱水，再通过排水管将盐碱水排出。目前，这一技术已成为黄河三角洲盐碱地治理的有效措施。图</a:t>
            </a:r>
            <a:r>
              <a:rPr lang="en-US" altLang="zh-CN" sz="2000" b="1" dirty="0"/>
              <a:t>2</a:t>
            </a:r>
            <a:r>
              <a:rPr lang="zh-CN" altLang="zh-CN" sz="2000" b="1" dirty="0"/>
              <a:t>为暗管排盐碱示意图。</a:t>
            </a:r>
          </a:p>
        </p:txBody>
      </p:sp>
      <p:sp>
        <p:nvSpPr>
          <p:cNvPr id="6" name="矩形 5"/>
          <p:cNvSpPr/>
          <p:nvPr/>
        </p:nvSpPr>
        <p:spPr>
          <a:xfrm>
            <a:off x="604619" y="3219822"/>
            <a:ext cx="4572000" cy="646331"/>
          </a:xfrm>
          <a:prstGeom prst="rect">
            <a:avLst/>
          </a:prstGeom>
        </p:spPr>
        <p:txBody>
          <a:bodyPr>
            <a:spAutoFit/>
          </a:bodyPr>
          <a:lstStyle/>
          <a:p>
            <a:r>
              <a:rPr lang="en-US" altLang="zh-CN" b="1" dirty="0">
                <a:solidFill>
                  <a:srgbClr val="FF0000"/>
                </a:solidFill>
              </a:rPr>
              <a:t>(3)</a:t>
            </a:r>
            <a:r>
              <a:rPr lang="zh-CN" altLang="zh-CN" b="1" dirty="0">
                <a:solidFill>
                  <a:srgbClr val="FF0000"/>
                </a:solidFill>
              </a:rPr>
              <a:t>节约用水；节约用地</a:t>
            </a:r>
            <a:r>
              <a:rPr lang="zh-CN" altLang="zh-CN" b="1" dirty="0" smtClean="0">
                <a:solidFill>
                  <a:srgbClr val="FF0000"/>
                </a:solidFill>
              </a:rPr>
              <a:t>；</a:t>
            </a:r>
            <a:endParaRPr lang="en-US" altLang="zh-CN" b="1" dirty="0" smtClean="0">
              <a:solidFill>
                <a:srgbClr val="FF0000"/>
              </a:solidFill>
            </a:endParaRPr>
          </a:p>
          <a:p>
            <a:r>
              <a:rPr lang="zh-CN" altLang="zh-CN" b="1" dirty="0" smtClean="0">
                <a:solidFill>
                  <a:srgbClr val="FF0000"/>
                </a:solidFill>
              </a:rPr>
              <a:t>降低</a:t>
            </a:r>
            <a:r>
              <a:rPr lang="zh-CN" altLang="zh-CN" b="1" dirty="0">
                <a:solidFill>
                  <a:srgbClr val="FF0000"/>
                </a:solidFill>
              </a:rPr>
              <a:t>地下水位；排盐碱快。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101"/>
          <p:cNvSpPr txBox="1">
            <a:spLocks noChangeArrowheads="1"/>
          </p:cNvSpPr>
          <p:nvPr/>
        </p:nvSpPr>
        <p:spPr bwMode="auto">
          <a:xfrm>
            <a:off x="250825" y="111919"/>
            <a:ext cx="508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zh-CN" sz="2000">
                <a:latin typeface="黑体" pitchFamily="49" charset="-122"/>
                <a:ea typeface="黑体" pitchFamily="49" charset="-122"/>
              </a:rPr>
              <a:t>读图，完成回答问题。</a:t>
            </a:r>
          </a:p>
        </p:txBody>
      </p:sp>
      <p:pic>
        <p:nvPicPr>
          <p:cNvPr id="2253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479"/>
            <a:ext cx="4203700" cy="296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2"/>
          <p:cNvSpPr txBox="1">
            <a:spLocks noChangeArrowheads="1"/>
          </p:cNvSpPr>
          <p:nvPr/>
        </p:nvSpPr>
        <p:spPr bwMode="auto">
          <a:xfrm>
            <a:off x="153989" y="2978944"/>
            <a:ext cx="85693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000" dirty="0">
                <a:latin typeface="黑体" pitchFamily="49" charset="-122"/>
                <a:ea typeface="黑体" pitchFamily="49" charset="-122"/>
              </a:rPr>
              <a:t>6</a:t>
            </a:r>
            <a:r>
              <a:rPr lang="zh-CN" altLang="zh-CN" sz="2000" dirty="0">
                <a:latin typeface="黑体" pitchFamily="49" charset="-122"/>
                <a:ea typeface="黑体" pitchFamily="49" charset="-122"/>
              </a:rPr>
              <a:t>．①地区农业发展中存在较明显的土壤</a:t>
            </a:r>
            <a:r>
              <a:rPr lang="zh-CN" altLang="zh-CN" sz="2000" dirty="0">
                <a:solidFill>
                  <a:srgbClr val="FF0000"/>
                </a:solidFill>
                <a:latin typeface="黑体" pitchFamily="49" charset="-122"/>
                <a:ea typeface="黑体" pitchFamily="49" charset="-122"/>
              </a:rPr>
              <a:t>盐碱化</a:t>
            </a:r>
            <a:r>
              <a:rPr lang="zh-CN" altLang="zh-CN" sz="2000" dirty="0">
                <a:latin typeface="黑体" pitchFamily="49" charset="-122"/>
                <a:ea typeface="黑体" pitchFamily="49" charset="-122"/>
              </a:rPr>
              <a:t>问题，其产生的主要原因是</a:t>
            </a:r>
          </a:p>
          <a:p>
            <a:pPr eaLnBrk="1" hangingPunct="1"/>
            <a:r>
              <a:rPr lang="zh-CN" altLang="zh-CN" sz="2000" dirty="0">
                <a:latin typeface="黑体" pitchFamily="49" charset="-122"/>
                <a:ea typeface="黑体" pitchFamily="49" charset="-122"/>
              </a:rPr>
              <a:t>①纬度较高，冻土发育，含盐水分不易下渗</a:t>
            </a:r>
          </a:p>
          <a:p>
            <a:pPr eaLnBrk="1" hangingPunct="1"/>
            <a:r>
              <a:rPr lang="zh-CN" altLang="zh-CN" sz="2000" dirty="0">
                <a:latin typeface="黑体" pitchFamily="49" charset="-122"/>
                <a:ea typeface="黑体" pitchFamily="49" charset="-122"/>
              </a:rPr>
              <a:t>②气候干旱，降水少，蒸发旺盛</a:t>
            </a:r>
          </a:p>
          <a:p>
            <a:pPr eaLnBrk="1" hangingPunct="1"/>
            <a:r>
              <a:rPr lang="zh-CN" altLang="zh-CN" sz="2000" dirty="0">
                <a:latin typeface="黑体" pitchFamily="49" charset="-122"/>
                <a:ea typeface="黑体" pitchFamily="49" charset="-122"/>
              </a:rPr>
              <a:t>③农业耕种过程中，长期采用大水漫灌的灌溉方式</a:t>
            </a:r>
          </a:p>
          <a:p>
            <a:pPr eaLnBrk="1" hangingPunct="1"/>
            <a:r>
              <a:rPr lang="zh-CN" altLang="zh-CN" sz="2000" dirty="0">
                <a:latin typeface="黑体" pitchFamily="49" charset="-122"/>
                <a:ea typeface="黑体" pitchFamily="49" charset="-122"/>
              </a:rPr>
              <a:t>④地处河谷地区，水流平缓，对土壤侵蚀作用微弱</a:t>
            </a:r>
            <a:endParaRPr lang="en-US" altLang="zh-CN" sz="2000" dirty="0">
              <a:latin typeface="黑体" pitchFamily="49" charset="-122"/>
              <a:ea typeface="黑体" pitchFamily="49" charset="-122"/>
            </a:endParaRPr>
          </a:p>
          <a:p>
            <a:pPr eaLnBrk="1" hangingPunct="1"/>
            <a:r>
              <a:rPr lang="en-US" altLang="zh-CN" sz="2000" dirty="0">
                <a:latin typeface="黑体" pitchFamily="49" charset="-122"/>
                <a:ea typeface="黑体" pitchFamily="49" charset="-122"/>
              </a:rPr>
              <a:t>A</a:t>
            </a:r>
            <a:r>
              <a:rPr lang="zh-CN" altLang="zh-CN" sz="2000" dirty="0">
                <a:latin typeface="黑体" pitchFamily="49" charset="-122"/>
                <a:ea typeface="黑体" pitchFamily="49" charset="-122"/>
              </a:rPr>
              <a:t>．</a:t>
            </a:r>
            <a:r>
              <a:rPr lang="en-US" altLang="zh-CN" sz="2000" dirty="0" smtClean="0">
                <a:latin typeface="黑体" pitchFamily="49" charset="-122"/>
                <a:ea typeface="黑体" pitchFamily="49" charset="-122"/>
              </a:rPr>
              <a:t>①②   </a:t>
            </a:r>
            <a:r>
              <a:rPr lang="en-US" altLang="zh-CN" sz="2000" dirty="0">
                <a:latin typeface="黑体" pitchFamily="49" charset="-122"/>
                <a:ea typeface="黑体" pitchFamily="49" charset="-122"/>
              </a:rPr>
              <a:t>	B</a:t>
            </a:r>
            <a:r>
              <a:rPr lang="zh-CN" altLang="zh-CN" sz="2000" dirty="0">
                <a:latin typeface="黑体" pitchFamily="49" charset="-122"/>
                <a:ea typeface="黑体" pitchFamily="49" charset="-122"/>
              </a:rPr>
              <a:t>．</a:t>
            </a:r>
            <a:r>
              <a:rPr lang="en-US" altLang="zh-CN" sz="2000" dirty="0" smtClean="0">
                <a:latin typeface="黑体" pitchFamily="49" charset="-122"/>
                <a:ea typeface="黑体" pitchFamily="49" charset="-122"/>
              </a:rPr>
              <a:t>②③ </a:t>
            </a:r>
            <a:r>
              <a:rPr lang="en-US" altLang="zh-CN" sz="2000" dirty="0">
                <a:latin typeface="黑体" pitchFamily="49" charset="-122"/>
                <a:ea typeface="黑体" pitchFamily="49" charset="-122"/>
              </a:rPr>
              <a:t>	C</a:t>
            </a:r>
            <a:r>
              <a:rPr lang="zh-CN" altLang="zh-CN" sz="2000" dirty="0">
                <a:latin typeface="黑体" pitchFamily="49" charset="-122"/>
                <a:ea typeface="黑体" pitchFamily="49" charset="-122"/>
              </a:rPr>
              <a:t>．</a:t>
            </a:r>
            <a:r>
              <a:rPr lang="en-US" altLang="zh-CN" sz="2000" dirty="0" smtClean="0">
                <a:latin typeface="黑体" pitchFamily="49" charset="-122"/>
                <a:ea typeface="黑体" pitchFamily="49" charset="-122"/>
              </a:rPr>
              <a:t>③④ </a:t>
            </a:r>
            <a:r>
              <a:rPr lang="en-US" altLang="zh-CN" sz="2000" dirty="0">
                <a:latin typeface="黑体" pitchFamily="49" charset="-122"/>
                <a:ea typeface="黑体" pitchFamily="49" charset="-122"/>
              </a:rPr>
              <a:t>	D</a:t>
            </a:r>
            <a:r>
              <a:rPr lang="zh-CN" altLang="zh-CN" sz="2000" dirty="0">
                <a:latin typeface="黑体" pitchFamily="49" charset="-122"/>
                <a:ea typeface="黑体" pitchFamily="49" charset="-122"/>
              </a:rPr>
              <a:t>．</a:t>
            </a:r>
            <a:r>
              <a:rPr lang="en-US" altLang="zh-CN" sz="2000" dirty="0">
                <a:latin typeface="黑体" pitchFamily="49" charset="-122"/>
                <a:ea typeface="黑体" pitchFamily="49" charset="-122"/>
              </a:rPr>
              <a:t>①④</a:t>
            </a:r>
            <a:endParaRPr lang="zh-CN" altLang="en-US" sz="2000" dirty="0"/>
          </a:p>
        </p:txBody>
      </p:sp>
      <p:sp>
        <p:nvSpPr>
          <p:cNvPr id="3" name="TextBox 2"/>
          <p:cNvSpPr txBox="1"/>
          <p:nvPr/>
        </p:nvSpPr>
        <p:spPr>
          <a:xfrm>
            <a:off x="7705838" y="2067694"/>
            <a:ext cx="982962" cy="646331"/>
          </a:xfrm>
          <a:prstGeom prst="rect">
            <a:avLst/>
          </a:prstGeom>
          <a:noFill/>
        </p:spPr>
        <p:txBody>
          <a:bodyPr wrap="square" rtlCol="0">
            <a:spAutoFit/>
          </a:bodyPr>
          <a:lstStyle/>
          <a:p>
            <a:r>
              <a:rPr lang="en-US" altLang="zh-CN" sz="3600" dirty="0" smtClean="0">
                <a:solidFill>
                  <a:srgbClr val="FF0000"/>
                </a:solidFill>
              </a:rPr>
              <a:t>B</a:t>
            </a:r>
            <a:endParaRPr lang="zh-CN" altLang="en-US" sz="3600" dirty="0">
              <a:solidFill>
                <a:srgbClr val="FF0000"/>
              </a:solidFill>
            </a:endParaRPr>
          </a:p>
        </p:txBody>
      </p:sp>
    </p:spTree>
    <p:extLst>
      <p:ext uri="{BB962C8B-B14F-4D97-AF65-F5344CB8AC3E}">
        <p14:creationId xmlns:p14="http://schemas.microsoft.com/office/powerpoint/2010/main" val="347249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99"/>
          <p:cNvSpPr txBox="1">
            <a:spLocks noChangeArrowheads="1"/>
          </p:cNvSpPr>
          <p:nvPr/>
        </p:nvSpPr>
        <p:spPr bwMode="auto">
          <a:xfrm>
            <a:off x="21691" y="9063"/>
            <a:ext cx="8585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zh-CN" dirty="0">
                <a:latin typeface="黑体" pitchFamily="49" charset="-122"/>
                <a:ea typeface="黑体" pitchFamily="49" charset="-122"/>
              </a:rPr>
              <a:t>10．阅读图文材料，完成下列要求。</a:t>
            </a:r>
            <a:r>
              <a:rPr lang="zh-CN" altLang="zh-CN" dirty="0">
                <a:solidFill>
                  <a:srgbClr val="FF0000"/>
                </a:solidFill>
                <a:latin typeface="黑体" pitchFamily="49" charset="-122"/>
                <a:ea typeface="黑体" pitchFamily="49" charset="-122"/>
              </a:rPr>
              <a:t>（18分）</a:t>
            </a:r>
            <a:endParaRPr lang="zh-CN" altLang="zh-CN" dirty="0">
              <a:latin typeface="黑体" pitchFamily="49" charset="-122"/>
              <a:ea typeface="黑体" pitchFamily="49" charset="-122"/>
            </a:endParaRPr>
          </a:p>
          <a:p>
            <a:pPr eaLnBrk="1" hangingPunct="1"/>
            <a:r>
              <a:rPr lang="zh-CN" altLang="zh-CN" dirty="0">
                <a:latin typeface="黑体" pitchFamily="49" charset="-122"/>
                <a:ea typeface="黑体" pitchFamily="49" charset="-122"/>
              </a:rPr>
              <a:t>松嫩低平原位于松嫩平原西部，是世界上三大苏打(指</a:t>
            </a:r>
            <a:r>
              <a:rPr lang="en-US" altLang="zh-CN" dirty="0">
                <a:latin typeface="黑体" pitchFamily="49" charset="-122"/>
                <a:ea typeface="黑体" pitchFamily="49" charset="-122"/>
              </a:rPr>
              <a:t>Na</a:t>
            </a:r>
            <a:r>
              <a:rPr lang="en-US" altLang="zh-CN" baseline="-25000" dirty="0">
                <a:latin typeface="黑体" pitchFamily="49" charset="-122"/>
                <a:ea typeface="黑体" pitchFamily="49" charset="-122"/>
              </a:rPr>
              <a:t>2</a:t>
            </a:r>
            <a:r>
              <a:rPr lang="en-US" altLang="zh-CN" dirty="0">
                <a:latin typeface="黑体" pitchFamily="49" charset="-122"/>
                <a:ea typeface="黑体" pitchFamily="49" charset="-122"/>
              </a:rPr>
              <a:t>CO</a:t>
            </a:r>
            <a:r>
              <a:rPr lang="en-US" altLang="zh-CN" baseline="-25000" dirty="0">
                <a:latin typeface="黑体" pitchFamily="49" charset="-122"/>
                <a:ea typeface="黑体" pitchFamily="49" charset="-122"/>
              </a:rPr>
              <a:t>3</a:t>
            </a:r>
            <a:r>
              <a:rPr lang="zh-CN" altLang="zh-CN" dirty="0">
                <a:latin typeface="黑体" pitchFamily="49" charset="-122"/>
                <a:ea typeface="黑体" pitchFamily="49" charset="-122"/>
              </a:rPr>
              <a:t>，又名纯碱)盐碱地分布区之一。该地区土壤盐碱化是在一定自然环境条件下形成和发育的，有其特殊的气候、地貌、水文、地质及生物作用因素。该区年均降水量为</a:t>
            </a:r>
            <a:r>
              <a:rPr lang="en-US" altLang="zh-CN" dirty="0">
                <a:latin typeface="黑体" pitchFamily="49" charset="-122"/>
                <a:ea typeface="黑体" pitchFamily="49" charset="-122"/>
              </a:rPr>
              <a:t>350</a:t>
            </a:r>
            <a:r>
              <a:rPr lang="zh-CN" altLang="zh-CN" dirty="0">
                <a:latin typeface="黑体" pitchFamily="49" charset="-122"/>
                <a:ea typeface="黑体" pitchFamily="49" charset="-122"/>
              </a:rPr>
              <a:t>～</a:t>
            </a:r>
            <a:r>
              <a:rPr lang="en-US" altLang="zh-CN" dirty="0">
                <a:latin typeface="黑体" pitchFamily="49" charset="-122"/>
                <a:ea typeface="黑体" pitchFamily="49" charset="-122"/>
              </a:rPr>
              <a:t>450 mm</a:t>
            </a:r>
            <a:r>
              <a:rPr lang="zh-CN" altLang="zh-CN" dirty="0">
                <a:latin typeface="黑体" pitchFamily="49" charset="-122"/>
                <a:ea typeface="黑体" pitchFamily="49" charset="-122"/>
              </a:rPr>
              <a:t>。</a:t>
            </a:r>
            <a:r>
              <a:rPr lang="en-US" altLang="zh-CN" dirty="0">
                <a:latin typeface="黑体" pitchFamily="49" charset="-122"/>
                <a:ea typeface="黑体" pitchFamily="49" charset="-122"/>
              </a:rPr>
              <a:t>20</a:t>
            </a:r>
            <a:r>
              <a:rPr lang="zh-CN" altLang="zh-CN" dirty="0">
                <a:latin typeface="黑体" pitchFamily="49" charset="-122"/>
                <a:ea typeface="黑体" pitchFamily="49" charset="-122"/>
              </a:rPr>
              <a:t>世纪</a:t>
            </a:r>
            <a:r>
              <a:rPr lang="en-US" altLang="zh-CN" dirty="0">
                <a:latin typeface="黑体" pitchFamily="49" charset="-122"/>
                <a:ea typeface="黑体" pitchFamily="49" charset="-122"/>
              </a:rPr>
              <a:t>50</a:t>
            </a:r>
            <a:r>
              <a:rPr lang="zh-CN" altLang="zh-CN" dirty="0">
                <a:latin typeface="黑体" pitchFamily="49" charset="-122"/>
                <a:ea typeface="黑体" pitchFamily="49" charset="-122"/>
              </a:rPr>
              <a:t>年代，该区盐渍土面积为</a:t>
            </a:r>
            <a:r>
              <a:rPr lang="en-US" altLang="zh-CN" dirty="0">
                <a:latin typeface="黑体" pitchFamily="49" charset="-122"/>
                <a:ea typeface="黑体" pitchFamily="49" charset="-122"/>
              </a:rPr>
              <a:t>2</a:t>
            </a:r>
            <a:r>
              <a:rPr lang="zh-CN" altLang="zh-CN" dirty="0">
                <a:latin typeface="黑体" pitchFamily="49" charset="-122"/>
                <a:ea typeface="黑体" pitchFamily="49" charset="-122"/>
              </a:rPr>
              <a:t>．4万平方千米，而据最新遥感数据表明，盐渍土面积为</a:t>
            </a:r>
            <a:r>
              <a:rPr lang="en-US" altLang="zh-CN" dirty="0">
                <a:latin typeface="黑体" pitchFamily="49" charset="-122"/>
                <a:ea typeface="黑体" pitchFamily="49" charset="-122"/>
              </a:rPr>
              <a:t>3</a:t>
            </a:r>
            <a:r>
              <a:rPr lang="zh-CN" altLang="zh-CN" dirty="0">
                <a:latin typeface="黑体" pitchFamily="49" charset="-122"/>
                <a:ea typeface="黑体" pitchFamily="49" charset="-122"/>
              </a:rPr>
              <a:t>．937万平方千米。目前该地区正在进行世界规模最大的盐碱地生态恢复试验，“种稻改碱”是开发治理盐碱地的有效途径之一，大型灌区正在建设。下图示意松嫩平原西部局部地区。</a:t>
            </a:r>
            <a:endParaRPr lang="zh-CN" altLang="en-US" dirty="0">
              <a:latin typeface="黑体" pitchFamily="49" charset="-122"/>
              <a:ea typeface="黑体" pitchFamily="49" charset="-122"/>
            </a:endParaRPr>
          </a:p>
        </p:txBody>
      </p:sp>
      <p:pic>
        <p:nvPicPr>
          <p:cNvPr id="21507" name="图片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53" y="2268254"/>
            <a:ext cx="4968552" cy="167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文本框 100"/>
          <p:cNvSpPr txBox="1">
            <a:spLocks noChangeArrowheads="1"/>
          </p:cNvSpPr>
          <p:nvPr/>
        </p:nvSpPr>
        <p:spPr bwMode="auto">
          <a:xfrm>
            <a:off x="5702432" y="2464868"/>
            <a:ext cx="32638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333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zh-CN" sz="2000" dirty="0">
                <a:solidFill>
                  <a:srgbClr val="0000FF"/>
                </a:solidFill>
                <a:latin typeface="黑体" pitchFamily="49" charset="-122"/>
                <a:ea typeface="黑体" pitchFamily="49" charset="-122"/>
              </a:rPr>
              <a:t>(1)说明该地区盐碱地面积分布广的自然原因。</a:t>
            </a:r>
            <a:r>
              <a:rPr lang="zh-CN" altLang="zh-CN" sz="2000" dirty="0" smtClean="0">
                <a:solidFill>
                  <a:srgbClr val="0000FF"/>
                </a:solidFill>
                <a:latin typeface="黑体" pitchFamily="49" charset="-122"/>
                <a:ea typeface="黑体" pitchFamily="49" charset="-122"/>
              </a:rPr>
              <a:t>（</a:t>
            </a:r>
            <a:r>
              <a:rPr lang="en-US" altLang="zh-CN" sz="2000" dirty="0" smtClean="0">
                <a:solidFill>
                  <a:srgbClr val="0000FF"/>
                </a:solidFill>
                <a:latin typeface="黑体" pitchFamily="49" charset="-122"/>
                <a:ea typeface="黑体" pitchFamily="49" charset="-122"/>
              </a:rPr>
              <a:t>3</a:t>
            </a:r>
            <a:r>
              <a:rPr lang="zh-CN" altLang="zh-CN" sz="2000" dirty="0" smtClean="0">
                <a:solidFill>
                  <a:srgbClr val="0000FF"/>
                </a:solidFill>
                <a:latin typeface="黑体" pitchFamily="49" charset="-122"/>
                <a:ea typeface="黑体" pitchFamily="49" charset="-122"/>
              </a:rPr>
              <a:t>分）</a:t>
            </a:r>
            <a:endParaRPr lang="zh-CN" altLang="zh-CN" sz="2000" dirty="0">
              <a:solidFill>
                <a:srgbClr val="0000FF"/>
              </a:solidFill>
              <a:latin typeface="黑体" pitchFamily="49" charset="-122"/>
              <a:ea typeface="黑体" pitchFamily="49" charset="-122"/>
            </a:endParaRPr>
          </a:p>
        </p:txBody>
      </p:sp>
      <p:sp>
        <p:nvSpPr>
          <p:cNvPr id="3" name="文本框 2"/>
          <p:cNvSpPr txBox="1"/>
          <p:nvPr/>
        </p:nvSpPr>
        <p:spPr>
          <a:xfrm>
            <a:off x="501649" y="4044876"/>
            <a:ext cx="8105241" cy="1015663"/>
          </a:xfrm>
          <a:prstGeom prst="rect">
            <a:avLst/>
          </a:prstGeom>
          <a:noFill/>
          <a:ln w="9525">
            <a:noFill/>
          </a:ln>
        </p:spPr>
        <p:txBody>
          <a:bodyPr wrap="square">
            <a:spAutoFit/>
          </a:bodyPr>
          <a:lstStyle/>
          <a:p>
            <a:pPr>
              <a:defRPr/>
            </a:pPr>
            <a:r>
              <a:rPr lang="zh-CN" sz="2000" noProof="1">
                <a:solidFill>
                  <a:srgbClr val="FF0000"/>
                </a:solidFill>
                <a:latin typeface="黑体" panose="02010609060101010101" charset="-122"/>
                <a:ea typeface="黑体" panose="02010609060101010101" charset="-122"/>
                <a:cs typeface="黑体" panose="02010609060101010101" charset="-122"/>
              </a:rPr>
              <a:t>(1)地势低洼，排水不畅，利于盐分的积累；成土母质所含盐分高，多盐沼；地下水埋藏浅，且地下水中所含的盐分高；春季降水少，多大风天气，地面蒸发强烈。</a:t>
            </a:r>
            <a:r>
              <a:rPr lang="zh-CN" sz="2000" noProof="1" smtClean="0">
                <a:solidFill>
                  <a:srgbClr val="FF0000"/>
                </a:solidFill>
                <a:latin typeface="黑体" panose="02010609060101010101" charset="-122"/>
                <a:ea typeface="黑体" panose="02010609060101010101" charset="-122"/>
                <a:cs typeface="黑体" panose="02010609060101010101" charset="-122"/>
              </a:rPr>
              <a:t>（</a:t>
            </a:r>
            <a:r>
              <a:rPr lang="en-US" altLang="zh-CN" sz="2000" noProof="1" smtClean="0">
                <a:solidFill>
                  <a:srgbClr val="FF0000"/>
                </a:solidFill>
                <a:latin typeface="黑体" panose="02010609060101010101" charset="-122"/>
                <a:ea typeface="黑体" panose="02010609060101010101" charset="-122"/>
                <a:cs typeface="黑体" panose="02010609060101010101" charset="-122"/>
              </a:rPr>
              <a:t>3</a:t>
            </a:r>
            <a:r>
              <a:rPr lang="zh-CN" sz="2000" noProof="1" smtClean="0">
                <a:solidFill>
                  <a:srgbClr val="FF0000"/>
                </a:solidFill>
                <a:latin typeface="黑体" panose="02010609060101010101" charset="-122"/>
                <a:ea typeface="黑体" panose="02010609060101010101" charset="-122"/>
                <a:cs typeface="黑体" panose="02010609060101010101" charset="-122"/>
              </a:rPr>
              <a:t>分）</a:t>
            </a:r>
            <a:endParaRPr lang="zh-CN" sz="2000" noProof="1">
              <a:solidFill>
                <a:srgbClr val="FF0000"/>
              </a:solidFill>
              <a:latin typeface="黑体" panose="02010609060101010101" charset="-122"/>
              <a:ea typeface="黑体" panose="02010609060101010101" charset="-122"/>
              <a:cs typeface="黑体" panose="02010609060101010101" charset="-122"/>
            </a:endParaRPr>
          </a:p>
        </p:txBody>
      </p:sp>
    </p:spTree>
    <p:extLst>
      <p:ext uri="{BB962C8B-B14F-4D97-AF65-F5344CB8AC3E}">
        <p14:creationId xmlns:p14="http://schemas.microsoft.com/office/powerpoint/2010/main" val="67366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99"/>
          <p:cNvSpPr txBox="1">
            <a:spLocks noChangeArrowheads="1"/>
          </p:cNvSpPr>
          <p:nvPr/>
        </p:nvSpPr>
        <p:spPr bwMode="auto">
          <a:xfrm>
            <a:off x="98425" y="133350"/>
            <a:ext cx="8585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zh-CN" dirty="0">
                <a:latin typeface="黑体" pitchFamily="49" charset="-122"/>
                <a:ea typeface="黑体" pitchFamily="49" charset="-122"/>
              </a:rPr>
              <a:t>10．阅读图文材料，完成下列要求。</a:t>
            </a:r>
            <a:r>
              <a:rPr lang="zh-CN" altLang="zh-CN" dirty="0">
                <a:solidFill>
                  <a:srgbClr val="FF0000"/>
                </a:solidFill>
                <a:latin typeface="黑体" pitchFamily="49" charset="-122"/>
                <a:ea typeface="黑体" pitchFamily="49" charset="-122"/>
              </a:rPr>
              <a:t>（18分）</a:t>
            </a:r>
            <a:endParaRPr lang="zh-CN" altLang="zh-CN" dirty="0">
              <a:latin typeface="黑体" pitchFamily="49" charset="-122"/>
              <a:ea typeface="黑体" pitchFamily="49" charset="-122"/>
            </a:endParaRPr>
          </a:p>
          <a:p>
            <a:pPr eaLnBrk="1" hangingPunct="1"/>
            <a:r>
              <a:rPr lang="zh-CN" altLang="zh-CN" dirty="0">
                <a:latin typeface="黑体" pitchFamily="49" charset="-122"/>
                <a:ea typeface="黑体" pitchFamily="49" charset="-122"/>
              </a:rPr>
              <a:t>松嫩低平原位于松嫩平原西部，是世界上三大苏打(指</a:t>
            </a:r>
            <a:r>
              <a:rPr lang="en-US" altLang="zh-CN" dirty="0">
                <a:latin typeface="黑体" pitchFamily="49" charset="-122"/>
                <a:ea typeface="黑体" pitchFamily="49" charset="-122"/>
              </a:rPr>
              <a:t>Na</a:t>
            </a:r>
            <a:r>
              <a:rPr lang="en-US" altLang="zh-CN" baseline="-25000" dirty="0">
                <a:latin typeface="黑体" pitchFamily="49" charset="-122"/>
                <a:ea typeface="黑体" pitchFamily="49" charset="-122"/>
              </a:rPr>
              <a:t>2</a:t>
            </a:r>
            <a:r>
              <a:rPr lang="en-US" altLang="zh-CN" dirty="0">
                <a:latin typeface="黑体" pitchFamily="49" charset="-122"/>
                <a:ea typeface="黑体" pitchFamily="49" charset="-122"/>
              </a:rPr>
              <a:t>CO</a:t>
            </a:r>
            <a:r>
              <a:rPr lang="en-US" altLang="zh-CN" baseline="-25000" dirty="0">
                <a:latin typeface="黑体" pitchFamily="49" charset="-122"/>
                <a:ea typeface="黑体" pitchFamily="49" charset="-122"/>
              </a:rPr>
              <a:t>3</a:t>
            </a:r>
            <a:r>
              <a:rPr lang="zh-CN" altLang="zh-CN" dirty="0">
                <a:latin typeface="黑体" pitchFamily="49" charset="-122"/>
                <a:ea typeface="黑体" pitchFamily="49" charset="-122"/>
              </a:rPr>
              <a:t>，又名纯碱)盐碱地分布区之一。该地区土壤盐碱化是在一定自然环境条件下形成和发育的，有其特殊的气候、地貌、水文、地质及生物作用因素。该区年均降水量为</a:t>
            </a:r>
            <a:r>
              <a:rPr lang="en-US" altLang="zh-CN" dirty="0">
                <a:latin typeface="黑体" pitchFamily="49" charset="-122"/>
                <a:ea typeface="黑体" pitchFamily="49" charset="-122"/>
              </a:rPr>
              <a:t>350</a:t>
            </a:r>
            <a:r>
              <a:rPr lang="zh-CN" altLang="zh-CN" dirty="0">
                <a:latin typeface="黑体" pitchFamily="49" charset="-122"/>
                <a:ea typeface="黑体" pitchFamily="49" charset="-122"/>
              </a:rPr>
              <a:t>～</a:t>
            </a:r>
            <a:r>
              <a:rPr lang="en-US" altLang="zh-CN" dirty="0">
                <a:latin typeface="黑体" pitchFamily="49" charset="-122"/>
                <a:ea typeface="黑体" pitchFamily="49" charset="-122"/>
              </a:rPr>
              <a:t>450 mm</a:t>
            </a:r>
            <a:r>
              <a:rPr lang="zh-CN" altLang="zh-CN" dirty="0">
                <a:latin typeface="黑体" pitchFamily="49" charset="-122"/>
                <a:ea typeface="黑体" pitchFamily="49" charset="-122"/>
              </a:rPr>
              <a:t>。</a:t>
            </a:r>
            <a:r>
              <a:rPr lang="en-US" altLang="zh-CN" dirty="0">
                <a:latin typeface="黑体" pitchFamily="49" charset="-122"/>
                <a:ea typeface="黑体" pitchFamily="49" charset="-122"/>
              </a:rPr>
              <a:t>20</a:t>
            </a:r>
            <a:r>
              <a:rPr lang="zh-CN" altLang="zh-CN" dirty="0">
                <a:latin typeface="黑体" pitchFamily="49" charset="-122"/>
                <a:ea typeface="黑体" pitchFamily="49" charset="-122"/>
              </a:rPr>
              <a:t>世纪</a:t>
            </a:r>
            <a:r>
              <a:rPr lang="en-US" altLang="zh-CN" dirty="0">
                <a:latin typeface="黑体" pitchFamily="49" charset="-122"/>
                <a:ea typeface="黑体" pitchFamily="49" charset="-122"/>
              </a:rPr>
              <a:t>50</a:t>
            </a:r>
            <a:r>
              <a:rPr lang="zh-CN" altLang="zh-CN" dirty="0">
                <a:latin typeface="黑体" pitchFamily="49" charset="-122"/>
                <a:ea typeface="黑体" pitchFamily="49" charset="-122"/>
              </a:rPr>
              <a:t>年代，该区盐渍土面积为</a:t>
            </a:r>
            <a:r>
              <a:rPr lang="en-US" altLang="zh-CN" dirty="0">
                <a:latin typeface="黑体" pitchFamily="49" charset="-122"/>
                <a:ea typeface="黑体" pitchFamily="49" charset="-122"/>
              </a:rPr>
              <a:t>2</a:t>
            </a:r>
            <a:r>
              <a:rPr lang="zh-CN" altLang="zh-CN" dirty="0">
                <a:latin typeface="黑体" pitchFamily="49" charset="-122"/>
                <a:ea typeface="黑体" pitchFamily="49" charset="-122"/>
              </a:rPr>
              <a:t>．4万平方千米，而据最新遥感数据表明，盐渍土面积为</a:t>
            </a:r>
            <a:r>
              <a:rPr lang="en-US" altLang="zh-CN" dirty="0">
                <a:latin typeface="黑体" pitchFamily="49" charset="-122"/>
                <a:ea typeface="黑体" pitchFamily="49" charset="-122"/>
              </a:rPr>
              <a:t>3</a:t>
            </a:r>
            <a:r>
              <a:rPr lang="zh-CN" altLang="zh-CN" dirty="0">
                <a:latin typeface="黑体" pitchFamily="49" charset="-122"/>
                <a:ea typeface="黑体" pitchFamily="49" charset="-122"/>
              </a:rPr>
              <a:t>．937万平方千米。目前该地区正在进行世界规模最大的盐碱地生态恢复试验，“种稻改碱”是开发治理盐碱地的有效途径之一，大型灌区正在建设。下图示意松嫩平原西部局部地区。</a:t>
            </a:r>
            <a:endParaRPr lang="zh-CN" altLang="en-US" dirty="0">
              <a:latin typeface="黑体" pitchFamily="49" charset="-122"/>
              <a:ea typeface="黑体" pitchFamily="49" charset="-122"/>
            </a:endParaRPr>
          </a:p>
        </p:txBody>
      </p:sp>
      <p:pic>
        <p:nvPicPr>
          <p:cNvPr id="21507" name="图片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3" y="2355726"/>
            <a:ext cx="5157788"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文本框 100"/>
          <p:cNvSpPr txBox="1">
            <a:spLocks noChangeArrowheads="1"/>
          </p:cNvSpPr>
          <p:nvPr/>
        </p:nvSpPr>
        <p:spPr bwMode="auto">
          <a:xfrm>
            <a:off x="5258715" y="2645584"/>
            <a:ext cx="36337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333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zh-CN" sz="2400" dirty="0" smtClean="0">
                <a:solidFill>
                  <a:srgbClr val="0000FF"/>
                </a:solidFill>
                <a:latin typeface="黑体" pitchFamily="49" charset="-122"/>
                <a:ea typeface="黑体" pitchFamily="49" charset="-122"/>
              </a:rPr>
              <a:t>(</a:t>
            </a:r>
            <a:r>
              <a:rPr lang="zh-CN" altLang="zh-CN" sz="2400" dirty="0">
                <a:solidFill>
                  <a:srgbClr val="0000FF"/>
                </a:solidFill>
                <a:latin typeface="黑体" pitchFamily="49" charset="-122"/>
                <a:ea typeface="黑体" pitchFamily="49" charset="-122"/>
              </a:rPr>
              <a:t>2)简述盐碱地面积扩大对农业生产带来的危害。</a:t>
            </a:r>
            <a:r>
              <a:rPr lang="zh-CN" altLang="zh-CN" sz="2400" dirty="0" smtClean="0">
                <a:solidFill>
                  <a:srgbClr val="0000FF"/>
                </a:solidFill>
                <a:latin typeface="黑体" pitchFamily="49" charset="-122"/>
                <a:ea typeface="黑体" pitchFamily="49" charset="-122"/>
              </a:rPr>
              <a:t>（</a:t>
            </a:r>
            <a:r>
              <a:rPr lang="en-US" altLang="zh-CN" sz="2400" dirty="0" smtClean="0">
                <a:solidFill>
                  <a:srgbClr val="0000FF"/>
                </a:solidFill>
                <a:latin typeface="黑体" pitchFamily="49" charset="-122"/>
                <a:ea typeface="黑体" pitchFamily="49" charset="-122"/>
              </a:rPr>
              <a:t>3</a:t>
            </a:r>
            <a:r>
              <a:rPr lang="zh-CN" altLang="zh-CN" sz="2400" dirty="0" smtClean="0">
                <a:solidFill>
                  <a:srgbClr val="0000FF"/>
                </a:solidFill>
                <a:latin typeface="黑体" pitchFamily="49" charset="-122"/>
                <a:ea typeface="黑体" pitchFamily="49" charset="-122"/>
              </a:rPr>
              <a:t>分）</a:t>
            </a:r>
            <a:endParaRPr lang="zh-CN" altLang="zh-CN" sz="2400" dirty="0">
              <a:solidFill>
                <a:srgbClr val="0000FF"/>
              </a:solidFill>
              <a:latin typeface="黑体" pitchFamily="49" charset="-122"/>
              <a:ea typeface="黑体" pitchFamily="49" charset="-122"/>
            </a:endParaRPr>
          </a:p>
        </p:txBody>
      </p:sp>
      <p:sp>
        <p:nvSpPr>
          <p:cNvPr id="3" name="文本框 2"/>
          <p:cNvSpPr txBox="1"/>
          <p:nvPr/>
        </p:nvSpPr>
        <p:spPr>
          <a:xfrm>
            <a:off x="181473" y="4312503"/>
            <a:ext cx="8784976" cy="830997"/>
          </a:xfrm>
          <a:prstGeom prst="rect">
            <a:avLst/>
          </a:prstGeom>
          <a:noFill/>
          <a:ln w="9525">
            <a:noFill/>
          </a:ln>
        </p:spPr>
        <p:txBody>
          <a:bodyPr wrap="square">
            <a:spAutoFit/>
          </a:bodyPr>
          <a:lstStyle/>
          <a:p>
            <a:pPr>
              <a:defRPr/>
            </a:pPr>
            <a:r>
              <a:rPr lang="zh-CN" sz="2400" noProof="1" smtClean="0">
                <a:solidFill>
                  <a:srgbClr val="FF0000"/>
                </a:solidFill>
                <a:latin typeface="黑体" panose="02010609060101010101" charset="-122"/>
                <a:ea typeface="黑体" panose="02010609060101010101" charset="-122"/>
                <a:cs typeface="黑体" panose="02010609060101010101" charset="-122"/>
              </a:rPr>
              <a:t>(</a:t>
            </a:r>
            <a:r>
              <a:rPr lang="zh-CN" sz="2400" noProof="1">
                <a:solidFill>
                  <a:srgbClr val="FF0000"/>
                </a:solidFill>
                <a:latin typeface="黑体" panose="02010609060101010101" charset="-122"/>
                <a:ea typeface="黑体" panose="02010609060101010101" charset="-122"/>
                <a:cs typeface="黑体" panose="02010609060101010101" charset="-122"/>
              </a:rPr>
              <a:t>2)土壤板结，肥力下降；不利于农作物吸收养分，抑制或危害农作物生长；增加农业生产投入，成本提高等。</a:t>
            </a:r>
            <a:r>
              <a:rPr lang="zh-CN" sz="2400" noProof="1" smtClean="0">
                <a:solidFill>
                  <a:srgbClr val="FF0000"/>
                </a:solidFill>
                <a:latin typeface="黑体" panose="02010609060101010101" charset="-122"/>
                <a:ea typeface="黑体" panose="02010609060101010101" charset="-122"/>
                <a:cs typeface="黑体" panose="02010609060101010101" charset="-122"/>
              </a:rPr>
              <a:t>（</a:t>
            </a:r>
            <a:r>
              <a:rPr lang="en-US" altLang="zh-CN" sz="2400" noProof="1" smtClean="0">
                <a:solidFill>
                  <a:srgbClr val="FF0000"/>
                </a:solidFill>
                <a:latin typeface="黑体" panose="02010609060101010101" charset="-122"/>
                <a:ea typeface="黑体" panose="02010609060101010101" charset="-122"/>
                <a:cs typeface="黑体" panose="02010609060101010101" charset="-122"/>
              </a:rPr>
              <a:t>3</a:t>
            </a:r>
            <a:r>
              <a:rPr lang="zh-CN" sz="2400" noProof="1" smtClean="0">
                <a:solidFill>
                  <a:srgbClr val="FF0000"/>
                </a:solidFill>
                <a:latin typeface="黑体" panose="02010609060101010101" charset="-122"/>
                <a:ea typeface="黑体" panose="02010609060101010101" charset="-122"/>
                <a:cs typeface="黑体" panose="02010609060101010101" charset="-122"/>
              </a:rPr>
              <a:t>分）</a:t>
            </a:r>
            <a:endParaRPr lang="zh-CN" sz="2400" noProof="1">
              <a:solidFill>
                <a:srgbClr val="FF0000"/>
              </a:solidFill>
              <a:latin typeface="黑体" panose="02010609060101010101" charset="-122"/>
              <a:ea typeface="黑体" panose="02010609060101010101" charset="-122"/>
              <a:cs typeface="黑体" panose="02010609060101010101" charset="-122"/>
            </a:endParaRPr>
          </a:p>
        </p:txBody>
      </p:sp>
    </p:spTree>
    <p:extLst>
      <p:ext uri="{BB962C8B-B14F-4D97-AF65-F5344CB8AC3E}">
        <p14:creationId xmlns:p14="http://schemas.microsoft.com/office/powerpoint/2010/main" val="1887218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79079"/>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00"/>
                </a:solidFill>
                <a:effectLst/>
                <a:latin typeface="Arial"/>
                <a:ea typeface="楷体" pitchFamily="49" charset="-122"/>
                <a:cs typeface="宋体" pitchFamily="2" charset="-122"/>
              </a:rPr>
              <a:t> </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黑土是大量枯枝落叶或草本植物难以腐化、分解，历经长时间演化形成的肥沃土壤。图</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13</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示意某优质黑士区。</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20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世纪</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30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年代以来，该区域农作物种植面积不断扩大，黑土侵蚀严重。</a:t>
            </a:r>
            <a:r>
              <a:rPr kumimoji="0" lang="zh-CN" alt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60</a:t>
            </a:r>
            <a:r>
              <a:rPr kumimoji="0" lang="zh-CN" sz="2400" b="1" i="0" u="none" strike="noStrike" cap="none" normalizeH="0" baseline="0" dirty="0" smtClean="0">
                <a:ln>
                  <a:noFill/>
                </a:ln>
                <a:solidFill>
                  <a:srgbClr val="000000"/>
                </a:solidFill>
                <a:effectLst/>
                <a:latin typeface="楷体" pitchFamily="49" charset="-122"/>
                <a:ea typeface="楷体" pitchFamily="49" charset="-122"/>
                <a:cs typeface="宋体" pitchFamily="2" charset="-122"/>
              </a:rPr>
              <a:t>年代起，该区域采取了滴灌等一系列措施，黑土侵蚀明显减少。  </a:t>
            </a:r>
            <a:endParaRPr kumimoji="0" lang="zh-CN" sz="2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(4)</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简述该地区土壤侵蚀减轻所产生的生态效益。</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(3</a:t>
            </a:r>
            <a:r>
              <a:rPr kumimoji="0" 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分</a:t>
            </a:r>
            <a:r>
              <a:rPr kumimoji="0" lang="zh-CN" altLang="zh-CN" sz="2400" b="1" i="0" u="none" strike="noStrike" cap="none" normalizeH="0" baseline="0" dirty="0" smtClean="0">
                <a:ln>
                  <a:noFill/>
                </a:ln>
                <a:solidFill>
                  <a:srgbClr val="0000FF"/>
                </a:solidFill>
                <a:effectLst/>
                <a:latin typeface="宋体" pitchFamily="2" charset="-122"/>
                <a:ea typeface="宋体" pitchFamily="2" charset="-122"/>
                <a:cs typeface="宋体" pitchFamily="2" charset="-122"/>
              </a:rPr>
              <a:t>)</a:t>
            </a:r>
            <a:endParaRPr kumimoji="0" lang="zh-CN" altLang="zh-CN" sz="2400" b="1" i="0" u="none" strike="noStrike" cap="none" normalizeH="0" baseline="0" dirty="0" smtClean="0">
              <a:ln>
                <a:noFill/>
              </a:ln>
              <a:solidFill>
                <a:srgbClr val="0000FF"/>
              </a:solidFill>
              <a:effectLst/>
              <a:latin typeface="楷体" pitchFamily="49" charset="-122"/>
              <a:ea typeface="楷体" pitchFamily="49" charset="-122"/>
              <a:cs typeface="宋体" pitchFamily="2" charset="-122"/>
            </a:endParaRPr>
          </a:p>
        </p:txBody>
      </p:sp>
      <p:pic>
        <p:nvPicPr>
          <p:cNvPr id="45058" name="Picture 2" descr="福建省2016届高三上学期期末单科质量检查地理【解析】"/>
          <p:cNvPicPr>
            <a:picLocks noChangeAspect="1" noChangeArrowheads="1"/>
          </p:cNvPicPr>
          <p:nvPr/>
        </p:nvPicPr>
        <p:blipFill>
          <a:blip r:embed="rId2"/>
          <a:srcRect/>
          <a:stretch>
            <a:fillRect/>
          </a:stretch>
        </p:blipFill>
        <p:spPr bwMode="auto">
          <a:xfrm>
            <a:off x="142845" y="1982386"/>
            <a:ext cx="4568167" cy="2986097"/>
          </a:xfrm>
          <a:prstGeom prst="rect">
            <a:avLst/>
          </a:prstGeom>
          <a:noFill/>
        </p:spPr>
      </p:pic>
      <p:sp>
        <p:nvSpPr>
          <p:cNvPr id="6" name="TextBox 5"/>
          <p:cNvSpPr txBox="1"/>
          <p:nvPr/>
        </p:nvSpPr>
        <p:spPr>
          <a:xfrm>
            <a:off x="4071934" y="2143122"/>
            <a:ext cx="5072066" cy="1569660"/>
          </a:xfrm>
          <a:prstGeom prst="rect">
            <a:avLst/>
          </a:prstGeom>
          <a:noFill/>
        </p:spPr>
        <p:txBody>
          <a:bodyPr wrap="square" rtlCol="0">
            <a:spAutoFit/>
          </a:bodyPr>
          <a:lstStyle/>
          <a:p>
            <a:r>
              <a:rPr lang="zh-CN" altLang="en-US" sz="2400" b="1" dirty="0" smtClean="0">
                <a:solidFill>
                  <a:srgbClr val="C00000"/>
                </a:solidFill>
              </a:rPr>
              <a:t>（</a:t>
            </a:r>
            <a:r>
              <a:rPr lang="en-US" altLang="zh-CN" sz="2400" b="1" dirty="0" smtClean="0">
                <a:solidFill>
                  <a:srgbClr val="C00000"/>
                </a:solidFill>
              </a:rPr>
              <a:t>4</a:t>
            </a:r>
            <a:r>
              <a:rPr lang="zh-CN" altLang="en-US" sz="2400" b="1" dirty="0" smtClean="0">
                <a:solidFill>
                  <a:srgbClr val="C00000"/>
                </a:solidFill>
              </a:rPr>
              <a:t>）减少大气中的扬尘（</a:t>
            </a:r>
            <a:r>
              <a:rPr lang="en-US" altLang="zh-CN" sz="2400" b="1" dirty="0" smtClean="0">
                <a:solidFill>
                  <a:srgbClr val="C00000"/>
                </a:solidFill>
              </a:rPr>
              <a:t>1</a:t>
            </a:r>
            <a:r>
              <a:rPr lang="zh-CN" altLang="en-US" sz="2400" b="1" dirty="0" smtClean="0">
                <a:solidFill>
                  <a:srgbClr val="C00000"/>
                </a:solidFill>
              </a:rPr>
              <a:t>分）；改善水质（</a:t>
            </a:r>
            <a:r>
              <a:rPr lang="en-US" altLang="zh-CN" sz="2400" b="1" dirty="0" smtClean="0">
                <a:solidFill>
                  <a:srgbClr val="C00000"/>
                </a:solidFill>
              </a:rPr>
              <a:t>1</a:t>
            </a:r>
            <a:r>
              <a:rPr lang="zh-CN" altLang="en-US" sz="2400" b="1" dirty="0" smtClean="0">
                <a:solidFill>
                  <a:srgbClr val="C00000"/>
                </a:solidFill>
              </a:rPr>
              <a:t>分）； 保护生物的栖息地，有利于维护 生物多样性（</a:t>
            </a:r>
            <a:r>
              <a:rPr lang="en-US" altLang="zh-CN" sz="2400" b="1" dirty="0" smtClean="0">
                <a:solidFill>
                  <a:srgbClr val="C00000"/>
                </a:solidFill>
              </a:rPr>
              <a:t>1</a:t>
            </a:r>
            <a:r>
              <a:rPr lang="zh-CN" altLang="en-US" sz="2400" b="1" dirty="0" smtClean="0">
                <a:solidFill>
                  <a:srgbClr val="C00000"/>
                </a:solidFill>
              </a:rPr>
              <a:t>分）。</a:t>
            </a:r>
          </a:p>
          <a:p>
            <a:endParaRPr lang="zh-CN" altLang="en-US" sz="24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59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81276038-fa4b-4949-8d07-03f5bf75e23e}"/>
  <p:tag name="TABLE_SKINIDX" val="3"/>
  <p:tag name="TABLE_ENCOLOR" val="#5CA2F9"/>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dc3ad533-1104-4402-9e5c-1ec10eaaaab7}"/>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23,&quot;width&quot;:8447}"/>
</p:tagLst>
</file>

<file path=ppt/tags/tag15.xml><?xml version="1.0" encoding="utf-8"?>
<p:tagLst xmlns:a="http://schemas.openxmlformats.org/drawingml/2006/main" xmlns:r="http://schemas.openxmlformats.org/officeDocument/2006/relationships" xmlns:p="http://schemas.openxmlformats.org/presentationml/2006/main">
  <p:tag name="AS_UNIQUEID" val="857"/>
</p:tagLst>
</file>

<file path=ppt/tags/tag16.xml><?xml version="1.0" encoding="utf-8"?>
<p:tagLst xmlns:a="http://schemas.openxmlformats.org/drawingml/2006/main" xmlns:r="http://schemas.openxmlformats.org/officeDocument/2006/relationships" xmlns:p="http://schemas.openxmlformats.org/presentationml/2006/main">
  <p:tag name="AS_UNIQUEID" val="858"/>
</p:tagLst>
</file>

<file path=ppt/tags/tag17.xml><?xml version="1.0" encoding="utf-8"?>
<p:tagLst xmlns:a="http://schemas.openxmlformats.org/drawingml/2006/main" xmlns:r="http://schemas.openxmlformats.org/officeDocument/2006/relationships" xmlns:p="http://schemas.openxmlformats.org/presentationml/2006/main">
  <p:tag name="AS_UNIQUEID" val="859"/>
</p:tagLst>
</file>

<file path=ppt/tags/tag18.xml><?xml version="1.0" encoding="utf-8"?>
<p:tagLst xmlns:a="http://schemas.openxmlformats.org/drawingml/2006/main" xmlns:r="http://schemas.openxmlformats.org/officeDocument/2006/relationships" xmlns:p="http://schemas.openxmlformats.org/presentationml/2006/main">
  <p:tag name="AS_UNIQUEID" val="860"/>
</p:tagLst>
</file>

<file path=ppt/tags/tag19.xml><?xml version="1.0" encoding="utf-8"?>
<p:tagLst xmlns:a="http://schemas.openxmlformats.org/drawingml/2006/main" xmlns:r="http://schemas.openxmlformats.org/officeDocument/2006/relationships" xmlns:p="http://schemas.openxmlformats.org/presentationml/2006/main">
  <p:tag name="AS_UNIQUEID" val="861"/>
</p:tagLst>
</file>

<file path=ppt/tags/tag2.xml><?xml version="1.0" encoding="utf-8"?>
<p:tagLst xmlns:a="http://schemas.openxmlformats.org/drawingml/2006/main" xmlns:r="http://schemas.openxmlformats.org/officeDocument/2006/relationships" xmlns:p="http://schemas.openxmlformats.org/presentationml/2006/main">
  <p:tag name="AS_UNIQUEID" val="591"/>
</p:tagLst>
</file>

<file path=ppt/tags/tag20.xml><?xml version="1.0" encoding="utf-8"?>
<p:tagLst xmlns:a="http://schemas.openxmlformats.org/drawingml/2006/main" xmlns:r="http://schemas.openxmlformats.org/officeDocument/2006/relationships" xmlns:p="http://schemas.openxmlformats.org/presentationml/2006/main">
  <p:tag name="AS_UNIQUEID" val="862"/>
</p:tagLst>
</file>

<file path=ppt/tags/tag21.xml><?xml version="1.0" encoding="utf-8"?>
<p:tagLst xmlns:a="http://schemas.openxmlformats.org/drawingml/2006/main" xmlns:r="http://schemas.openxmlformats.org/officeDocument/2006/relationships" xmlns:p="http://schemas.openxmlformats.org/presentationml/2006/main">
  <p:tag name="AS_UNIQUEID" val="863"/>
</p:tagLst>
</file>

<file path=ppt/tags/tag22.xml><?xml version="1.0" encoding="utf-8"?>
<p:tagLst xmlns:a="http://schemas.openxmlformats.org/drawingml/2006/main" xmlns:r="http://schemas.openxmlformats.org/officeDocument/2006/relationships" xmlns:p="http://schemas.openxmlformats.org/presentationml/2006/main">
  <p:tag name="AS_UNIQUEID" val="914"/>
</p:tagLst>
</file>

<file path=ppt/tags/tag23.xml><?xml version="1.0" encoding="utf-8"?>
<p:tagLst xmlns:a="http://schemas.openxmlformats.org/drawingml/2006/main" xmlns:r="http://schemas.openxmlformats.org/officeDocument/2006/relationships" xmlns:p="http://schemas.openxmlformats.org/presentationml/2006/main">
  <p:tag name="AS_UNIQUEID" val="915"/>
</p:tagLst>
</file>

<file path=ppt/tags/tag24.xml><?xml version="1.0" encoding="utf-8"?>
<p:tagLst xmlns:a="http://schemas.openxmlformats.org/drawingml/2006/main" xmlns:r="http://schemas.openxmlformats.org/officeDocument/2006/relationships" xmlns:p="http://schemas.openxmlformats.org/presentationml/2006/main">
  <p:tag name="AS_UNIQUEID" val="796"/>
</p:tagLst>
</file>

<file path=ppt/tags/tag25.xml><?xml version="1.0" encoding="utf-8"?>
<p:tagLst xmlns:a="http://schemas.openxmlformats.org/drawingml/2006/main" xmlns:r="http://schemas.openxmlformats.org/officeDocument/2006/relationships" xmlns:p="http://schemas.openxmlformats.org/presentationml/2006/main">
  <p:tag name="AS_UNIQUEID" val="803"/>
</p:tagLst>
</file>

<file path=ppt/tags/tag26.xml><?xml version="1.0" encoding="utf-8"?>
<p:tagLst xmlns:a="http://schemas.openxmlformats.org/drawingml/2006/main" xmlns:r="http://schemas.openxmlformats.org/officeDocument/2006/relationships" xmlns:p="http://schemas.openxmlformats.org/presentationml/2006/main">
  <p:tag name="AS_UNIQUEID" val="804"/>
</p:tagLst>
</file>

<file path=ppt/tags/tag27.xml><?xml version="1.0" encoding="utf-8"?>
<p:tagLst xmlns:a="http://schemas.openxmlformats.org/drawingml/2006/main" xmlns:r="http://schemas.openxmlformats.org/officeDocument/2006/relationships" xmlns:p="http://schemas.openxmlformats.org/presentationml/2006/main">
  <p:tag name="AS_UNIQUEID" val="801"/>
</p:tagLst>
</file>

<file path=ppt/tags/tag28.xml><?xml version="1.0" encoding="utf-8"?>
<p:tagLst xmlns:a="http://schemas.openxmlformats.org/drawingml/2006/main" xmlns:r="http://schemas.openxmlformats.org/officeDocument/2006/relationships" xmlns:p="http://schemas.openxmlformats.org/presentationml/2006/main">
  <p:tag name="AS_UNIQUEID" val="802"/>
</p:tagLst>
</file>

<file path=ppt/tags/tag29.xml><?xml version="1.0" encoding="utf-8"?>
<p:tagLst xmlns:a="http://schemas.openxmlformats.org/drawingml/2006/main" xmlns:r="http://schemas.openxmlformats.org/officeDocument/2006/relationships" xmlns:p="http://schemas.openxmlformats.org/presentationml/2006/main">
  <p:tag name="AS_UNIQUEID" val="799"/>
</p:tagLst>
</file>

<file path=ppt/tags/tag3.xml><?xml version="1.0" encoding="utf-8"?>
<p:tagLst xmlns:a="http://schemas.openxmlformats.org/drawingml/2006/main" xmlns:r="http://schemas.openxmlformats.org/officeDocument/2006/relationships" xmlns:p="http://schemas.openxmlformats.org/presentationml/2006/main">
  <p:tag name="AS_UNIQUEID" val="592"/>
</p:tagLst>
</file>

<file path=ppt/tags/tag30.xml><?xml version="1.0" encoding="utf-8"?>
<p:tagLst xmlns:a="http://schemas.openxmlformats.org/drawingml/2006/main" xmlns:r="http://schemas.openxmlformats.org/officeDocument/2006/relationships" xmlns:p="http://schemas.openxmlformats.org/presentationml/2006/main">
  <p:tag name="AS_UNIQUEID" val="800"/>
</p:tagLst>
</file>

<file path=ppt/tags/tag31.xml><?xml version="1.0" encoding="utf-8"?>
<p:tagLst xmlns:a="http://schemas.openxmlformats.org/drawingml/2006/main" xmlns:r="http://schemas.openxmlformats.org/officeDocument/2006/relationships" xmlns:p="http://schemas.openxmlformats.org/presentationml/2006/main">
  <p:tag name="AS_UNIQUEID" val="888"/>
</p:tagLst>
</file>

<file path=ppt/tags/tag32.xml><?xml version="1.0" encoding="utf-8"?>
<p:tagLst xmlns:a="http://schemas.openxmlformats.org/drawingml/2006/main" xmlns:r="http://schemas.openxmlformats.org/officeDocument/2006/relationships" xmlns:p="http://schemas.openxmlformats.org/presentationml/2006/main">
  <p:tag name="AS_UNIQUEID" val="752"/>
</p:tagLst>
</file>

<file path=ppt/tags/tag33.xml><?xml version="1.0" encoding="utf-8"?>
<p:tagLst xmlns:a="http://schemas.openxmlformats.org/drawingml/2006/main" xmlns:r="http://schemas.openxmlformats.org/officeDocument/2006/relationships" xmlns:p="http://schemas.openxmlformats.org/presentationml/2006/main">
  <p:tag name="AS_UNIQUEID" val="753"/>
</p:tagLst>
</file>

<file path=ppt/tags/tag34.xml><?xml version="1.0" encoding="utf-8"?>
<p:tagLst xmlns:a="http://schemas.openxmlformats.org/drawingml/2006/main" xmlns:r="http://schemas.openxmlformats.org/officeDocument/2006/relationships" xmlns:p="http://schemas.openxmlformats.org/presentationml/2006/main">
  <p:tag name="AS_UNIQUEID" val="754"/>
</p:tagLst>
</file>

<file path=ppt/tags/tag35.xml><?xml version="1.0" encoding="utf-8"?>
<p:tagLst xmlns:a="http://schemas.openxmlformats.org/drawingml/2006/main" xmlns:r="http://schemas.openxmlformats.org/officeDocument/2006/relationships" xmlns:p="http://schemas.openxmlformats.org/presentationml/2006/main">
  <p:tag name="AS_UNIQUEID" val="755"/>
</p:tagLst>
</file>

<file path=ppt/tags/tag36.xml><?xml version="1.0" encoding="utf-8"?>
<p:tagLst xmlns:a="http://schemas.openxmlformats.org/drawingml/2006/main" xmlns:r="http://schemas.openxmlformats.org/officeDocument/2006/relationships" xmlns:p="http://schemas.openxmlformats.org/presentationml/2006/main">
  <p:tag name="AS_UNIQUEID" val="756"/>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8005"/>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8005"/>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8005"/>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c0d30dc-488c-4045-9923-68c230eaf37c}"/>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8005"/>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8005"/>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955245dc-f0dd-4cf7-a299-4627462f281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fc3aef8-a962-4c21-9237-d42cc9ffc6fc}"/>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TotalTime>
  <Words>7268</Words>
  <Application>Microsoft Office PowerPoint</Application>
  <PresentationFormat>全屏显示(16:9)</PresentationFormat>
  <Paragraphs>800</Paragraphs>
  <Slides>95</Slides>
  <Notes>10</Notes>
  <HiddenSlides>11</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95</vt:i4>
      </vt:variant>
    </vt:vector>
  </HeadingPairs>
  <TitlesOfParts>
    <vt:vector size="99" baseType="lpstr">
      <vt:lpstr>Office 主题</vt:lpstr>
      <vt:lpstr>Microsoft Word 97 - 2003 文档</vt:lpstr>
      <vt:lpstr>位图图像</vt:lpstr>
      <vt:lpstr>PhotoImpact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青藏高原的隆起对气候的影响</vt:lpstr>
      <vt:lpstr>PowerPoint 演示文稿</vt:lpstr>
      <vt:lpstr>动力作用——分支作用</vt:lpstr>
      <vt:lpstr>动力作用——分支作用</vt:lpstr>
      <vt:lpstr>动力作用-屏障（阻碍）作用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我国土壤的类型及分布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黄土高原水土流失的治理 　　——工程措施（打坝淤地）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llt</dc:creator>
  <cp:lastModifiedBy>User</cp:lastModifiedBy>
  <cp:revision>69</cp:revision>
  <dcterms:created xsi:type="dcterms:W3CDTF">2018-05-20T02:32:55Z</dcterms:created>
  <dcterms:modified xsi:type="dcterms:W3CDTF">2021-09-14T07:09:34Z</dcterms:modified>
</cp:coreProperties>
</file>